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788" autoAdjust="0"/>
  </p:normalViewPr>
  <p:slideViewPr>
    <p:cSldViewPr>
      <p:cViewPr varScale="1">
        <p:scale>
          <a:sx n="74" d="100"/>
          <a:sy n="74" d="100"/>
        </p:scale>
        <p:origin x="2664"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2.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4FB7014-57E4-4A12-8837-EA8EEEFB4B17}" type="datetimeFigureOut">
              <a:rPr lang="en-US" smtClean="0"/>
              <a:t>5/2/2024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0E84553-C469-47F8-8B5B-BEF0EE87D271}" type="slidenum">
              <a:rPr lang="en-US" smtClean="0"/>
              <a:t>‹#›</a:t>
            </a:fld>
            <a:endParaRPr lang="en-US"/>
          </a:p>
        </p:txBody>
      </p:sp>
    </p:spTree>
    <p:extLst>
      <p:ext uri="{BB962C8B-B14F-4D97-AF65-F5344CB8AC3E}">
        <p14:creationId xmlns:p14="http://schemas.microsoft.com/office/powerpoint/2010/main" val="121517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21:16:05</a:t>
            </a:r>
          </a:p>
          <a:p>
            <a:r>
              <a:rPr lang="en-US" dirty="0"/>
              <a:t>--------------------------------------------</a:t>
            </a:r>
          </a:p>
          <a:p>
            <a:r>
              <a:rPr lang="en-US" dirty="0"/>
              <a:t>Step 1 – Manage your retirement points Step 2 – Attend a retirement briefing  Step 3 – How to apply for retirement pay</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a:t>
            </a:fld>
            <a:endParaRPr lang="en-US"/>
          </a:p>
        </p:txBody>
      </p:sp>
    </p:spTree>
    <p:extLst>
      <p:ext uri="{BB962C8B-B14F-4D97-AF65-F5344CB8AC3E}">
        <p14:creationId xmlns:p14="http://schemas.microsoft.com/office/powerpoint/2010/main" val="332164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21:16:07</a:t>
            </a:r>
          </a:p>
          <a:p>
            <a:r>
              <a:rPr lang="en-US" dirty="0"/>
              <a:t>--------------------------------------------</a:t>
            </a:r>
          </a:p>
          <a:p>
            <a:r>
              <a:rPr lang="en-US" dirty="0"/>
              <a:t>Credit for all full months served </a:t>
            </a:r>
          </a:p>
          <a:p>
            <a:r>
              <a:rPr lang="en-US" dirty="0"/>
              <a:t>Final Basic Pay Plan, High-36 Pay Plan and BRS receive Full COLAs</a:t>
            </a:r>
          </a:p>
          <a:p>
            <a:r>
              <a:rPr lang="en-US" dirty="0"/>
              <a:t>REDUX receives COLA minus 1%; one-time catch-up COLA at age 62; then COLA minus 1% after age 62</a:t>
            </a:r>
          </a:p>
          <a:p>
            <a:r>
              <a:rPr lang="en-US" dirty="0"/>
              <a:t>Final Basic Retired Pay Plan: Soldiers with a DIEMS prior to 8 Sep 80 will be retired under the Final Basic Pay Plan (T10 USC 1406) receive retired pay equal to 2.5% (called the “percentage multiplier”) of their final basic pay for each full year of creditable service, and 1 1/12th of 2.5% for each full month. Because these Soldiers receive a percentage of their FINAL month’s basic pay, they should avoid retiring just before reaching a basic pay milestone such as over-22 years, over 24 years, over-26 years, over-30 years, over-34 years or over-38 years. </a:t>
            </a:r>
          </a:p>
          <a:p>
            <a:r>
              <a:rPr lang="en-US" dirty="0"/>
              <a:t>High-36 (High-3) Retired Pay Plan: Soldiers with a DIEMS between 8 Sep 80 and 31 Dec 17 will be retired under the High-3 (High-36) Retired Pay Plan (T10 USC 1407). Those with DIEMS dates from 1 Aug 86 to 31 Dec 17 remain enrolled in the High-3 Plan unless they opted to switch to the CSB/REDUX pay plan in conjunction with reaching their 15th year of active service (see below). The percentage multiplier for Soldiers under the High-3 Plan is the same as that for the Final Basic Pay Plan (2-1/2%), but it is multiplied by the “average of the highest 36 months of basic pay” rather than by the “final basic pay.” The “average of the highest 36 months of basic pay” will typically be the Soldier’s last 3 years of basic pay. </a:t>
            </a:r>
          </a:p>
          <a:p>
            <a:r>
              <a:rPr lang="en-US" dirty="0"/>
              <a:t>One exception is the commissioned officer who fails to serve 10 years of commissioned service. Under the High-3 Plan, that member will retire at the highest enlisted grade satisfactorily held, and the pay will be a percentage of the average of the enlisted basic pay corresponding to the member’s years of service during the 36 months immediately preceding retirement. Soldiers enrolled in the High-3 Plan who fail to complete their time-in-grade requirement without an approved waiver will retire at the next lower grade, but they will receive a percentage of the average highest 36 months of basic pay, to include the months of basic pay at the higher grade. NOTE: This does not apply to officers who don’t complete 10 years of commissioned service. Waiting until a Soldier reaches a basic pay milestone, i.e., over-22, over-24, or over-26, over-30 years, over-34 years or over-38 years is not critical under the High-3 Plan because the actual highest 36 months of pay are simply averaged.</a:t>
            </a:r>
          </a:p>
          <a:p>
            <a:r>
              <a:rPr lang="en-US" dirty="0"/>
              <a:t>CSB/REDUX Retired Pay Plan: Soldiers with DIEMS dates between 1 Aug 86 and 31 Dec 17 were given a choice of retired pay plans as they approached their 15th year of active duty, provided they were not undergoing a separation or adverse action. These Soldiers chose to either remain grandfathered in the High-3 Pay Plan or accept the Career Status Bonus (CSB) and therefore fall under the REDUX Retired Pay Plan (T10 USC 1410). The CSB/REDUX percentage multiplier is 2% per year for the first 20 years, 3.5% for years 21-30 and 2.5 % for years 31-40. The more years of service a Soldier completes at retirement, the closer the retired pay under CSB/REDUX is to the retired pay under the High-3 Plan. Also, Soldiers who chose CSB/REDUX will receive annual COLAs that are 1% lower than those received by Soldiers covered under the other two plans. If the COLA is less than 1% for the other groups, the CSB/REDUX group receives nothing. CSB/REDUX retired pay and COLAs are recalculated when the Soldier turns 62 to equal to what the Soldier would have been drawing had he/she retired under the High-3 Pay Plan originally. The following year the COLA is again reduced by 1%; and remains reduced for life. ******NOTE:  The CSB/REDUX Retired pay plan ended on 31 December 2017 IAW law under Title 37 USC Section 354 (see Amendment of section), which states "Sunset and Continuation of Payments .-(1) A Secretary concerned may not pay a NEW bonus under this section after December 31, 2017." Since the eligibility criteria and expiration date are established in law, and not policy, there are no exceptions.****** The Blended Retirement System: </a:t>
            </a:r>
          </a:p>
          <a:p>
            <a:r>
              <a:rPr lang="en-US" dirty="0"/>
              <a:t>  TSP: The Blended Retirement System includes a TSP component. </a:t>
            </a:r>
          </a:p>
          <a:p>
            <a:r>
              <a:rPr lang="en-US" dirty="0"/>
              <a:t>All Service members joining after January 2018, will be automatically enrolled into the TSP at 3% of their base pay, with automatic 1% DoD contributions starting after 60 days, and DoD matching up to 4% at the start of the third year of service. Both the DoD automatic 1% and the matching contributions continue through the end of the pay period during which the Service member attains 26 years of service. </a:t>
            </a:r>
          </a:p>
          <a:p>
            <a:r>
              <a:rPr lang="en-US" dirty="0"/>
              <a:t>NOTE: Service members who opted-in to the Blended Retirement System between January 1, 2018, and December 31, 2018 received DoD automatic 1% contribution and up to 4% additional DoD matching beginning the first pay period of election.</a:t>
            </a:r>
          </a:p>
          <a:p>
            <a:r>
              <a:rPr lang="en-US" dirty="0"/>
              <a:t>  MONTHLY RETIRED PAY:  For those who retire after at least 20 years of active service, the retirement remains predominantly a defined benefit in which the Service member will get monthly retired pay. Instead of being calculated at 2.5 percent times the average of the Service member’s highest 3 years of basic pay, the Service member’s monthly retired pay will be calculated with a 2.0 percent multiplier. </a:t>
            </a:r>
          </a:p>
          <a:p>
            <a:r>
              <a:rPr lang="en-US" dirty="0"/>
              <a:t>  LUMP SUM: The lump-sum option gives Service members choices at retirement. </a:t>
            </a:r>
          </a:p>
          <a:p>
            <a:r>
              <a:rPr lang="en-US" dirty="0"/>
              <a:t>The lump-sum option allows Service members to choose to elect 25% or 50% lump-sum payment at retirement in exchange for reduced monthly retired pay until the Service member reaches full Social Security retirement age, which for most is 67 years old. The DoD published guidance related to this provision of the Blended Retirement System. </a:t>
            </a:r>
          </a:p>
          <a:p>
            <a:r>
              <a:rPr lang="en-US" dirty="0"/>
              <a:t>  CONTINUATION PAY: The National Defense Authorization Act of Fiscal Year 2016 also included a continuation pay provision as a way to encourage Service members to continue serving in the Uniformed Services. Continuation Pay is a direct cash payout, like a bonus. </a:t>
            </a:r>
          </a:p>
          <a:p>
            <a:r>
              <a:rPr lang="en-US" dirty="0"/>
              <a:t>It is targeted at the mid-career mark, between the 8th and 12th year of service. The DoD publishes guidance related to this provision.</a:t>
            </a:r>
          </a:p>
        </p:txBody>
      </p:sp>
      <p:sp>
        <p:nvSpPr>
          <p:cNvPr id="4" name="Slide Number Placeholder 3"/>
          <p:cNvSpPr>
            <a:spLocks noGrp="1"/>
          </p:cNvSpPr>
          <p:nvPr>
            <p:ph type="sldNum" sz="quarter" idx="5"/>
          </p:nvPr>
        </p:nvSpPr>
        <p:spPr/>
        <p:txBody>
          <a:bodyPr/>
          <a:lstStyle/>
          <a:p>
            <a:fld id="{00E84553-C469-47F8-8B5B-BEF0EE87D271}" type="slidenum">
              <a:rPr lang="en-US" smtClean="0"/>
              <a:t>16</a:t>
            </a:fld>
            <a:endParaRPr lang="en-US"/>
          </a:p>
        </p:txBody>
      </p:sp>
    </p:spTree>
    <p:extLst>
      <p:ext uri="{BB962C8B-B14F-4D97-AF65-F5344CB8AC3E}">
        <p14:creationId xmlns:p14="http://schemas.microsoft.com/office/powerpoint/2010/main" val="688848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21:16:08</a:t>
            </a:r>
          </a:p>
          <a:p>
            <a:r>
              <a:rPr lang="en-US" dirty="0"/>
              <a:t>--------------------------------------------</a:t>
            </a:r>
          </a:p>
          <a:p>
            <a:r>
              <a:rPr lang="en-US" dirty="0"/>
              <a:t>Let’s take a more detail look at the new Blended Retirement System. TSP: The Blended Retirement System includes a TSP component. </a:t>
            </a:r>
          </a:p>
          <a:p>
            <a:r>
              <a:rPr lang="en-US" dirty="0"/>
              <a:t>All Service members joining after January 2018, will be automatically enrolled into the TSP at 3% of their base pay, with automatic 1% DoD contributions starting after 60 days, and DoD matching up to 4% at the start of the third year of service. Both the DoD automatic 1% and the matching contributions continue through the end of the pay period during which the Service member attains 26 years of service. </a:t>
            </a:r>
          </a:p>
          <a:p>
            <a:r>
              <a:rPr lang="en-US" dirty="0"/>
              <a:t>NOTE: Current Service members who opt-in to the new Blended Retirement System between January 1, 2018, and December 31, 2018 (we’ll talk about opting-in in a moment) will receive DoD automatic 1% contribution and up to 4% additional DoD matching beginning the first pay period of election. MONTHLY RETIRED PAY:  For those who retire after at least 20 years of active service, the retirement remains predominantly a defined benefit in which the Service member will get monthly retired pay. I</a:t>
            </a:r>
          </a:p>
          <a:p>
            <a:r>
              <a:rPr lang="en-US" dirty="0"/>
              <a:t>Instead of being calculated at 2.5 percent times the average of the Service member’s highest 3 years of basic pay, the Service member’s monthly retired pay will be calculated with a 2.0 percent multiplier. LUMP SUM: The lump-sum option gives Service members choices at retirement. </a:t>
            </a:r>
          </a:p>
          <a:p>
            <a:r>
              <a:rPr lang="en-US" dirty="0"/>
              <a:t>The lump-sum option allows Service members to choose to elect 25% or 50% lump-sum payment at retirement in exchange for reduced monthly retired pay until the Service member reaches full Social Security retirement age, which for most is 67 years old. The DoD continues to work on guidance related to this provision of the Blended Retirement System. </a:t>
            </a:r>
          </a:p>
          <a:p>
            <a:r>
              <a:rPr lang="en-US" dirty="0"/>
              <a:t>CONTINUATION PAY: The National Defense Authorization Act of Fiscal Year 2016 also included a continuation pay provision as a way to encourage Service members to continue serving in the Uniformed Services. Continuation Pay is a direct cash payout, like a bonus. </a:t>
            </a:r>
          </a:p>
          <a:p>
            <a:r>
              <a:rPr lang="en-US" dirty="0"/>
              <a:t>It is targeted at the mid-career mark, at the 12th year of service. The DoD continues to work on guidance related to this provision.</a:t>
            </a:r>
          </a:p>
          <a:p>
            <a:r>
              <a:rPr lang="en-US" dirty="0"/>
              <a:t>Eligible members must enter into an agreement to serve a service obligation in exchange for accepting CP</a:t>
            </a:r>
          </a:p>
          <a:p>
            <a:r>
              <a:rPr lang="en-US" dirty="0"/>
              <a:t>Members of the Individual Ready Reserve (IRR) are also eligible to participate in the Blended Retirement System, but in order to elect to enroll into the Blended Retirement System they must be receiving pay (because of the Thrift Savings Plan component). Therefore, members of the IRR who are eligible to enroll in the Blended Retirement System (because they are in the IRR as of December 31, 2017), but who do not drill in a paid status at all during calendar year 2018, will be allowed a one-time extension of the enrollment window beyond 2018. Not eligible for BRS:</a:t>
            </a:r>
          </a:p>
          <a:p>
            <a:r>
              <a:rPr lang="en-US" dirty="0"/>
              <a:t>Retired Reserve Inactive National Guard Inactive Standby List</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19</a:t>
            </a:fld>
            <a:endParaRPr lang="en-US"/>
          </a:p>
        </p:txBody>
      </p:sp>
    </p:spTree>
    <p:extLst>
      <p:ext uri="{BB962C8B-B14F-4D97-AF65-F5344CB8AC3E}">
        <p14:creationId xmlns:p14="http://schemas.microsoft.com/office/powerpoint/2010/main" val="107759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21:16:08</a:t>
            </a:r>
          </a:p>
          <a:p>
            <a:r>
              <a:rPr lang="en-US" dirty="0"/>
              <a:t>--------------------------------------------</a:t>
            </a:r>
          </a:p>
          <a:p>
            <a:r>
              <a:rPr lang="en-US" dirty="0"/>
              <a:t> Every 90 aggregate days performed will reduce age by 90 days</a:t>
            </a:r>
          </a:p>
          <a:p>
            <a:r>
              <a:rPr lang="en-US" dirty="0"/>
              <a:t> Does not need to be consecutive</a:t>
            </a:r>
          </a:p>
          <a:p>
            <a:r>
              <a:rPr lang="en-US" dirty="0"/>
              <a:t> Active Duty time served on or after 29 Jan 08</a:t>
            </a:r>
          </a:p>
          <a:p>
            <a:r>
              <a:rPr lang="en-US" dirty="0"/>
              <a:t> Must be within the same fiscal year until 1 Oct 14</a:t>
            </a:r>
          </a:p>
          <a:p>
            <a:r>
              <a:rPr lang="en-US" dirty="0"/>
              <a:t> As of 1 Oct 14 can cross the fiscal year boundaries</a:t>
            </a:r>
          </a:p>
          <a:p>
            <a:r>
              <a:rPr lang="en-US" dirty="0"/>
              <a:t> Authorities include: Title 10 USC 688, 12301(a), 12302, 12304, 12304a, 12304b, 12305, 12406 and chapter 13 (insurrection), and Title 32 USC 502(f). Also 12301(h)(1)-medical</a:t>
            </a:r>
          </a:p>
          <a:p>
            <a:r>
              <a:rPr lang="en-US" dirty="0"/>
              <a:t> NOTE: when you are under RAR, you will not be covered by TRICARE. </a:t>
            </a:r>
          </a:p>
          <a:p>
            <a:r>
              <a:rPr lang="en-US" dirty="0"/>
              <a:t> ASD(M&amp;RA) will designate by authorizing memorandum the full-time National Guard duty (FTNGD) that qualifies for reduced age eligibility for receipt of retired pay. ARNG Soldiers should contact their RSO to learn more about specific missions that qualify under 502(f).</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21</a:t>
            </a:fld>
            <a:endParaRPr lang="en-US"/>
          </a:p>
        </p:txBody>
      </p:sp>
    </p:spTree>
    <p:extLst>
      <p:ext uri="{BB962C8B-B14F-4D97-AF65-F5344CB8AC3E}">
        <p14:creationId xmlns:p14="http://schemas.microsoft.com/office/powerpoint/2010/main" val="1093503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21:16:08</a:t>
            </a:r>
          </a:p>
          <a:p>
            <a:r>
              <a:rPr lang="en-US" dirty="0"/>
              <a:t>--------------------------------------------</a:t>
            </a:r>
          </a:p>
          <a:p>
            <a:r>
              <a:rPr lang="en-US" dirty="0"/>
              <a:t>Contact the RSO office in your state/RD for assistance with completing the Retirement Pay Application.</a:t>
            </a:r>
          </a:p>
          <a:p>
            <a:r>
              <a:rPr lang="en-US" dirty="0"/>
              <a:t>It is important that Retired Soldiers maintain current contact information with HRC while in the Gray Area to ensure they receive the postcard and any other important information</a:t>
            </a:r>
          </a:p>
          <a:p>
            <a:r>
              <a:rPr lang="en-US" dirty="0"/>
              <a:t>If eligible for reduced age retirement, adjust the application submission timeline based on the qualifying time for early retirement. Applications with qualifying service for reduced age retirement should be labeled with EARLY RETIREMENT -or - EARLY AGE DROP on the top of the application.</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22</a:t>
            </a:fld>
            <a:endParaRPr lang="en-US"/>
          </a:p>
        </p:txBody>
      </p:sp>
    </p:spTree>
    <p:extLst>
      <p:ext uri="{BB962C8B-B14F-4D97-AF65-F5344CB8AC3E}">
        <p14:creationId xmlns:p14="http://schemas.microsoft.com/office/powerpoint/2010/main" val="1597604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The Defense Finance and Accounting Service’s Cleveland Center (DFAS-CL) pays military retired pay for ALL uniformed services Retired Soldiers and annuitants (except the Public Health Service). </a:t>
            </a:r>
          </a:p>
          <a:p>
            <a:r>
              <a:rPr lang="en-US" dirty="0"/>
              <a:t>You are required to use Electronic Funds Transfer (EFT) (also called direct deposit) to a financial institution for your military retired pay. If your pay will continue to the same financial institution that you used on active duty, a new direct deposit form is not required; the DD Form 2656, Data for Retired Pay, will suffice. Changes to a financial institution after retirement require either an SF 1199A (Direct Deposit Form) or an FMS 2231 (Fast Start Direct Deposit Form). Retired Soldiers sometimes fail to notify DFAS-CL of a change to their home mailing (correspondence) address. Please be sure and change your correspondence and email with DFAS-CL so that address can be used in the mailing of important documents such as pay statements, tax forms, Army Echoes, and installation retiree newsletters. </a:t>
            </a:r>
          </a:p>
          <a:p>
            <a:r>
              <a:rPr lang="en-US" dirty="0"/>
              <a:t>DFAS-Cleveland’s mailing address is: Defense Finance and Accounting Service, US Military Retired Pay, 8899 E 56th Street, Indianapolis IN 46249-1200. The DFAS customer service toll-free number is 1-800-321-1080; their website is: https://www.dfas.mil/. This information is provided in every issue of Army Echoes. We encourage the use of the online pay system called </a:t>
            </a:r>
            <a:r>
              <a:rPr lang="en-US" dirty="0" err="1"/>
              <a:t>myPay</a:t>
            </a:r>
            <a:r>
              <a:rPr lang="en-US" dirty="0"/>
              <a:t>: https://myPay.dfas.mil NOTE: The PIN you use in the </a:t>
            </a:r>
            <a:r>
              <a:rPr lang="en-US" dirty="0" err="1"/>
              <a:t>myPay</a:t>
            </a:r>
            <a:r>
              <a:rPr lang="en-US" dirty="0"/>
              <a:t> system as an active duty member can be carried into retirement.</a:t>
            </a:r>
          </a:p>
          <a:p>
            <a:r>
              <a:rPr lang="en-US" dirty="0" err="1"/>
              <a:t>myPay</a:t>
            </a:r>
            <a:r>
              <a:rPr lang="en-US" dirty="0"/>
              <a:t> allows you to change your federal and state withholding taxes and exemption status; stop, start, or change allotments; change your correspondence address; update your financial institution EFT information; request a replacement IRS Form 1099R; and start, stop and change bonds. You can even opt to “turn off” hard-copy mailing of your annual Retiree Account Statement. Your Retirement Services Officer (RSO) has access to the Retired Pay database and can assist you in making any pay changes if you’re unable to accomplish them through </a:t>
            </a:r>
            <a:r>
              <a:rPr lang="en-US" dirty="0" err="1"/>
              <a:t>myPay</a:t>
            </a:r>
            <a:r>
              <a:rPr lang="en-US" dirty="0"/>
              <a:t> or via contact with Cleveland</a:t>
            </a:r>
          </a:p>
        </p:txBody>
      </p:sp>
      <p:sp>
        <p:nvSpPr>
          <p:cNvPr id="4" name="Slide Number Placeholder 3"/>
          <p:cNvSpPr>
            <a:spLocks noGrp="1"/>
          </p:cNvSpPr>
          <p:nvPr>
            <p:ph type="sldNum" sz="quarter" idx="5"/>
          </p:nvPr>
        </p:nvSpPr>
        <p:spPr/>
        <p:txBody>
          <a:bodyPr/>
          <a:lstStyle/>
          <a:p>
            <a:fld id="{00E84553-C469-47F8-8B5B-BEF0EE87D271}" type="slidenum">
              <a:rPr lang="en-US" smtClean="0"/>
              <a:t>23</a:t>
            </a:fld>
            <a:endParaRPr lang="en-US"/>
          </a:p>
        </p:txBody>
      </p:sp>
    </p:spTree>
    <p:extLst>
      <p:ext uri="{BB962C8B-B14F-4D97-AF65-F5344CB8AC3E}">
        <p14:creationId xmlns:p14="http://schemas.microsoft.com/office/powerpoint/2010/main" val="4164344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Army policy requires that you obtain a retirement physical in order to document disabilities that might exist at the time of your retirement. The results of this physical will also facilitate your application for VA disability compensation for injuries or illnesses incurred in or aggravated by Military service. (NOTE: This VA process is recommended for all retiring Soldiers). The final PHA is the last time that you can get a condition listed in your military medical record which would be part of your VA disability claim. The claim is not limited to the medical service record but it's a</a:t>
            </a:r>
          </a:p>
          <a:p>
            <a:r>
              <a:rPr lang="en-US" dirty="0"/>
              <a:t>good idea to have them listed there if appropriate.</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25</a:t>
            </a:fld>
            <a:endParaRPr lang="en-US"/>
          </a:p>
        </p:txBody>
      </p:sp>
    </p:spTree>
    <p:extLst>
      <p:ext uri="{BB962C8B-B14F-4D97-AF65-F5344CB8AC3E}">
        <p14:creationId xmlns:p14="http://schemas.microsoft.com/office/powerpoint/2010/main" val="2963739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This is how the VA disability compensation process works.</a:t>
            </a:r>
          </a:p>
          <a:p>
            <a:r>
              <a:rPr lang="en-US" dirty="0"/>
              <a:t>​When your combined conditions total more than 10%, you will receive a monthly tax-free compensation from the VA. (Unless you are rated 50% or more - under current law, your VA tax-free compensation amount offsets your Military retired pay $-for-$.)</a:t>
            </a:r>
          </a:p>
          <a:p>
            <a:r>
              <a:rPr lang="en-US" dirty="0"/>
              <a:t>Each percentage of disability pays a set dollar amount which is increased by COLA each year. It is unrelated to your grade, rank, or Military retired pay amount. (It was de-linked from pay grade in 1993.) A rating from the VA of 30% disabled or higher provides additional monthly amounts to you, based on the number of dependents you have, to include your spouse.</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26</a:t>
            </a:fld>
            <a:endParaRPr lang="en-US"/>
          </a:p>
        </p:txBody>
      </p:sp>
    </p:spTree>
    <p:extLst>
      <p:ext uri="{BB962C8B-B14F-4D97-AF65-F5344CB8AC3E}">
        <p14:creationId xmlns:p14="http://schemas.microsoft.com/office/powerpoint/2010/main" val="3003989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CRDP – Qualified Retirees</a:t>
            </a:r>
          </a:p>
          <a:p>
            <a:r>
              <a:rPr lang="en-US" dirty="0"/>
              <a:t>Any retiree (other than Chapter 61 with less than 20) *see below</a:t>
            </a:r>
          </a:p>
          <a:p>
            <a:r>
              <a:rPr lang="en-US" dirty="0"/>
              <a:t>Chapter 61 retiree with 20 years of 1405 service is qualified at disability retirement date</a:t>
            </a:r>
          </a:p>
          <a:p>
            <a:r>
              <a:rPr lang="en-US" dirty="0"/>
              <a:t>Chapter 61 retiree with 20 years of 12732 service is qualified at non-regular retirement eligible age With a qualifying disability (50% or more) from the VA</a:t>
            </a:r>
          </a:p>
          <a:p>
            <a:r>
              <a:rPr lang="en-US" dirty="0"/>
              <a:t>CRDP – Not Qualified Retirees</a:t>
            </a:r>
          </a:p>
          <a:p>
            <a:r>
              <a:rPr lang="en-US" dirty="0"/>
              <a:t>Chapter 61 retirees with less than 20 years of service are not qualified retirees for CRDP, years of service computed under section 1405 or 12732</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27</a:t>
            </a:fld>
            <a:endParaRPr lang="en-US"/>
          </a:p>
        </p:txBody>
      </p:sp>
    </p:spTree>
    <p:extLst>
      <p:ext uri="{BB962C8B-B14F-4D97-AF65-F5344CB8AC3E}">
        <p14:creationId xmlns:p14="http://schemas.microsoft.com/office/powerpoint/2010/main" val="1539650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The blue = disability pay is tax free The red = CRSC is tax free</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28</a:t>
            </a:fld>
            <a:endParaRPr lang="en-US"/>
          </a:p>
        </p:txBody>
      </p:sp>
    </p:spTree>
    <p:extLst>
      <p:ext uri="{BB962C8B-B14F-4D97-AF65-F5344CB8AC3E}">
        <p14:creationId xmlns:p14="http://schemas.microsoft.com/office/powerpoint/2010/main" val="3995332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Upon turning age 60 and collecting retirement pay, Tricare Retired Reserve (TRR) members are dis-enrolled from TRR and may be eligible for other TRICARE programs as retirees, such as: TRICARE Select</a:t>
            </a:r>
          </a:p>
          <a:p>
            <a:r>
              <a:rPr lang="en-US" dirty="0"/>
              <a:t>TRICARE Prime (if in a PSA), including the US Family Health Plan Tricare For Life (TFL) (Age 65+)</a:t>
            </a:r>
          </a:p>
          <a:p>
            <a:r>
              <a:rPr lang="en-US" dirty="0"/>
              <a:t>If entitled to premium-free Medicare Part A at age 60 or older, Retired Reserve members must also have Medicare Part B to be TRICARE-eligible. Before age 65, these beneficiaries have the option to use TRICARE Prime or TFL. At age 65, coverage transitions to TFL.</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29</a:t>
            </a:fld>
            <a:endParaRPr lang="en-US"/>
          </a:p>
        </p:txBody>
      </p:sp>
    </p:spTree>
    <p:extLst>
      <p:ext uri="{BB962C8B-B14F-4D97-AF65-F5344CB8AC3E}">
        <p14:creationId xmlns:p14="http://schemas.microsoft.com/office/powerpoint/2010/main" val="260934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21:16:06</a:t>
            </a:r>
          </a:p>
          <a:p>
            <a:r>
              <a:rPr lang="en-US" dirty="0"/>
              <a:t>--------------------------------------------</a:t>
            </a:r>
          </a:p>
          <a:p>
            <a:r>
              <a:rPr lang="en-US" dirty="0"/>
              <a:t>This is an overview of what a Non-Regular Retirement planning timeline looks like. We developed this timeline to assist when planning for retirement, at your 15-17yrs of service, you should review your retirement points for accuracy and or corrections. Between your 18-20yrs of service, you should be attending a mandatory Retirement Planning Seminar. </a:t>
            </a:r>
          </a:p>
          <a:p>
            <a:r>
              <a:rPr lang="en-US" dirty="0"/>
              <a:t>It is our job as an RSO to help Soldiers and their Families plan for retirement by giving them the information they need. One way to provide information is to conduct pre-retirement activities, such as briefings and communications for groups. All Retiring Soldiers should attend pre-retirement briefings between their 18-20yrs of service or at least 12 months before their transition. The Retirement Services Office recommends Spouses attend the briefings as well. </a:t>
            </a:r>
          </a:p>
          <a:p>
            <a:r>
              <a:rPr lang="en-US" dirty="0"/>
              <a:t>  </a:t>
            </a:r>
          </a:p>
          <a:p>
            <a:r>
              <a:rPr lang="en-US" dirty="0"/>
              <a:t>When you attend a Retirement Planning Seminar, you will learn about:</a:t>
            </a:r>
          </a:p>
          <a:p>
            <a:r>
              <a:rPr lang="en-US" dirty="0"/>
              <a:t>Service member’s Group Life Insurance -- a program to provide low-cost group life insurance to Service Members.</a:t>
            </a:r>
          </a:p>
          <a:p>
            <a:r>
              <a:rPr lang="en-US" dirty="0"/>
              <a:t>Veteran’s Group Life Insurance -- a program that allows Veterans to convert full-time SGLI coverage to lifetime renewable term insurance.</a:t>
            </a:r>
          </a:p>
          <a:p>
            <a:r>
              <a:rPr lang="en-US" dirty="0"/>
              <a:t>Combat-related special compensation --Special non-taxable compensation for combat-related disabilities to recover some or all of the retired pay that military Retirees waive for VA disability compensation.</a:t>
            </a:r>
          </a:p>
          <a:p>
            <a:r>
              <a:rPr lang="en-US" dirty="0"/>
              <a:t>Concurrent retirement and disability pay--Restoration of retired pay for Retirees with service-connected disabilities. It is considered taxable income and is taxed in the same manner as retired pay. Eligible retirees receive CRDP automatically.</a:t>
            </a:r>
          </a:p>
          <a:p>
            <a:r>
              <a:rPr lang="en-US" dirty="0"/>
              <a:t>RC Survivor Benefit Plan--A program through which the Department of Defense provides monthly, cost-of-living-adjusted income to eligible Survivors of Soldiers who die on Active Duty, including Reserve Soldiers and National Guard Soldiers who die on Federal Active Duty, and of Retirees who choose to continue participating in the program after they retire. TRICARE--Health care program for Active Duty Service members, National Guard and Reserve members, Retirees, their Families, Survivors, and certain Former Spouses.</a:t>
            </a:r>
          </a:p>
          <a:p>
            <a:r>
              <a:rPr lang="en-US" dirty="0"/>
              <a:t>IAW AR 600-8-7, paragraph 7-4, Soldiers wishing to be discharged instead of transferred to the Retired Reserve must be counselled in writing by the first lieutenant colonel in the chain of command to explain the impact on their retired pay and benefits. A Soldier who is eligible to receive retired pay, at age 60, for non-regular service pursuant to chapter 1223 of Title 10, United States Code, but who has been discharged and who maintains no military affiliation is considered a former member. The TRICARE page states that Soldiers must be: “Retired Reserve members who are: Members of the retired Reserve of a Reserve Component who are qualified for non-regular retirement under 10 U.S.C., Chapter 1223 and Under age 60.” (discharged Soldiers/former members are ineligible for TRICARE Retired Reserve) NOTE: At age 60, retired Soldiers and their eligible dependents are entitled to medical care, commissary, exchange, and morale, welfare, and recreation (MWR) privileges. Former members under age 60, and their eligible dependents are entitled to commissary, exchange, and MWR privileges only.</a:t>
            </a:r>
          </a:p>
          <a:p>
            <a:r>
              <a:rPr lang="en-US" dirty="0"/>
              <a:t>Does anyone have any questions?</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5</a:t>
            </a:fld>
            <a:endParaRPr lang="en-US"/>
          </a:p>
        </p:txBody>
      </p:sp>
    </p:spTree>
    <p:extLst>
      <p:ext uri="{BB962C8B-B14F-4D97-AF65-F5344CB8AC3E}">
        <p14:creationId xmlns:p14="http://schemas.microsoft.com/office/powerpoint/2010/main" val="606569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You must enroll in either TRICARE Prime or TRICARE Select by the effective date of retirement to be eligible for continuous health care coverage.</a:t>
            </a:r>
          </a:p>
          <a:p>
            <a:r>
              <a:rPr lang="en-US" dirty="0"/>
              <a:t>The next several slides present a very broad overview of a retiree’s healthcare options using TRICARE, TRICARE-for-Life, TRICARE Retiree Dental Plan, and the TRICARE Pharmacy program. This slide highlights what your options are while on active duty, and what changes when you retire.</a:t>
            </a:r>
          </a:p>
          <a:p>
            <a:r>
              <a:rPr lang="en-US" dirty="0"/>
              <a:t>The TRICARE program is very complex and warrants an in-depth briefing from an expert. </a:t>
            </a:r>
          </a:p>
          <a:p>
            <a:r>
              <a:rPr lang="en-US" dirty="0"/>
              <a:t>You can get a higher level of information at the TRICARE website https://www.tricare.mil and from any installation Health Benefits Advisor (HBA). TRICARE beneficiaries fall into one of two groups: Group A or Group B </a:t>
            </a:r>
          </a:p>
          <a:p>
            <a:r>
              <a:rPr lang="en-US" dirty="0"/>
              <a:t>You’re in Group A if your initial enlistment or appointment or that of your uniformed services sponsor began before Jan. 1, 2018. You’re in Group B if your initial enlistment or appointment or that of your uniformed services sponsor began on or after Jan. 1, 2018. </a:t>
            </a:r>
          </a:p>
          <a:p>
            <a:r>
              <a:rPr lang="en-US" dirty="0"/>
              <a:t>Note: When enrolled in TRICARE Reserve Select (TRS), TRICARE Retired Reserve (TRR), TRICARE Young Adult (TYA), or the Continued Health Care Benefit Program (CHCBP), Group A beneficiaries follow Group B deductibles and applicable copayments or cost-shares. </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30</a:t>
            </a:fld>
            <a:endParaRPr lang="en-US"/>
          </a:p>
        </p:txBody>
      </p:sp>
    </p:spTree>
    <p:extLst>
      <p:ext uri="{BB962C8B-B14F-4D97-AF65-F5344CB8AC3E}">
        <p14:creationId xmlns:p14="http://schemas.microsoft.com/office/powerpoint/2010/main" val="398952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21:16:09</a:t>
            </a:r>
          </a:p>
          <a:p>
            <a:r>
              <a:rPr lang="en-US" dirty="0"/>
              <a:t>--------------------------------------------</a:t>
            </a:r>
          </a:p>
          <a:p>
            <a:r>
              <a:rPr lang="en-US" dirty="0"/>
              <a:t>Federal Employee Dental and Vision Insurance Program (FEDVIP)</a:t>
            </a:r>
          </a:p>
          <a:p>
            <a:r>
              <a:rPr lang="en-US" dirty="0"/>
              <a:t>FEDVIP is a voluntary, enrollee-pay-all dental and vision insurance program. It replaces the former TRICARE Retiree Dental Program (TRDP) and offers supplemental vision coverage to those enrolled in a TRICARE health plan. In general, retired uniformed service members, their families, and survivors are eligible for FEDVIP dental coverage and, if enrolled in a TRICARE health plan, FEDVIP vision coverage. </a:t>
            </a:r>
          </a:p>
          <a:p>
            <a:r>
              <a:rPr lang="en-US" dirty="0"/>
              <a:t>In addition, family members of active duty uniformed service members who are enrolled in a TRICARE health plan are eligible for FEDVIP vision coverage. (Active duty uniformed service members are not eligible for FEDVIP dental and vision coverage.)</a:t>
            </a:r>
          </a:p>
          <a:p>
            <a:r>
              <a:rPr lang="en-US" dirty="0"/>
              <a:t> </a:t>
            </a:r>
          </a:p>
          <a:p>
            <a:r>
              <a:rPr lang="en-US" dirty="0"/>
              <a:t>With 12 dental and 5 vision carriers to choose from, FEDVIP offers choice and flexibility for you and your family:</a:t>
            </a:r>
          </a:p>
          <a:p>
            <a:r>
              <a:rPr lang="en-US" dirty="0"/>
              <a:t>National and international plans, with some plans featuring both high and standard options A choice between three enrollment types: self, self plus one, or self and family</a:t>
            </a:r>
          </a:p>
          <a:p>
            <a:r>
              <a:rPr lang="en-US" dirty="0"/>
              <a:t>FEDVIP is sponsored by the U.S. Office of Personnel Management (OPM) and is popular among federal employees; the more than 5 million people already enrolled give the program high marks for quality and value. So when can you enroll? </a:t>
            </a:r>
          </a:p>
          <a:p>
            <a:r>
              <a:rPr lang="en-US" dirty="0"/>
              <a:t> </a:t>
            </a:r>
          </a:p>
          <a:p>
            <a:r>
              <a:rPr lang="en-US" dirty="0"/>
              <a:t>If you are retiring from the uniformed services, you have a 91-day enrollment window to enroll in a FEDVIP dental and/or vision plan. You are eligible to enroll between 31 days prior to your military retirement date and 60 days following. </a:t>
            </a:r>
          </a:p>
          <a:p>
            <a:r>
              <a:rPr lang="en-US" dirty="0"/>
              <a:t>To prevent a gap in coverage between your active duty or reserve plan and your new FEDVIP plan, you must enroll prior to your military retirement date.</a:t>
            </a:r>
          </a:p>
          <a:p>
            <a:r>
              <a:rPr lang="en-US" dirty="0"/>
              <a:t> </a:t>
            </a:r>
          </a:p>
          <a:p>
            <a:r>
              <a:rPr lang="en-US" dirty="0"/>
              <a:t>Please note, enrollment is not automatic. If you don’t enroll within 60 days following your retirement date, you will need to wait until the next Federal Benefits Open Season to do so.</a:t>
            </a:r>
          </a:p>
          <a:p>
            <a:r>
              <a:rPr lang="en-US" dirty="0"/>
              <a:t> </a:t>
            </a:r>
          </a:p>
          <a:p>
            <a:r>
              <a:rPr lang="en-US" dirty="0"/>
              <a:t>FEDVIP is a payroll/annuity deduction program.</a:t>
            </a:r>
          </a:p>
          <a:p>
            <a:r>
              <a:rPr lang="en-US" dirty="0"/>
              <a:t>You are encouraged to visit BENEFEDS, the secure online portal to enroll in FEDVIP to research FEDVIP’s current list of carriers and plans and use the site’s plan comparison tool to view rates, benefits, and coverage information. BENEFEDS.com/military is the page dedicated to military families, including those transitioning into retirement.</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31</a:t>
            </a:fld>
            <a:endParaRPr lang="en-US"/>
          </a:p>
        </p:txBody>
      </p:sp>
    </p:spTree>
    <p:extLst>
      <p:ext uri="{BB962C8B-B14F-4D97-AF65-F5344CB8AC3E}">
        <p14:creationId xmlns:p14="http://schemas.microsoft.com/office/powerpoint/2010/main" val="2764958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21:16:10</a:t>
            </a:r>
          </a:p>
          <a:p>
            <a:r>
              <a:rPr lang="en-US" dirty="0"/>
              <a:t>--------------------------------------------</a:t>
            </a:r>
          </a:p>
          <a:p>
            <a:r>
              <a:rPr lang="en-US" dirty="0"/>
              <a:t>You must apply to convert SGLI to VGLI within one year and 120 days of: retiring or being released from the Ready Reserve or National Guard; </a:t>
            </a:r>
          </a:p>
          <a:p>
            <a:r>
              <a:rPr lang="en-US" dirty="0"/>
              <a:t>If you submit a VGLI application within 240 days, you can obtain coverage regardless of health. You can retain VGLI for as long as you pay the premiums.</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32</a:t>
            </a:fld>
            <a:endParaRPr lang="en-US"/>
          </a:p>
        </p:txBody>
      </p:sp>
    </p:spTree>
    <p:extLst>
      <p:ext uri="{BB962C8B-B14F-4D97-AF65-F5344CB8AC3E}">
        <p14:creationId xmlns:p14="http://schemas.microsoft.com/office/powerpoint/2010/main" val="2094109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21:16:10</a:t>
            </a:r>
          </a:p>
          <a:p>
            <a:r>
              <a:rPr lang="en-US" dirty="0"/>
              <a:t>--------------------------------------------</a:t>
            </a:r>
          </a:p>
          <a:p>
            <a:r>
              <a:rPr lang="en-US" dirty="0"/>
              <a:t>There are many ways to access detailed VA information. Here are the best sources. </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34</a:t>
            </a:fld>
            <a:endParaRPr lang="en-US"/>
          </a:p>
        </p:txBody>
      </p:sp>
    </p:spTree>
    <p:extLst>
      <p:ext uri="{BB962C8B-B14F-4D97-AF65-F5344CB8AC3E}">
        <p14:creationId xmlns:p14="http://schemas.microsoft.com/office/powerpoint/2010/main" val="3885199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21:16:10</a:t>
            </a:r>
          </a:p>
          <a:p>
            <a:r>
              <a:rPr lang="en-US" dirty="0"/>
              <a:t>--------------------------------------------</a:t>
            </a:r>
          </a:p>
          <a:p>
            <a:r>
              <a:rPr lang="en-US" dirty="0"/>
              <a:t>- You will receive a CERTIFICATE of Presidential Recognition if you have completed at least 20 years of active service (or qualifying service if a RC member). </a:t>
            </a:r>
          </a:p>
          <a:p>
            <a:r>
              <a:rPr lang="en-US" dirty="0"/>
              <a:t>- You will receive a LETTER of Presidential Recognition if you have completed at least 30 years of service or are in one of the following special categories: Chairman or Vice Chairman, JCS; CSA; SMA; Recipient of the Medal of Honor; Former POW who qualifies for or has been awarded the POW Medal. U.S. flags are issued to all Soldiers who retire from active duty on or after 1 Oct 98 and from a reserve component on or after 1 Oct 99. Reserve Component Soldiers are eligible to receive a U.S. flag when they have completed 20 qualifying years for reserve retirement purposes. </a:t>
            </a:r>
          </a:p>
          <a:p>
            <a:r>
              <a:rPr lang="en-US" dirty="0"/>
              <a:t>- You will be given the opportunity to participate in a retirement ceremony. </a:t>
            </a:r>
          </a:p>
          <a:p>
            <a:r>
              <a:rPr lang="en-US" dirty="0"/>
              <a:t>- You will also receive a retirement certificate, spouse appreciation certificate (if applicable), Army Retiring Soldier Commendation Program Package - (U.S. Flag, Army Retired Pin, Retired Decals, and Tri-Signed Letter). These items are usually provided by your Transition Center, but sometimes units prefer to provide them during a unit ceremony.</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35</a:t>
            </a:fld>
            <a:endParaRPr lang="en-US"/>
          </a:p>
        </p:txBody>
      </p:sp>
    </p:spTree>
    <p:extLst>
      <p:ext uri="{BB962C8B-B14F-4D97-AF65-F5344CB8AC3E}">
        <p14:creationId xmlns:p14="http://schemas.microsoft.com/office/powerpoint/2010/main" val="294755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21:16:10</a:t>
            </a:r>
          </a:p>
          <a:p>
            <a:r>
              <a:rPr lang="en-US" dirty="0"/>
              <a:t>--------------------------------------------</a:t>
            </a:r>
          </a:p>
          <a:p>
            <a:r>
              <a:rPr lang="en-US" dirty="0"/>
              <a:t>U.S. flags are issued to all Soldiers who retire from active duty on or after 1 Oct 98 (T10 USC section 7251), or from a reserve component on or after 1 Oct 99 (T10 USC Section 12605). Reserve Component Soldiers are eligible to receive a U.S. flag when they have completed the years of service required for eligibility for retired pay under T10 USC chapter 1223. </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36</a:t>
            </a:fld>
            <a:endParaRPr lang="en-US"/>
          </a:p>
        </p:txBody>
      </p:sp>
    </p:spTree>
    <p:extLst>
      <p:ext uri="{BB962C8B-B14F-4D97-AF65-F5344CB8AC3E}">
        <p14:creationId xmlns:p14="http://schemas.microsoft.com/office/powerpoint/2010/main" val="395400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21:16:10</a:t>
            </a:r>
          </a:p>
          <a:p>
            <a:r>
              <a:rPr lang="en-US" dirty="0"/>
              <a:t>--------------------------------------------</a:t>
            </a:r>
          </a:p>
          <a:p>
            <a:r>
              <a:rPr lang="en-US" dirty="0"/>
              <a:t>You should set up your DS Logon Account when you are in 12-mth window</a:t>
            </a:r>
          </a:p>
          <a:p>
            <a:r>
              <a:rPr lang="en-US" dirty="0"/>
              <a:t>If done using your CAC, you CAC will pull your certificates to create your secure DS logon. Without the CAC you will have to manually enter the information which can be a lengthy process and leaves room for error. Without a DS Logon you will not have access to CAC enabled systems websites like </a:t>
            </a:r>
            <a:r>
              <a:rPr lang="en-US" dirty="0" err="1"/>
              <a:t>myPay</a:t>
            </a:r>
            <a:r>
              <a:rPr lang="en-US" dirty="0"/>
              <a:t>.</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37</a:t>
            </a:fld>
            <a:endParaRPr lang="en-US"/>
          </a:p>
        </p:txBody>
      </p:sp>
    </p:spTree>
    <p:extLst>
      <p:ext uri="{BB962C8B-B14F-4D97-AF65-F5344CB8AC3E}">
        <p14:creationId xmlns:p14="http://schemas.microsoft.com/office/powerpoint/2010/main" val="164360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21:16:12</a:t>
            </a:r>
          </a:p>
          <a:p>
            <a:r>
              <a:rPr lang="en-US" dirty="0"/>
              <a:t>--------------------------------------------</a:t>
            </a:r>
          </a:p>
          <a:p>
            <a:r>
              <a:rPr lang="en-US" dirty="0"/>
              <a:t>Many Retired Soldiers continue to LIVE the Army retiree motto --“Once a Soldier, always a Soldier…a Soldier for Life” If interested in learning of ways to continue serving, contact your nearest installation Retirement Services Officer (RSO). Perhaps service on their installation Retiree Council appeals to you. </a:t>
            </a:r>
          </a:p>
          <a:p>
            <a:r>
              <a:rPr lang="en-US" dirty="0"/>
              <a:t>We’d like you to consider it now in light of what you might like to do after retirement. </a:t>
            </a:r>
          </a:p>
          <a:p>
            <a:r>
              <a:rPr lang="en-US" dirty="0"/>
              <a:t>One of the duties of an installation Retiree Council is to formulate issues annually to “send up” to the Chief of Staff, Army Retired Soldier Council for their deliberation and possible briefing to the Chief. The 14-member CSA Retired Soldier Council serves Retired Soldiers worldwide and is comprised of seven officers and seven enlisted members. They serve at the approval of the CSA for 4-year terms.</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42</a:t>
            </a:fld>
            <a:endParaRPr lang="en-US"/>
          </a:p>
        </p:txBody>
      </p:sp>
    </p:spTree>
    <p:extLst>
      <p:ext uri="{BB962C8B-B14F-4D97-AF65-F5344CB8AC3E}">
        <p14:creationId xmlns:p14="http://schemas.microsoft.com/office/powerpoint/2010/main" val="199052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21:16:12</a:t>
            </a:r>
          </a:p>
          <a:p>
            <a:r>
              <a:rPr lang="en-US" dirty="0"/>
              <a:t>--------------------------------------------</a:t>
            </a:r>
          </a:p>
          <a:p>
            <a:r>
              <a:rPr lang="en-US" dirty="0"/>
              <a:t>This is an overview of different websites you can access with retirement information.</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43</a:t>
            </a:fld>
            <a:endParaRPr lang="en-US"/>
          </a:p>
        </p:txBody>
      </p:sp>
    </p:spTree>
    <p:extLst>
      <p:ext uri="{BB962C8B-B14F-4D97-AF65-F5344CB8AC3E}">
        <p14:creationId xmlns:p14="http://schemas.microsoft.com/office/powerpoint/2010/main" val="311302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21:16:06</a:t>
            </a:r>
          </a:p>
          <a:p>
            <a:r>
              <a:rPr lang="en-US" dirty="0"/>
              <a:t>--------------------------------------------</a:t>
            </a:r>
          </a:p>
          <a:p>
            <a:r>
              <a:rPr lang="en-US" dirty="0"/>
              <a:t>Since 25 Apr 05 there is no longer a requirement for serving a mandatory number of years in the RC before being eligible to retire. Prior to that, the 6 or 8 year rule may apply (See Title 10 USC §12731 for additional info) NOE=Notification of Eligibility (NOE) for non-regular retired pay at age 60, commonly referred to as the 15 year letter (medical retirement with 15 or more years of creditable service but less than 20) or 20 year letter Retirement eligibility age may be reduced based off of qualifying periods of active duty service: </a:t>
            </a:r>
          </a:p>
          <a:p>
            <a:r>
              <a:rPr lang="en-US" dirty="0"/>
              <a:t> </a:t>
            </a:r>
          </a:p>
          <a:p>
            <a:r>
              <a:rPr lang="en-US" dirty="0"/>
              <a:t>-On or after 29 Jan 08, each day on that AD tour counts toward a reduction in retirement age for Reserve Component Service Members. AD orders that qualify for the reduction in retirement age fall under section 101(a) (13)(B), and performed under section 688, 12301 (a), 12302, 12304, 12305, 12406, or chapter 15 (insurrection), or under section 12301 (d) of Title 10 USC. </a:t>
            </a:r>
          </a:p>
          <a:p>
            <a:r>
              <a:rPr lang="en-US" dirty="0"/>
              <a:t>-Title 32 section 502(f) is also qualifying service for reduced age eligibility: "Full-time National Guard duty under Section 502(f) for the purpose of responding to either a national emergency declared by the President, or a national emergency supported by Federal funds is qualifying service for reduced age </a:t>
            </a:r>
          </a:p>
        </p:txBody>
      </p:sp>
      <p:sp>
        <p:nvSpPr>
          <p:cNvPr id="4" name="Slide Number Placeholder 3"/>
          <p:cNvSpPr>
            <a:spLocks noGrp="1"/>
          </p:cNvSpPr>
          <p:nvPr>
            <p:ph type="sldNum" sz="quarter" idx="5"/>
          </p:nvPr>
        </p:nvSpPr>
        <p:spPr/>
        <p:txBody>
          <a:bodyPr/>
          <a:lstStyle/>
          <a:p>
            <a:fld id="{00E84553-C469-47F8-8B5B-BEF0EE87D271}" type="slidenum">
              <a:rPr lang="en-US" smtClean="0"/>
              <a:t>6</a:t>
            </a:fld>
            <a:endParaRPr lang="en-US"/>
          </a:p>
        </p:txBody>
      </p:sp>
    </p:spTree>
    <p:extLst>
      <p:ext uri="{BB962C8B-B14F-4D97-AF65-F5344CB8AC3E}">
        <p14:creationId xmlns:p14="http://schemas.microsoft.com/office/powerpoint/2010/main" val="222870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21:16:06</a:t>
            </a:r>
          </a:p>
          <a:p>
            <a:r>
              <a:rPr lang="en-US" dirty="0"/>
              <a:t>--------------------------------------------</a:t>
            </a:r>
          </a:p>
          <a:p>
            <a:r>
              <a:rPr lang="en-US" dirty="0"/>
              <a:t>Requirement to Issue the NOE is under T10 USC section 12731, and in AR 140-185 and NGR 680-2 </a:t>
            </a:r>
          </a:p>
          <a:p>
            <a:r>
              <a:rPr lang="en-US" dirty="0"/>
              <a:t>Issued by HRC for all USAR Soldiers except those within 2 years of qualifying for an AFS retirement and can remain on active duty to complete the required service The State AG for all ARNG Soldiers serving in an active status in the State where assigned when they became eligible</a:t>
            </a:r>
          </a:p>
          <a:p>
            <a:r>
              <a:rPr lang="en-US" dirty="0"/>
              <a:t>90-120 days is if TAPDBR is correct</a:t>
            </a:r>
          </a:p>
          <a:p>
            <a:r>
              <a:rPr lang="en-US" dirty="0"/>
              <a:t>The intent of waiving the requirement to submit a copy the 20-Year NOE for Soldiers serving past age 59 is to allow for the retirement packet to be submitted immediately upon transfer to the Retired Reserve. Submission of an NGB Form 23 or DA Form 5016 showing 20 years of service is still required.  MEB must come from the unit to request 15yr NOE from HRC</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8</a:t>
            </a:fld>
            <a:endParaRPr lang="en-US"/>
          </a:p>
        </p:txBody>
      </p:sp>
    </p:spTree>
    <p:extLst>
      <p:ext uri="{BB962C8B-B14F-4D97-AF65-F5344CB8AC3E}">
        <p14:creationId xmlns:p14="http://schemas.microsoft.com/office/powerpoint/2010/main" val="204255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21:16:06</a:t>
            </a:r>
          </a:p>
          <a:p>
            <a:r>
              <a:rPr lang="en-US" dirty="0"/>
              <a:t>--------------------------------------------</a:t>
            </a:r>
          </a:p>
          <a:p>
            <a:r>
              <a:rPr lang="en-US" dirty="0"/>
              <a:t>Requirement to Issue the NOE is under T10 USC section 12731, and in AR 140-185 and NGR 680-2 </a:t>
            </a:r>
          </a:p>
          <a:p>
            <a:r>
              <a:rPr lang="en-US" dirty="0"/>
              <a:t>Issued by HRC for all USAR Soldiers except those within 2 years of qualifying for an AFS retirement and can remain on active duty to complete the required service The State AG for all ARNG Soldiers serving in an active status in the State where assigned when they became eligible</a:t>
            </a:r>
          </a:p>
          <a:p>
            <a:r>
              <a:rPr lang="en-US" dirty="0"/>
              <a:t>90-120 days is if TAPDBR is correct</a:t>
            </a:r>
          </a:p>
          <a:p>
            <a:r>
              <a:rPr lang="en-US" dirty="0"/>
              <a:t>The intent of waiving the requirement to submit a copy the 20-Year NOE for Soldiers serving past age 59 is to allow for the retirement packet to be submitted immediately upon transfer to the Retired Reserve. Submission of an NGB Form 23 or DA Form 5016 showing 20 years of service is still required.  MEB must come from the unit to request 15yr NOE from HRC</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9</a:t>
            </a:fld>
            <a:endParaRPr lang="en-US"/>
          </a:p>
        </p:txBody>
      </p:sp>
    </p:spTree>
    <p:extLst>
      <p:ext uri="{BB962C8B-B14F-4D97-AF65-F5344CB8AC3E}">
        <p14:creationId xmlns:p14="http://schemas.microsoft.com/office/powerpoint/2010/main" val="360234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21:16:06</a:t>
            </a:r>
          </a:p>
          <a:p>
            <a:r>
              <a:rPr lang="en-US" dirty="0"/>
              <a:t>--------------------------------------------</a:t>
            </a:r>
          </a:p>
          <a:p>
            <a:r>
              <a:rPr lang="en-US" dirty="0"/>
              <a:t>o What is RCSBP? It is the sole means for an RC Soldier with 20yrs of qualifying service for non-regular retirement to provide a portion of their retired pay to survivors if they die before non-regular retirement. o RCSBP elections must be made within 90 days of receipt of Notification of Eligibility for Retired Pay (20yr NOE).</a:t>
            </a:r>
          </a:p>
          <a:p>
            <a:r>
              <a:rPr lang="en-US" dirty="0"/>
              <a:t>- Certain elections need spouse concurrence</a:t>
            </a:r>
          </a:p>
          <a:p>
            <a:r>
              <a:rPr lang="en-US" dirty="0"/>
              <a:t>- Certain elections affect your SBP elections</a:t>
            </a:r>
          </a:p>
          <a:p>
            <a:r>
              <a:rPr lang="en-US" dirty="0"/>
              <a:t>- Certain elections require payment of RCSBP premiums</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10</a:t>
            </a:fld>
            <a:endParaRPr lang="en-US"/>
          </a:p>
        </p:txBody>
      </p:sp>
    </p:spTree>
    <p:extLst>
      <p:ext uri="{BB962C8B-B14F-4D97-AF65-F5344CB8AC3E}">
        <p14:creationId xmlns:p14="http://schemas.microsoft.com/office/powerpoint/2010/main" val="2714532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21:16:07</a:t>
            </a:r>
          </a:p>
          <a:p>
            <a:r>
              <a:rPr lang="en-US" dirty="0"/>
              <a:t>--------------------------------------------</a:t>
            </a:r>
          </a:p>
          <a:p>
            <a:r>
              <a:rPr lang="en-US" dirty="0"/>
              <a:t>Retirement Planning Seminars:</a:t>
            </a:r>
          </a:p>
          <a:p>
            <a:r>
              <a:rPr lang="en-US" dirty="0"/>
              <a:t>- For USAR, you need to register for a retirement seminar with the Readiness Division your organization falls under.</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12</a:t>
            </a:fld>
            <a:endParaRPr lang="en-US"/>
          </a:p>
        </p:txBody>
      </p:sp>
    </p:spTree>
    <p:extLst>
      <p:ext uri="{BB962C8B-B14F-4D97-AF65-F5344CB8AC3E}">
        <p14:creationId xmlns:p14="http://schemas.microsoft.com/office/powerpoint/2010/main" val="367397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21:16:07</a:t>
            </a:r>
          </a:p>
          <a:p>
            <a:r>
              <a:rPr lang="en-US" dirty="0"/>
              <a:t>--------------------------------------------</a:t>
            </a:r>
          </a:p>
          <a:p>
            <a:r>
              <a:rPr lang="en-US" dirty="0"/>
              <a:t>This is how we are geographically dispersed. We have 4 Readiness Divisions and the 9th MSC that has RSO teams to support the field. The Army Reserve footprint is large, and we only have 10 full time personnel to support our population. </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13</a:t>
            </a:fld>
            <a:endParaRPr lang="en-US"/>
          </a:p>
        </p:txBody>
      </p:sp>
    </p:spTree>
    <p:extLst>
      <p:ext uri="{BB962C8B-B14F-4D97-AF65-F5344CB8AC3E}">
        <p14:creationId xmlns:p14="http://schemas.microsoft.com/office/powerpoint/2010/main" val="3381113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Notes</a:t>
            </a:r>
          </a:p>
          <a:p>
            <a:r>
              <a:rPr lang="en-US" dirty="0"/>
              <a:t>2023-03-22 21:16:07</a:t>
            </a:r>
          </a:p>
          <a:p>
            <a:r>
              <a:rPr lang="en-US" dirty="0"/>
              <a:t>--------------------------------------------</a:t>
            </a:r>
          </a:p>
          <a:p>
            <a:r>
              <a:rPr lang="en-US" dirty="0"/>
              <a:t>There are four retired pay plans. </a:t>
            </a:r>
          </a:p>
          <a:p>
            <a:r>
              <a:rPr lang="en-US" dirty="0"/>
              <a:t>To determine which plan you fall under and how your retired pay will be calculated, complete the following three steps. (Additional detail on each step is provided in subsequent slides.) </a:t>
            </a:r>
          </a:p>
          <a:p>
            <a:r>
              <a:rPr lang="en-US" dirty="0"/>
              <a:t>Step #1. Determine your date of initial entry into Military service, or DIEMS. Unless you know the definition of DIEMS, you won’t know what yours is, and you won’t be able to determine which retired pay plan you are eligible for. DIEMS is explained on the next slide. Step #2. Determine which pay plan you are eligible for based on your DIEMS. The three pay plans are discussed on the following slides.</a:t>
            </a:r>
          </a:p>
          <a:p>
            <a:r>
              <a:rPr lang="en-US" dirty="0"/>
              <a:t>Step #3. Use the formula of the appropriate pay plan to calculate your retired pay or just use the retired pay calculator at https://myarmybenefits.us.army.mil/Benefit-Calculators/Retirement. This calculator pulls all your personal data from DEERS to calculate your retired pay on the date you choose. </a:t>
            </a:r>
          </a:p>
          <a:p>
            <a:endParaRPr lang="en-US" dirty="0"/>
          </a:p>
        </p:txBody>
      </p:sp>
      <p:sp>
        <p:nvSpPr>
          <p:cNvPr id="4" name="Slide Number Placeholder 3"/>
          <p:cNvSpPr>
            <a:spLocks noGrp="1"/>
          </p:cNvSpPr>
          <p:nvPr>
            <p:ph type="sldNum" sz="quarter" idx="5"/>
          </p:nvPr>
        </p:nvSpPr>
        <p:spPr/>
        <p:txBody>
          <a:bodyPr/>
          <a:lstStyle/>
          <a:p>
            <a:fld id="{00E84553-C469-47F8-8B5B-BEF0EE87D271}" type="slidenum">
              <a:rPr lang="en-US" smtClean="0"/>
              <a:t>15</a:t>
            </a:fld>
            <a:endParaRPr lang="en-US"/>
          </a:p>
        </p:txBody>
      </p:sp>
    </p:spTree>
    <p:extLst>
      <p:ext uri="{BB962C8B-B14F-4D97-AF65-F5344CB8AC3E}">
        <p14:creationId xmlns:p14="http://schemas.microsoft.com/office/powerpoint/2010/main" val="32982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10282" y="20827"/>
            <a:ext cx="5643753" cy="513715"/>
          </a:xfrm>
          <a:prstGeom prst="rect">
            <a:avLst/>
          </a:prstGeom>
        </p:spPr>
        <p:txBody>
          <a:bodyPr wrap="square" lIns="0" tIns="0" rIns="0" bIns="0">
            <a:spAutoFit/>
          </a:bodyPr>
          <a:lstStyle>
            <a:lvl1pPr>
              <a:defRPr sz="3200" b="1" i="1">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7" name="Holder 7"/>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28600" y="77724"/>
            <a:ext cx="672083" cy="777239"/>
          </a:xfrm>
          <a:prstGeom prst="rect">
            <a:avLst/>
          </a:prstGeom>
        </p:spPr>
      </p:pic>
      <p:sp>
        <p:nvSpPr>
          <p:cNvPr id="17" name="bg object 17"/>
          <p:cNvSpPr/>
          <p:nvPr/>
        </p:nvSpPr>
        <p:spPr>
          <a:xfrm>
            <a:off x="914400" y="457200"/>
            <a:ext cx="8001000" cy="109855"/>
          </a:xfrm>
          <a:custGeom>
            <a:avLst/>
            <a:gdLst/>
            <a:ahLst/>
            <a:cxnLst/>
            <a:rect l="l" t="t" r="r" b="b"/>
            <a:pathLst>
              <a:path w="8001000" h="109854">
                <a:moveTo>
                  <a:pt x="8001000" y="0"/>
                </a:moveTo>
                <a:lnTo>
                  <a:pt x="0" y="0"/>
                </a:lnTo>
                <a:lnTo>
                  <a:pt x="0" y="109727"/>
                </a:lnTo>
                <a:lnTo>
                  <a:pt x="8001000" y="109727"/>
                </a:lnTo>
                <a:lnTo>
                  <a:pt x="8001000" y="0"/>
                </a:lnTo>
                <a:close/>
              </a:path>
            </a:pathLst>
          </a:custGeom>
          <a:solidFill>
            <a:srgbClr val="EABC00"/>
          </a:solidFill>
        </p:spPr>
        <p:txBody>
          <a:bodyPr wrap="square" lIns="0" tIns="0" rIns="0" bIns="0" rtlCol="0"/>
          <a:lstStyle/>
          <a:p>
            <a:endParaRPr/>
          </a:p>
        </p:txBody>
      </p:sp>
      <p:sp>
        <p:nvSpPr>
          <p:cNvPr id="18" name="bg object 18"/>
          <p:cNvSpPr/>
          <p:nvPr/>
        </p:nvSpPr>
        <p:spPr>
          <a:xfrm>
            <a:off x="152400" y="6553200"/>
            <a:ext cx="8839200" cy="161925"/>
          </a:xfrm>
          <a:custGeom>
            <a:avLst/>
            <a:gdLst/>
            <a:ahLst/>
            <a:cxnLst/>
            <a:rect l="l" t="t" r="r" b="b"/>
            <a:pathLst>
              <a:path w="8839200" h="161925">
                <a:moveTo>
                  <a:pt x="8839200" y="0"/>
                </a:moveTo>
                <a:lnTo>
                  <a:pt x="0" y="0"/>
                </a:lnTo>
                <a:lnTo>
                  <a:pt x="0" y="161544"/>
                </a:lnTo>
                <a:lnTo>
                  <a:pt x="8839200" y="161544"/>
                </a:lnTo>
                <a:lnTo>
                  <a:pt x="8839200" y="0"/>
                </a:lnTo>
                <a:close/>
              </a:path>
            </a:pathLst>
          </a:custGeom>
          <a:solidFill>
            <a:srgbClr val="000000"/>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3054523" y="1665789"/>
            <a:ext cx="3077486" cy="3076839"/>
          </a:xfrm>
          <a:prstGeom prst="rect">
            <a:avLst/>
          </a:prstGeom>
        </p:spPr>
      </p:pic>
      <p:sp>
        <p:nvSpPr>
          <p:cNvPr id="2" name="Holder 2"/>
          <p:cNvSpPr>
            <a:spLocks noGrp="1"/>
          </p:cNvSpPr>
          <p:nvPr>
            <p:ph type="title"/>
          </p:nvPr>
        </p:nvSpPr>
        <p:spPr/>
        <p:txBody>
          <a:bodyPr lIns="0" tIns="0" rIns="0" bIns="0"/>
          <a:lstStyle>
            <a:lvl1pPr>
              <a:defRPr sz="3200" b="1" i="1">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5" name="Holder 5"/>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28600" y="77724"/>
            <a:ext cx="672083" cy="777239"/>
          </a:xfrm>
          <a:prstGeom prst="rect">
            <a:avLst/>
          </a:prstGeom>
        </p:spPr>
      </p:pic>
      <p:sp>
        <p:nvSpPr>
          <p:cNvPr id="17" name="bg object 17"/>
          <p:cNvSpPr/>
          <p:nvPr/>
        </p:nvSpPr>
        <p:spPr>
          <a:xfrm>
            <a:off x="914400" y="457200"/>
            <a:ext cx="8001000" cy="109855"/>
          </a:xfrm>
          <a:custGeom>
            <a:avLst/>
            <a:gdLst/>
            <a:ahLst/>
            <a:cxnLst/>
            <a:rect l="l" t="t" r="r" b="b"/>
            <a:pathLst>
              <a:path w="8001000" h="109854">
                <a:moveTo>
                  <a:pt x="8001000" y="0"/>
                </a:moveTo>
                <a:lnTo>
                  <a:pt x="0" y="0"/>
                </a:lnTo>
                <a:lnTo>
                  <a:pt x="0" y="109727"/>
                </a:lnTo>
                <a:lnTo>
                  <a:pt x="8001000" y="109727"/>
                </a:lnTo>
                <a:lnTo>
                  <a:pt x="8001000" y="0"/>
                </a:lnTo>
                <a:close/>
              </a:path>
            </a:pathLst>
          </a:custGeom>
          <a:solidFill>
            <a:srgbClr val="EABC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5/2/2024</a:t>
            </a:fld>
            <a:endParaRPr lang="en-US"/>
          </a:p>
        </p:txBody>
      </p:sp>
      <p:sp>
        <p:nvSpPr>
          <p:cNvPr id="4" name="Holder 4"/>
          <p:cNvSpPr>
            <a:spLocks noGrp="1"/>
          </p:cNvSpPr>
          <p:nvPr>
            <p:ph type="sldNum" sz="quarter" idx="7"/>
          </p:nvPr>
        </p:nvSpPr>
        <p:spPr/>
        <p:txBody>
          <a:bodyPr lIns="0" tIns="0" rIns="0" bIns="0"/>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28600" y="77724"/>
            <a:ext cx="672083" cy="777239"/>
          </a:xfrm>
          <a:prstGeom prst="rect">
            <a:avLst/>
          </a:prstGeom>
        </p:spPr>
      </p:pic>
      <p:sp>
        <p:nvSpPr>
          <p:cNvPr id="17" name="bg object 17"/>
          <p:cNvSpPr/>
          <p:nvPr/>
        </p:nvSpPr>
        <p:spPr>
          <a:xfrm>
            <a:off x="914400" y="457200"/>
            <a:ext cx="8001000" cy="109855"/>
          </a:xfrm>
          <a:custGeom>
            <a:avLst/>
            <a:gdLst/>
            <a:ahLst/>
            <a:cxnLst/>
            <a:rect l="l" t="t" r="r" b="b"/>
            <a:pathLst>
              <a:path w="8001000" h="109854">
                <a:moveTo>
                  <a:pt x="8001000" y="0"/>
                </a:moveTo>
                <a:lnTo>
                  <a:pt x="0" y="0"/>
                </a:lnTo>
                <a:lnTo>
                  <a:pt x="0" y="109727"/>
                </a:lnTo>
                <a:lnTo>
                  <a:pt x="8001000" y="109727"/>
                </a:lnTo>
                <a:lnTo>
                  <a:pt x="8001000" y="0"/>
                </a:lnTo>
                <a:close/>
              </a:path>
            </a:pathLst>
          </a:custGeom>
          <a:solidFill>
            <a:srgbClr val="EABC00"/>
          </a:solidFill>
        </p:spPr>
        <p:txBody>
          <a:bodyPr wrap="square" lIns="0" tIns="0" rIns="0" bIns="0" rtlCol="0"/>
          <a:lstStyle/>
          <a:p>
            <a:endParaRPr/>
          </a:p>
        </p:txBody>
      </p:sp>
      <p:sp>
        <p:nvSpPr>
          <p:cNvPr id="18" name="bg object 18"/>
          <p:cNvSpPr/>
          <p:nvPr/>
        </p:nvSpPr>
        <p:spPr>
          <a:xfrm>
            <a:off x="152400" y="6553200"/>
            <a:ext cx="8839200" cy="161925"/>
          </a:xfrm>
          <a:custGeom>
            <a:avLst/>
            <a:gdLst/>
            <a:ahLst/>
            <a:cxnLst/>
            <a:rect l="l" t="t" r="r" b="b"/>
            <a:pathLst>
              <a:path w="8839200" h="161925">
                <a:moveTo>
                  <a:pt x="8839200" y="0"/>
                </a:moveTo>
                <a:lnTo>
                  <a:pt x="0" y="0"/>
                </a:lnTo>
                <a:lnTo>
                  <a:pt x="0" y="161544"/>
                </a:lnTo>
                <a:lnTo>
                  <a:pt x="8839200" y="161544"/>
                </a:lnTo>
                <a:lnTo>
                  <a:pt x="88392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949578" y="49275"/>
            <a:ext cx="7929245" cy="452120"/>
          </a:xfrm>
          <a:prstGeom prst="rect">
            <a:avLst/>
          </a:prstGeom>
        </p:spPr>
        <p:txBody>
          <a:bodyPr wrap="square" lIns="0" tIns="0" rIns="0" bIns="0">
            <a:spAutoFit/>
          </a:bodyPr>
          <a:lstStyle>
            <a:lvl1pPr>
              <a:defRPr sz="3200" b="1" i="1">
                <a:solidFill>
                  <a:schemeClr val="tx1"/>
                </a:solidFill>
                <a:latin typeface="Arial"/>
                <a:cs typeface="Arial"/>
              </a:defRPr>
            </a:lvl1pPr>
          </a:lstStyle>
          <a:p>
            <a:endParaRPr/>
          </a:p>
        </p:txBody>
      </p:sp>
      <p:sp>
        <p:nvSpPr>
          <p:cNvPr id="3" name="Holder 3"/>
          <p:cNvSpPr>
            <a:spLocks noGrp="1"/>
          </p:cNvSpPr>
          <p:nvPr>
            <p:ph type="body" idx="1"/>
          </p:nvPr>
        </p:nvSpPr>
        <p:spPr>
          <a:xfrm>
            <a:off x="231140" y="1257791"/>
            <a:ext cx="8653145" cy="3909695"/>
          </a:xfrm>
          <a:prstGeom prst="rect">
            <a:avLst/>
          </a:prstGeom>
        </p:spPr>
        <p:txBody>
          <a:bodyPr wrap="square" lIns="0" tIns="0" rIns="0" bIns="0">
            <a:spAutoFit/>
          </a:bodyPr>
          <a:lstStyle>
            <a:lvl1pPr>
              <a:defRPr sz="19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5/2/2024</a:t>
            </a:fld>
            <a:endParaRPr lang="en-US"/>
          </a:p>
        </p:txBody>
      </p:sp>
      <p:sp>
        <p:nvSpPr>
          <p:cNvPr id="6" name="Holder 6"/>
          <p:cNvSpPr>
            <a:spLocks noGrp="1"/>
          </p:cNvSpPr>
          <p:nvPr>
            <p:ph type="sldNum" sz="quarter" idx="7"/>
          </p:nvPr>
        </p:nvSpPr>
        <p:spPr>
          <a:xfrm>
            <a:off x="8689837" y="6544649"/>
            <a:ext cx="259715" cy="197484"/>
          </a:xfrm>
          <a:prstGeom prst="rect">
            <a:avLst/>
          </a:prstGeom>
        </p:spPr>
        <p:txBody>
          <a:bodyPr wrap="square" lIns="0" tIns="0" rIns="0" bIns="0">
            <a:spAutoFit/>
          </a:bodyPr>
          <a:lstStyle>
            <a:lvl1pPr>
              <a:defRPr sz="1200" b="1" i="0">
                <a:solidFill>
                  <a:schemeClr val="bg1"/>
                </a:solidFill>
                <a:latin typeface="Arial"/>
                <a:cs typeface="Arial"/>
              </a:defRPr>
            </a:lvl1pPr>
          </a:lstStyle>
          <a:p>
            <a:pPr marL="38100">
              <a:lnSpc>
                <a:spcPts val="1425"/>
              </a:lnSpc>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soldierforlife.army.mil/Retirement/survivor-benefit-pla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3" Type="http://schemas.openxmlformats.org/officeDocument/2006/relationships/hyperlink" Target="https://soldierforlife.army.mil/Retirement/survivor-benefit-plan" TargetMode="External"/><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oldierforlife.army.mil/retirement/preparing-to-reti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milsuite.mil/book/groups/arng-hrp-t-retirement-services/pages/retirement-services" TargetMode="External"/><Relationship Id="rId4" Type="http://schemas.openxmlformats.org/officeDocument/2006/relationships/hyperlink" Target="https://www.usar.army.mil/Retirement/"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www.milsuite.mil/book/docs/DOC-396107" TargetMode="External"/><Relationship Id="rId2" Type="http://schemas.openxmlformats.org/officeDocument/2006/relationships/hyperlink" Target="https://soldierforlife.army.mil/Retirement/rs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yarmybenefits.us.army.mil/Benefit-Calcula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yarmybenefits.us.army.mil/Benefit-Calculators/SBP-Premium-Calculato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yarmybenefits.us.army.mil/Benefit-Calculators/SBP-Premium-Calculato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g"/><Relationship Id="rId7" Type="http://schemas.openxmlformats.org/officeDocument/2006/relationships/image" Target="../media/image44.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www.usar.army.mil/Retirement/" TargetMode="External"/><Relationship Id="rId2" Type="http://schemas.openxmlformats.org/officeDocument/2006/relationships/hyperlink" Target="http://militarypay.defense.gov/BlendedRetirement/" TargetMode="Externa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hyperlink" Target="https://www.milsuite.mil/book/groups/arng-hrp-t-retirement-services/pages/retirement-servi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hrc.army.mil/content/Gray%20Area%20Retirements%20Bran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usarmy.knox.hrc.mbx.tagd-ask-hrc@army.mi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mypay.dfas.mi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lhi.care/star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hyperlink" Target="https://www.benefits.va.gov/compensation/types-compensation.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hyperlink" Target="https://www.hrc.army.mil/TAGD/Apply%20for%20CRS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dfas.mil/retiredmilitary/disability/crdp.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tricare.mil/Plans/HealthPlan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s://soldierforlife.army.mil/Retirement" TargetMode="External"/><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tricare.mi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benefeds.com/militar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iosgli.prudential.com/osgli/OnlineFillableAppController/NBEnrollment" TargetMode="External"/><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jpg"/><Relationship Id="rId5" Type="http://schemas.openxmlformats.org/officeDocument/2006/relationships/hyperlink" Target="https://www.benefits.va.gov/insurance/index.asp" TargetMode="External"/><Relationship Id="rId4" Type="http://schemas.openxmlformats.org/officeDocument/2006/relationships/hyperlink" Target="https://www.ebenefits.va.gov/"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benefits.va.gov/insurance/VALife.as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va.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5.png"/><Relationship Id="rId4" Type="http://schemas.openxmlformats.org/officeDocument/2006/relationships/hyperlink" Target="https://www.ebenefits.va.gov/ebenefits-portal/ebenefits.porta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8.jpg"/><Relationship Id="rId4" Type="http://schemas.openxmlformats.org/officeDocument/2006/relationships/image" Target="../media/image57.jpg"/></Relationships>
</file>

<file path=ppt/slides/_rels/slide37.xml.rels><?xml version="1.0" encoding="UTF-8" standalone="yes"?>
<Relationships xmlns="http://schemas.openxmlformats.org/package/2006/relationships"><Relationship Id="rId3" Type="http://schemas.openxmlformats.org/officeDocument/2006/relationships/hyperlink" Target="https://www.cac.mil/Next-Generation-Uniformed-Services-ID-Card/"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9.png"/><Relationship Id="rId4" Type="http://schemas.openxmlformats.org/officeDocument/2006/relationships/hyperlink" Target="https://www.dmdc.osd.mil/identitymanagement"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dmdc.osd.mil/identitymanagement" TargetMode="External"/><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hyperlink" Target="https://myarmybenefits.us.army.mil/" TargetMode="Externa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soldierforlife.army.mil/retirement/change-of-miss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yarmybenefits.us.army.mil/Benefit-Library/State/Territory-Benefits" TargetMode="External"/><Relationship Id="rId7" Type="http://schemas.openxmlformats.org/officeDocument/2006/relationships/image" Target="../media/image69.jpg"/><Relationship Id="rId2" Type="http://schemas.openxmlformats.org/officeDocument/2006/relationships/image" Target="../media/image65.jp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soldierforlife.army.mil/retirement/blog"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1.png"/></Relationships>
</file>

<file path=ppt/slides/_rels/slide42.xml.rels><?xml version="1.0" encoding="UTF-8" standalone="yes"?>
<Relationships xmlns="http://schemas.openxmlformats.org/package/2006/relationships"><Relationship Id="rId3" Type="http://schemas.openxmlformats.org/officeDocument/2006/relationships/hyperlink" Target="https://soldierforlife.army.mil/retirement/csa-retired-soldier-counci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hyperlink" Target="https://myarmybenefits.us.army.mil/Benefit-Library/Resource-Locator" TargetMode="External"/><Relationship Id="rId3" Type="http://schemas.openxmlformats.org/officeDocument/2006/relationships/hyperlink" Target="https://soldierforlife.army.mil/Retirement" TargetMode="External"/><Relationship Id="rId7" Type="http://schemas.openxmlformats.org/officeDocument/2006/relationships/hyperlink" Target="https://soldierforlife.army.mil/Retirement/ArmyReserv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hrc.army.mil/content/Gray%20Area%20Retirements%20Branch" TargetMode="External"/><Relationship Id="rId5" Type="http://schemas.openxmlformats.org/officeDocument/2006/relationships/hyperlink" Target="https://soldierforlife.army.mil/Retirement/contact-us" TargetMode="External"/><Relationship Id="rId10" Type="http://schemas.openxmlformats.org/officeDocument/2006/relationships/image" Target="../media/image12.png"/><Relationship Id="rId4" Type="http://schemas.openxmlformats.org/officeDocument/2006/relationships/hyperlink" Target="https://myarmybenefits.us.army.mil/" TargetMode="External"/><Relationship Id="rId9" Type="http://schemas.openxmlformats.org/officeDocument/2006/relationships/hyperlink" Target="https://actuary.defense.gov/Survivor-Benefit-Plan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soldierforlife.army.mil/Retirement/army-echoes" TargetMode="External"/><Relationship Id="rId13" Type="http://schemas.openxmlformats.org/officeDocument/2006/relationships/image" Target="../media/image80.png"/><Relationship Id="rId3" Type="http://schemas.openxmlformats.org/officeDocument/2006/relationships/image" Target="../media/image74.png"/><Relationship Id="rId7" Type="http://schemas.openxmlformats.org/officeDocument/2006/relationships/hyperlink" Target="https://soldierforlife.army.mil/Retirement/change-of-mission" TargetMode="External"/><Relationship Id="rId12" Type="http://schemas.openxmlformats.org/officeDocument/2006/relationships/image" Target="../media/image79.png"/><Relationship Id="rId2" Type="http://schemas.openxmlformats.org/officeDocument/2006/relationships/image" Target="../media/image73.png"/><Relationship Id="rId16" Type="http://schemas.openxmlformats.org/officeDocument/2006/relationships/image" Target="../media/image82.png"/><Relationship Id="rId1" Type="http://schemas.openxmlformats.org/officeDocument/2006/relationships/slideLayout" Target="../slideLayouts/slideLayout5.xml"/><Relationship Id="rId6" Type="http://schemas.openxmlformats.org/officeDocument/2006/relationships/image" Target="../media/image76.jpg"/><Relationship Id="rId11" Type="http://schemas.openxmlformats.org/officeDocument/2006/relationships/image" Target="../media/image78.jpg"/><Relationship Id="rId5" Type="http://schemas.openxmlformats.org/officeDocument/2006/relationships/hyperlink" Target="https://soldierforlife.army.mil/Retirement" TargetMode="External"/><Relationship Id="rId15" Type="http://schemas.openxmlformats.org/officeDocument/2006/relationships/image" Target="../media/image81.png"/><Relationship Id="rId10" Type="http://schemas.openxmlformats.org/officeDocument/2006/relationships/image" Target="../media/image77.png"/><Relationship Id="rId4" Type="http://schemas.openxmlformats.org/officeDocument/2006/relationships/image" Target="../media/image75.png"/><Relationship Id="rId9" Type="http://schemas.openxmlformats.org/officeDocument/2006/relationships/hyperlink" Target="https://soldierforlife.army.mil/Retirement/blog" TargetMode="External"/><Relationship Id="rId14" Type="http://schemas.openxmlformats.org/officeDocument/2006/relationships/hyperlink" Target="http://www.dvidshub.net/unit/HQDA-RS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hyperlink" Target="https://soldierforlife.army.mil/Retirement/retirement-planning" TargetMode="Externa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hyperlink" Target="https://myarmybenefits.us.army.mil/Benefit-Calculators/Retire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usarmy.knox.hrc.mbx.tagd-15-20-year-noe-request@army.mi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milsuite.mil/book/docs/DOC-396107" TargetMode="External"/><Relationship Id="rId4" Type="http://schemas.openxmlformats.org/officeDocument/2006/relationships/hyperlink" Target="https://www.hrcapps.army.mil/porta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612236"/>
            <a:ext cx="9143999" cy="4245763"/>
          </a:xfrm>
          <a:prstGeom prst="rect">
            <a:avLst/>
          </a:prstGeom>
        </p:spPr>
      </p:pic>
      <p:grpSp>
        <p:nvGrpSpPr>
          <p:cNvPr id="3" name="object 3"/>
          <p:cNvGrpSpPr/>
          <p:nvPr/>
        </p:nvGrpSpPr>
        <p:grpSpPr>
          <a:xfrm>
            <a:off x="0" y="202692"/>
            <a:ext cx="9144000" cy="2392680"/>
            <a:chOff x="0" y="202692"/>
            <a:chExt cx="9144000" cy="2392680"/>
          </a:xfrm>
        </p:grpSpPr>
        <p:pic>
          <p:nvPicPr>
            <p:cNvPr id="4" name="object 4"/>
            <p:cNvPicPr/>
            <p:nvPr/>
          </p:nvPicPr>
          <p:blipFill>
            <a:blip r:embed="rId3" cstate="print"/>
            <a:stretch>
              <a:fillRect/>
            </a:stretch>
          </p:blipFill>
          <p:spPr>
            <a:xfrm>
              <a:off x="3657600" y="350520"/>
              <a:ext cx="1828799" cy="2113787"/>
            </a:xfrm>
            <a:prstGeom prst="rect">
              <a:avLst/>
            </a:prstGeom>
          </p:spPr>
        </p:pic>
        <p:sp>
          <p:nvSpPr>
            <p:cNvPr id="5" name="object 5"/>
            <p:cNvSpPr/>
            <p:nvPr/>
          </p:nvSpPr>
          <p:spPr>
            <a:xfrm>
              <a:off x="0" y="1447800"/>
              <a:ext cx="9144000" cy="274320"/>
            </a:xfrm>
            <a:custGeom>
              <a:avLst/>
              <a:gdLst/>
              <a:ahLst/>
              <a:cxnLst/>
              <a:rect l="l" t="t" r="r" b="b"/>
              <a:pathLst>
                <a:path w="9144000" h="274319">
                  <a:moveTo>
                    <a:pt x="9144000" y="0"/>
                  </a:moveTo>
                  <a:lnTo>
                    <a:pt x="0" y="0"/>
                  </a:lnTo>
                  <a:lnTo>
                    <a:pt x="0" y="274320"/>
                  </a:lnTo>
                  <a:lnTo>
                    <a:pt x="9144000" y="274320"/>
                  </a:lnTo>
                  <a:lnTo>
                    <a:pt x="9144000" y="0"/>
                  </a:lnTo>
                  <a:close/>
                </a:path>
              </a:pathLst>
            </a:custGeom>
            <a:solidFill>
              <a:srgbClr val="000000"/>
            </a:solidFill>
          </p:spPr>
          <p:txBody>
            <a:bodyPr wrap="square" lIns="0" tIns="0" rIns="0" bIns="0" rtlCol="0"/>
            <a:lstStyle/>
            <a:p>
              <a:endParaRPr/>
            </a:p>
          </p:txBody>
        </p:sp>
        <p:sp>
          <p:nvSpPr>
            <p:cNvPr id="6" name="object 6"/>
            <p:cNvSpPr/>
            <p:nvPr/>
          </p:nvSpPr>
          <p:spPr>
            <a:xfrm>
              <a:off x="0" y="1234439"/>
              <a:ext cx="9144000" cy="137160"/>
            </a:xfrm>
            <a:custGeom>
              <a:avLst/>
              <a:gdLst/>
              <a:ahLst/>
              <a:cxnLst/>
              <a:rect l="l" t="t" r="r" b="b"/>
              <a:pathLst>
                <a:path w="9144000" h="137159">
                  <a:moveTo>
                    <a:pt x="9144000" y="0"/>
                  </a:moveTo>
                  <a:lnTo>
                    <a:pt x="0" y="0"/>
                  </a:lnTo>
                  <a:lnTo>
                    <a:pt x="0" y="137160"/>
                  </a:lnTo>
                  <a:lnTo>
                    <a:pt x="9144000" y="137160"/>
                  </a:lnTo>
                  <a:lnTo>
                    <a:pt x="9144000" y="0"/>
                  </a:lnTo>
                  <a:close/>
                </a:path>
              </a:pathLst>
            </a:custGeom>
            <a:solidFill>
              <a:srgbClr val="EABC00"/>
            </a:solidFill>
          </p:spPr>
          <p:txBody>
            <a:bodyPr wrap="square" lIns="0" tIns="0" rIns="0" bIns="0" rtlCol="0"/>
            <a:lstStyle/>
            <a:p>
              <a:endParaRPr/>
            </a:p>
          </p:txBody>
        </p:sp>
        <p:pic>
          <p:nvPicPr>
            <p:cNvPr id="7" name="object 7"/>
            <p:cNvPicPr/>
            <p:nvPr/>
          </p:nvPicPr>
          <p:blipFill>
            <a:blip r:embed="rId4" cstate="print"/>
            <a:stretch>
              <a:fillRect/>
            </a:stretch>
          </p:blipFill>
          <p:spPr>
            <a:xfrm>
              <a:off x="3675888" y="202692"/>
              <a:ext cx="1859279" cy="2392679"/>
            </a:xfrm>
            <a:prstGeom prst="rect">
              <a:avLst/>
            </a:prstGeom>
          </p:spPr>
        </p:pic>
        <p:pic>
          <p:nvPicPr>
            <p:cNvPr id="8" name="object 8"/>
            <p:cNvPicPr/>
            <p:nvPr/>
          </p:nvPicPr>
          <p:blipFill>
            <a:blip r:embed="rId5" cstate="print"/>
            <a:stretch>
              <a:fillRect/>
            </a:stretch>
          </p:blipFill>
          <p:spPr>
            <a:xfrm>
              <a:off x="3701796" y="228600"/>
              <a:ext cx="1752599" cy="2285999"/>
            </a:xfrm>
            <a:prstGeom prst="rect">
              <a:avLst/>
            </a:prstGeom>
          </p:spPr>
        </p:pic>
      </p:grpSp>
      <p:sp>
        <p:nvSpPr>
          <p:cNvPr id="9" name="object 9"/>
          <p:cNvSpPr txBox="1"/>
          <p:nvPr/>
        </p:nvSpPr>
        <p:spPr>
          <a:xfrm>
            <a:off x="178473" y="2756390"/>
            <a:ext cx="8787130" cy="1808480"/>
          </a:xfrm>
          <a:prstGeom prst="rect">
            <a:avLst/>
          </a:prstGeom>
        </p:spPr>
        <p:txBody>
          <a:bodyPr vert="horz" wrap="square" lIns="0" tIns="12700" rIns="0" bIns="0" rtlCol="0">
            <a:spAutoFit/>
          </a:bodyPr>
          <a:lstStyle/>
          <a:p>
            <a:pPr marL="760730" marR="753110" indent="-635" algn="ctr">
              <a:lnSpc>
                <a:spcPct val="100000"/>
              </a:lnSpc>
              <a:spcBef>
                <a:spcPts val="100"/>
              </a:spcBef>
            </a:pPr>
            <a:r>
              <a:rPr sz="3900" b="1" i="1" dirty="0">
                <a:latin typeface="Calibri"/>
                <a:cs typeface="Calibri"/>
              </a:rPr>
              <a:t>Army</a:t>
            </a:r>
            <a:r>
              <a:rPr sz="3900" b="1" i="1" spc="-85" dirty="0">
                <a:latin typeface="Calibri"/>
                <a:cs typeface="Calibri"/>
              </a:rPr>
              <a:t> </a:t>
            </a:r>
            <a:r>
              <a:rPr sz="3900" b="1" i="1" dirty="0">
                <a:latin typeface="Calibri"/>
                <a:cs typeface="Calibri"/>
              </a:rPr>
              <a:t>National</a:t>
            </a:r>
            <a:r>
              <a:rPr sz="3900" b="1" i="1" spc="-70" dirty="0">
                <a:latin typeface="Calibri"/>
                <a:cs typeface="Calibri"/>
              </a:rPr>
              <a:t> </a:t>
            </a:r>
            <a:r>
              <a:rPr sz="3900" b="1" i="1" dirty="0">
                <a:latin typeface="Calibri"/>
                <a:cs typeface="Calibri"/>
              </a:rPr>
              <a:t>Guard</a:t>
            </a:r>
            <a:r>
              <a:rPr sz="3900" b="1" i="1" spc="-80" dirty="0">
                <a:latin typeface="Calibri"/>
                <a:cs typeface="Calibri"/>
              </a:rPr>
              <a:t> </a:t>
            </a:r>
            <a:r>
              <a:rPr sz="3900" b="1" i="1" dirty="0">
                <a:latin typeface="Calibri"/>
                <a:cs typeface="Calibri"/>
              </a:rPr>
              <a:t>(ARNG)</a:t>
            </a:r>
            <a:r>
              <a:rPr sz="3900" b="1" i="1" spc="-85" dirty="0">
                <a:latin typeface="Calibri"/>
                <a:cs typeface="Calibri"/>
              </a:rPr>
              <a:t> </a:t>
            </a:r>
            <a:r>
              <a:rPr sz="3900" b="1" i="1" spc="-25" dirty="0">
                <a:latin typeface="Calibri"/>
                <a:cs typeface="Calibri"/>
              </a:rPr>
              <a:t>and </a:t>
            </a:r>
            <a:r>
              <a:rPr sz="3900" b="1" i="1" dirty="0">
                <a:latin typeface="Calibri"/>
                <a:cs typeface="Calibri"/>
              </a:rPr>
              <a:t>United</a:t>
            </a:r>
            <a:r>
              <a:rPr sz="3900" b="1" i="1" spc="-35" dirty="0">
                <a:latin typeface="Calibri"/>
                <a:cs typeface="Calibri"/>
              </a:rPr>
              <a:t> </a:t>
            </a:r>
            <a:r>
              <a:rPr sz="3900" b="1" i="1" dirty="0">
                <a:latin typeface="Calibri"/>
                <a:cs typeface="Calibri"/>
              </a:rPr>
              <a:t>States</a:t>
            </a:r>
            <a:r>
              <a:rPr sz="3900" b="1" i="1" spc="-55" dirty="0">
                <a:latin typeface="Calibri"/>
                <a:cs typeface="Calibri"/>
              </a:rPr>
              <a:t> </a:t>
            </a:r>
            <a:r>
              <a:rPr sz="3900" b="1" i="1" dirty="0">
                <a:latin typeface="Calibri"/>
                <a:cs typeface="Calibri"/>
              </a:rPr>
              <a:t>Army</a:t>
            </a:r>
            <a:r>
              <a:rPr sz="3900" b="1" i="1" spc="-25" dirty="0">
                <a:latin typeface="Calibri"/>
                <a:cs typeface="Calibri"/>
              </a:rPr>
              <a:t> </a:t>
            </a:r>
            <a:r>
              <a:rPr sz="3900" b="1" i="1" dirty="0">
                <a:latin typeface="Calibri"/>
                <a:cs typeface="Calibri"/>
              </a:rPr>
              <a:t>Reserve</a:t>
            </a:r>
            <a:r>
              <a:rPr sz="3900" b="1" i="1" spc="-60" dirty="0">
                <a:latin typeface="Calibri"/>
                <a:cs typeface="Calibri"/>
              </a:rPr>
              <a:t> </a:t>
            </a:r>
            <a:r>
              <a:rPr sz="3900" b="1" i="1" spc="-10" dirty="0">
                <a:latin typeface="Calibri"/>
                <a:cs typeface="Calibri"/>
              </a:rPr>
              <a:t>(USAR)</a:t>
            </a:r>
            <a:endParaRPr sz="3900">
              <a:latin typeface="Calibri"/>
              <a:cs typeface="Calibri"/>
            </a:endParaRPr>
          </a:p>
          <a:p>
            <a:pPr algn="ctr">
              <a:lnSpc>
                <a:spcPct val="100000"/>
              </a:lnSpc>
            </a:pPr>
            <a:r>
              <a:rPr sz="3900" b="1" i="1" spc="-35" dirty="0">
                <a:latin typeface="Calibri"/>
                <a:cs typeface="Calibri"/>
              </a:rPr>
              <a:t>Non-</a:t>
            </a:r>
            <a:r>
              <a:rPr sz="3900" b="1" i="1" dirty="0">
                <a:latin typeface="Calibri"/>
                <a:cs typeface="Calibri"/>
              </a:rPr>
              <a:t>Regular</a:t>
            </a:r>
            <a:r>
              <a:rPr sz="3900" b="1" i="1" spc="-75" dirty="0">
                <a:latin typeface="Calibri"/>
                <a:cs typeface="Calibri"/>
              </a:rPr>
              <a:t> </a:t>
            </a:r>
            <a:r>
              <a:rPr sz="3900" b="1" i="1" dirty="0">
                <a:latin typeface="Calibri"/>
                <a:cs typeface="Calibri"/>
              </a:rPr>
              <a:t>Retirement</a:t>
            </a:r>
            <a:r>
              <a:rPr sz="3900" b="1" i="1" spc="-95" dirty="0">
                <a:latin typeface="Calibri"/>
                <a:cs typeface="Calibri"/>
              </a:rPr>
              <a:t> </a:t>
            </a:r>
            <a:r>
              <a:rPr sz="3900" b="1" i="1" dirty="0">
                <a:latin typeface="Calibri"/>
                <a:cs typeface="Calibri"/>
              </a:rPr>
              <a:t>Planning</a:t>
            </a:r>
            <a:r>
              <a:rPr sz="3900" b="1" i="1" spc="-60" dirty="0">
                <a:latin typeface="Calibri"/>
                <a:cs typeface="Calibri"/>
              </a:rPr>
              <a:t> </a:t>
            </a:r>
            <a:r>
              <a:rPr sz="3900" b="1" i="1" spc="-10" dirty="0">
                <a:latin typeface="Calibri"/>
                <a:cs typeface="Calibri"/>
              </a:rPr>
              <a:t>Seminar</a:t>
            </a:r>
            <a:endParaRPr sz="3900">
              <a:latin typeface="Calibri"/>
              <a:cs typeface="Calibri"/>
            </a:endParaRPr>
          </a:p>
        </p:txBody>
      </p:sp>
      <p:sp>
        <p:nvSpPr>
          <p:cNvPr id="10" name="object 10"/>
          <p:cNvSpPr txBox="1"/>
          <p:nvPr/>
        </p:nvSpPr>
        <p:spPr>
          <a:xfrm>
            <a:off x="3120294" y="4908937"/>
            <a:ext cx="3208020" cy="1488440"/>
          </a:xfrm>
          <a:prstGeom prst="rect">
            <a:avLst/>
          </a:prstGeom>
        </p:spPr>
        <p:txBody>
          <a:bodyPr vert="horz" wrap="square" lIns="0" tIns="12065" rIns="0" bIns="0" rtlCol="0">
            <a:spAutoFit/>
          </a:bodyPr>
          <a:lstStyle/>
          <a:p>
            <a:pPr marL="38100" marR="30480" algn="ctr">
              <a:lnSpc>
                <a:spcPct val="120000"/>
              </a:lnSpc>
              <a:spcBef>
                <a:spcPts val="95"/>
              </a:spcBef>
            </a:pPr>
            <a:r>
              <a:rPr sz="2000" dirty="0">
                <a:solidFill>
                  <a:srgbClr val="585858"/>
                </a:solidFill>
                <a:latin typeface="Calibri"/>
                <a:cs typeface="Calibri"/>
              </a:rPr>
              <a:t>HQ,</a:t>
            </a:r>
            <a:r>
              <a:rPr sz="2000" spc="-50" dirty="0">
                <a:solidFill>
                  <a:srgbClr val="585858"/>
                </a:solidFill>
                <a:latin typeface="Calibri"/>
                <a:cs typeface="Calibri"/>
              </a:rPr>
              <a:t> </a:t>
            </a:r>
            <a:r>
              <a:rPr sz="2000" dirty="0">
                <a:solidFill>
                  <a:srgbClr val="585858"/>
                </a:solidFill>
                <a:latin typeface="Calibri"/>
                <a:cs typeface="Calibri"/>
              </a:rPr>
              <a:t>Army</a:t>
            </a:r>
            <a:r>
              <a:rPr sz="2000" spc="-55" dirty="0">
                <a:solidFill>
                  <a:srgbClr val="585858"/>
                </a:solidFill>
                <a:latin typeface="Calibri"/>
                <a:cs typeface="Calibri"/>
              </a:rPr>
              <a:t> </a:t>
            </a:r>
            <a:r>
              <a:rPr sz="2000" dirty="0">
                <a:solidFill>
                  <a:srgbClr val="585858"/>
                </a:solidFill>
                <a:latin typeface="Calibri"/>
                <a:cs typeface="Calibri"/>
              </a:rPr>
              <a:t>Retirement</a:t>
            </a:r>
            <a:r>
              <a:rPr sz="2000" spc="-40" dirty="0">
                <a:solidFill>
                  <a:srgbClr val="585858"/>
                </a:solidFill>
                <a:latin typeface="Calibri"/>
                <a:cs typeface="Calibri"/>
              </a:rPr>
              <a:t> </a:t>
            </a:r>
            <a:r>
              <a:rPr sz="2000" spc="-10" dirty="0">
                <a:solidFill>
                  <a:srgbClr val="585858"/>
                </a:solidFill>
                <a:latin typeface="Calibri"/>
                <a:cs typeface="Calibri"/>
              </a:rPr>
              <a:t>Services </a:t>
            </a:r>
            <a:r>
              <a:rPr sz="2000" dirty="0">
                <a:solidFill>
                  <a:srgbClr val="585858"/>
                </a:solidFill>
                <a:latin typeface="Calibri"/>
                <a:cs typeface="Calibri"/>
              </a:rPr>
              <a:t>251</a:t>
            </a:r>
            <a:r>
              <a:rPr sz="2000" spc="-40" dirty="0">
                <a:solidFill>
                  <a:srgbClr val="585858"/>
                </a:solidFill>
                <a:latin typeface="Calibri"/>
                <a:cs typeface="Calibri"/>
              </a:rPr>
              <a:t> </a:t>
            </a:r>
            <a:r>
              <a:rPr sz="2000" dirty="0">
                <a:solidFill>
                  <a:srgbClr val="585858"/>
                </a:solidFill>
                <a:latin typeface="Calibri"/>
                <a:cs typeface="Calibri"/>
              </a:rPr>
              <a:t>18</a:t>
            </a:r>
            <a:r>
              <a:rPr sz="1950" baseline="25641" dirty="0">
                <a:solidFill>
                  <a:srgbClr val="585858"/>
                </a:solidFill>
                <a:latin typeface="Calibri"/>
                <a:cs typeface="Calibri"/>
              </a:rPr>
              <a:t>th</a:t>
            </a:r>
            <a:r>
              <a:rPr sz="1950" spc="195" baseline="25641" dirty="0">
                <a:solidFill>
                  <a:srgbClr val="585858"/>
                </a:solidFill>
                <a:latin typeface="Calibri"/>
                <a:cs typeface="Calibri"/>
              </a:rPr>
              <a:t> </a:t>
            </a:r>
            <a:r>
              <a:rPr sz="2000" dirty="0">
                <a:solidFill>
                  <a:srgbClr val="585858"/>
                </a:solidFill>
                <a:latin typeface="Calibri"/>
                <a:cs typeface="Calibri"/>
              </a:rPr>
              <a:t>Street</a:t>
            </a:r>
            <a:r>
              <a:rPr sz="2000" spc="-10" dirty="0">
                <a:solidFill>
                  <a:srgbClr val="585858"/>
                </a:solidFill>
                <a:latin typeface="Calibri"/>
                <a:cs typeface="Calibri"/>
              </a:rPr>
              <a:t> </a:t>
            </a:r>
            <a:r>
              <a:rPr sz="2000" dirty="0">
                <a:solidFill>
                  <a:srgbClr val="585858"/>
                </a:solidFill>
                <a:latin typeface="Calibri"/>
                <a:cs typeface="Calibri"/>
              </a:rPr>
              <a:t>S.,</a:t>
            </a:r>
            <a:r>
              <a:rPr sz="2000" spc="-25" dirty="0">
                <a:solidFill>
                  <a:srgbClr val="585858"/>
                </a:solidFill>
                <a:latin typeface="Calibri"/>
                <a:cs typeface="Calibri"/>
              </a:rPr>
              <a:t> </a:t>
            </a:r>
            <a:r>
              <a:rPr sz="2000" dirty="0">
                <a:solidFill>
                  <a:srgbClr val="585858"/>
                </a:solidFill>
                <a:latin typeface="Calibri"/>
                <a:cs typeface="Calibri"/>
              </a:rPr>
              <a:t>Suite</a:t>
            </a:r>
            <a:r>
              <a:rPr sz="2000" spc="-20" dirty="0">
                <a:solidFill>
                  <a:srgbClr val="585858"/>
                </a:solidFill>
                <a:latin typeface="Calibri"/>
                <a:cs typeface="Calibri"/>
              </a:rPr>
              <a:t> </a:t>
            </a:r>
            <a:r>
              <a:rPr sz="2000" spc="-25" dirty="0">
                <a:solidFill>
                  <a:srgbClr val="585858"/>
                </a:solidFill>
                <a:latin typeface="Calibri"/>
                <a:cs typeface="Calibri"/>
              </a:rPr>
              <a:t>210</a:t>
            </a:r>
            <a:endParaRPr sz="2000">
              <a:latin typeface="Calibri"/>
              <a:cs typeface="Calibri"/>
            </a:endParaRPr>
          </a:p>
          <a:p>
            <a:pPr algn="ctr">
              <a:lnSpc>
                <a:spcPct val="100000"/>
              </a:lnSpc>
              <a:spcBef>
                <a:spcPts val="480"/>
              </a:spcBef>
            </a:pPr>
            <a:r>
              <a:rPr sz="2000" dirty="0">
                <a:solidFill>
                  <a:srgbClr val="585858"/>
                </a:solidFill>
                <a:latin typeface="Calibri"/>
                <a:cs typeface="Calibri"/>
              </a:rPr>
              <a:t>Arlington,</a:t>
            </a:r>
            <a:r>
              <a:rPr sz="2000" spc="-30" dirty="0">
                <a:solidFill>
                  <a:srgbClr val="585858"/>
                </a:solidFill>
                <a:latin typeface="Calibri"/>
                <a:cs typeface="Calibri"/>
              </a:rPr>
              <a:t> </a:t>
            </a:r>
            <a:r>
              <a:rPr sz="2000" dirty="0">
                <a:solidFill>
                  <a:srgbClr val="585858"/>
                </a:solidFill>
                <a:latin typeface="Calibri"/>
                <a:cs typeface="Calibri"/>
              </a:rPr>
              <a:t>VA</a:t>
            </a:r>
            <a:r>
              <a:rPr sz="2000" spc="440" dirty="0">
                <a:solidFill>
                  <a:srgbClr val="585858"/>
                </a:solidFill>
                <a:latin typeface="Calibri"/>
                <a:cs typeface="Calibri"/>
              </a:rPr>
              <a:t> </a:t>
            </a:r>
            <a:r>
              <a:rPr sz="2000" spc="-10" dirty="0">
                <a:solidFill>
                  <a:srgbClr val="585858"/>
                </a:solidFill>
                <a:latin typeface="Calibri"/>
                <a:cs typeface="Calibri"/>
              </a:rPr>
              <a:t>22202-</a:t>
            </a:r>
            <a:r>
              <a:rPr sz="2000" spc="-20" dirty="0">
                <a:solidFill>
                  <a:srgbClr val="585858"/>
                </a:solidFill>
                <a:latin typeface="Calibri"/>
                <a:cs typeface="Calibri"/>
              </a:rPr>
              <a:t>3531</a:t>
            </a:r>
            <a:endParaRPr sz="2000">
              <a:latin typeface="Calibri"/>
              <a:cs typeface="Calibri"/>
            </a:endParaRPr>
          </a:p>
          <a:p>
            <a:pPr marL="635" algn="ctr">
              <a:lnSpc>
                <a:spcPct val="100000"/>
              </a:lnSpc>
              <a:spcBef>
                <a:spcPts val="480"/>
              </a:spcBef>
            </a:pPr>
            <a:r>
              <a:rPr sz="2000" dirty="0">
                <a:solidFill>
                  <a:srgbClr val="585858"/>
                </a:solidFill>
                <a:latin typeface="Calibri"/>
                <a:cs typeface="Calibri"/>
              </a:rPr>
              <a:t>22</a:t>
            </a:r>
            <a:r>
              <a:rPr sz="2000" spc="-30" dirty="0">
                <a:solidFill>
                  <a:srgbClr val="585858"/>
                </a:solidFill>
                <a:latin typeface="Calibri"/>
                <a:cs typeface="Calibri"/>
              </a:rPr>
              <a:t> </a:t>
            </a:r>
            <a:r>
              <a:rPr sz="2000" dirty="0">
                <a:solidFill>
                  <a:srgbClr val="585858"/>
                </a:solidFill>
                <a:latin typeface="Calibri"/>
                <a:cs typeface="Calibri"/>
              </a:rPr>
              <a:t>March</a:t>
            </a:r>
            <a:r>
              <a:rPr sz="2000" spc="-15" dirty="0">
                <a:solidFill>
                  <a:srgbClr val="585858"/>
                </a:solidFill>
                <a:latin typeface="Calibri"/>
                <a:cs typeface="Calibri"/>
              </a:rPr>
              <a:t> </a:t>
            </a:r>
            <a:r>
              <a:rPr sz="2000" spc="-20" dirty="0">
                <a:solidFill>
                  <a:srgbClr val="585858"/>
                </a:solidFill>
                <a:latin typeface="Calibri"/>
                <a:cs typeface="Calibri"/>
              </a:rPr>
              <a:t>2023</a:t>
            </a:r>
            <a:endParaRPr sz="200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6890" y="20827"/>
            <a:ext cx="5734050" cy="513715"/>
          </a:xfrm>
          <a:prstGeom prst="rect">
            <a:avLst/>
          </a:prstGeom>
        </p:spPr>
        <p:txBody>
          <a:bodyPr vert="horz" wrap="square" lIns="0" tIns="12700" rIns="0" bIns="0" rtlCol="0">
            <a:spAutoFit/>
          </a:bodyPr>
          <a:lstStyle/>
          <a:p>
            <a:pPr marL="12700">
              <a:lnSpc>
                <a:spcPct val="100000"/>
              </a:lnSpc>
              <a:spcBef>
                <a:spcPts val="100"/>
              </a:spcBef>
            </a:pPr>
            <a:r>
              <a:rPr dirty="0"/>
              <a:t>Reserve</a:t>
            </a:r>
            <a:r>
              <a:rPr spc="-80" dirty="0"/>
              <a:t> </a:t>
            </a:r>
            <a:r>
              <a:rPr dirty="0"/>
              <a:t>Component</a:t>
            </a:r>
            <a:r>
              <a:rPr spc="-85" dirty="0"/>
              <a:t> </a:t>
            </a:r>
            <a:r>
              <a:rPr spc="-10" dirty="0"/>
              <a:t>Survivor</a:t>
            </a:r>
          </a:p>
        </p:txBody>
      </p:sp>
      <p:sp>
        <p:nvSpPr>
          <p:cNvPr id="3" name="object 3"/>
          <p:cNvSpPr txBox="1"/>
          <p:nvPr/>
        </p:nvSpPr>
        <p:spPr>
          <a:xfrm>
            <a:off x="383540" y="355447"/>
            <a:ext cx="8357870" cy="5981065"/>
          </a:xfrm>
          <a:prstGeom prst="rect">
            <a:avLst/>
          </a:prstGeom>
        </p:spPr>
        <p:txBody>
          <a:bodyPr vert="horz" wrap="square" lIns="0" tIns="165735" rIns="0" bIns="0" rtlCol="0">
            <a:spAutoFit/>
          </a:bodyPr>
          <a:lstStyle/>
          <a:p>
            <a:pPr marL="702945" algn="ctr">
              <a:lnSpc>
                <a:spcPct val="100000"/>
              </a:lnSpc>
              <a:spcBef>
                <a:spcPts val="1305"/>
              </a:spcBef>
            </a:pPr>
            <a:r>
              <a:rPr sz="3200" b="1" i="1" dirty="0">
                <a:latin typeface="Arial"/>
                <a:cs typeface="Arial"/>
              </a:rPr>
              <a:t>Benefit</a:t>
            </a:r>
            <a:r>
              <a:rPr sz="3200" b="1" i="1" spc="-60" dirty="0">
                <a:latin typeface="Arial"/>
                <a:cs typeface="Arial"/>
              </a:rPr>
              <a:t> </a:t>
            </a:r>
            <a:r>
              <a:rPr sz="3200" b="1" i="1" dirty="0">
                <a:latin typeface="Arial"/>
                <a:cs typeface="Arial"/>
              </a:rPr>
              <a:t>Plan</a:t>
            </a:r>
            <a:r>
              <a:rPr sz="3200" b="1" i="1" spc="-25" dirty="0">
                <a:latin typeface="Arial"/>
                <a:cs typeface="Arial"/>
              </a:rPr>
              <a:t> </a:t>
            </a:r>
            <a:r>
              <a:rPr sz="3200" b="1" i="1" spc="-10" dirty="0">
                <a:latin typeface="Arial"/>
                <a:cs typeface="Arial"/>
              </a:rPr>
              <a:t>(RCSBP)</a:t>
            </a:r>
            <a:endParaRPr sz="3200">
              <a:latin typeface="Arial"/>
              <a:cs typeface="Arial"/>
            </a:endParaRPr>
          </a:p>
          <a:p>
            <a:pPr marL="295910" marR="245745" indent="-283845" algn="just">
              <a:lnSpc>
                <a:spcPct val="100000"/>
              </a:lnSpc>
              <a:spcBef>
                <a:spcPts val="760"/>
              </a:spcBef>
              <a:buChar char="•"/>
              <a:tabLst>
                <a:tab pos="299085" algn="l"/>
              </a:tabLst>
            </a:pPr>
            <a:r>
              <a:rPr sz="2000" dirty="0">
                <a:latin typeface="Arial"/>
                <a:cs typeface="Arial"/>
              </a:rPr>
              <a:t>A</a:t>
            </a:r>
            <a:r>
              <a:rPr sz="2000" spc="-135" dirty="0">
                <a:latin typeface="Arial"/>
                <a:cs typeface="Arial"/>
              </a:rPr>
              <a:t> </a:t>
            </a:r>
            <a:r>
              <a:rPr sz="2000" b="1" i="1" dirty="0">
                <a:latin typeface="Arial"/>
                <a:cs typeface="Arial"/>
              </a:rPr>
              <a:t>LAW</a:t>
            </a:r>
            <a:r>
              <a:rPr sz="2000" b="1" i="1" spc="-35" dirty="0">
                <a:latin typeface="Arial"/>
                <a:cs typeface="Arial"/>
              </a:rPr>
              <a:t> </a:t>
            </a:r>
            <a:r>
              <a:rPr sz="2000" dirty="0">
                <a:latin typeface="Arial"/>
                <a:cs typeface="Arial"/>
              </a:rPr>
              <a:t>enacted</a:t>
            </a:r>
            <a:r>
              <a:rPr sz="2000" spc="-60" dirty="0">
                <a:latin typeface="Arial"/>
                <a:cs typeface="Arial"/>
              </a:rPr>
              <a:t> </a:t>
            </a:r>
            <a:r>
              <a:rPr sz="2000" dirty="0">
                <a:latin typeface="Arial"/>
                <a:cs typeface="Arial"/>
              </a:rPr>
              <a:t>by</a:t>
            </a:r>
            <a:r>
              <a:rPr sz="2000" spc="-25" dirty="0">
                <a:latin typeface="Arial"/>
                <a:cs typeface="Arial"/>
              </a:rPr>
              <a:t> </a:t>
            </a:r>
            <a:r>
              <a:rPr sz="2000" dirty="0">
                <a:latin typeface="Arial"/>
                <a:cs typeface="Arial"/>
              </a:rPr>
              <a:t>Congress</a:t>
            </a:r>
            <a:r>
              <a:rPr sz="2000" spc="-55"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1978</a:t>
            </a:r>
            <a:r>
              <a:rPr sz="2000" spc="-50"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coverage</a:t>
            </a:r>
            <a:r>
              <a:rPr sz="2000" spc="-55" dirty="0">
                <a:latin typeface="Arial"/>
                <a:cs typeface="Arial"/>
              </a:rPr>
              <a:t> </a:t>
            </a:r>
            <a:r>
              <a:rPr sz="2000" dirty="0">
                <a:latin typeface="Arial"/>
                <a:cs typeface="Arial"/>
              </a:rPr>
              <a:t>between</a:t>
            </a:r>
            <a:r>
              <a:rPr sz="2000" spc="-50" dirty="0">
                <a:latin typeface="Arial"/>
                <a:cs typeface="Arial"/>
              </a:rPr>
              <a:t> </a:t>
            </a:r>
            <a:r>
              <a:rPr sz="2000" dirty="0">
                <a:latin typeface="Arial"/>
                <a:cs typeface="Arial"/>
              </a:rPr>
              <a:t>receipt</a:t>
            </a:r>
            <a:r>
              <a:rPr sz="2000" spc="-50" dirty="0">
                <a:latin typeface="Arial"/>
                <a:cs typeface="Arial"/>
              </a:rPr>
              <a:t> </a:t>
            </a:r>
            <a:r>
              <a:rPr sz="2000" spc="-25" dirty="0">
                <a:latin typeface="Arial"/>
                <a:cs typeface="Arial"/>
              </a:rPr>
              <a:t>of 	</a:t>
            </a:r>
            <a:r>
              <a:rPr sz="2000" dirty="0">
                <a:latin typeface="Arial"/>
                <a:cs typeface="Arial"/>
              </a:rPr>
              <a:t>your</a:t>
            </a:r>
            <a:r>
              <a:rPr sz="2000" spc="-40" dirty="0">
                <a:latin typeface="Arial"/>
                <a:cs typeface="Arial"/>
              </a:rPr>
              <a:t> </a:t>
            </a:r>
            <a:r>
              <a:rPr sz="2000" dirty="0">
                <a:latin typeface="Arial"/>
                <a:cs typeface="Arial"/>
              </a:rPr>
              <a:t>Notification</a:t>
            </a:r>
            <a:r>
              <a:rPr sz="2000" spc="-40" dirty="0">
                <a:latin typeface="Arial"/>
                <a:cs typeface="Arial"/>
              </a:rPr>
              <a:t> </a:t>
            </a:r>
            <a:r>
              <a:rPr sz="2000" dirty="0">
                <a:latin typeface="Arial"/>
                <a:cs typeface="Arial"/>
              </a:rPr>
              <a:t>of</a:t>
            </a:r>
            <a:r>
              <a:rPr sz="2000" spc="-50" dirty="0">
                <a:latin typeface="Arial"/>
                <a:cs typeface="Arial"/>
              </a:rPr>
              <a:t> </a:t>
            </a:r>
            <a:r>
              <a:rPr sz="2000" dirty="0">
                <a:latin typeface="Arial"/>
                <a:cs typeface="Arial"/>
              </a:rPr>
              <a:t>Eligibility (NOE)</a:t>
            </a:r>
            <a:r>
              <a:rPr sz="2000" spc="-50"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retired</a:t>
            </a:r>
            <a:r>
              <a:rPr sz="2000" spc="-55" dirty="0">
                <a:latin typeface="Arial"/>
                <a:cs typeface="Arial"/>
              </a:rPr>
              <a:t> </a:t>
            </a:r>
            <a:r>
              <a:rPr sz="2000" dirty="0">
                <a:latin typeface="Arial"/>
                <a:cs typeface="Arial"/>
              </a:rPr>
              <a:t>pay</a:t>
            </a:r>
            <a:r>
              <a:rPr sz="2000" spc="-45" dirty="0">
                <a:latin typeface="Arial"/>
                <a:cs typeface="Arial"/>
              </a:rPr>
              <a:t> </a:t>
            </a:r>
            <a:r>
              <a:rPr sz="2000" dirty="0">
                <a:latin typeface="Arial"/>
                <a:cs typeface="Arial"/>
              </a:rPr>
              <a:t>and</a:t>
            </a:r>
            <a:r>
              <a:rPr sz="2000" spc="-40" dirty="0">
                <a:latin typeface="Arial"/>
                <a:cs typeface="Arial"/>
              </a:rPr>
              <a:t> </a:t>
            </a:r>
            <a:r>
              <a:rPr sz="2000" dirty="0">
                <a:latin typeface="Arial"/>
                <a:cs typeface="Arial"/>
              </a:rPr>
              <a:t>when</a:t>
            </a:r>
            <a:r>
              <a:rPr sz="2000" spc="-40" dirty="0">
                <a:latin typeface="Arial"/>
                <a:cs typeface="Arial"/>
              </a:rPr>
              <a:t> </a:t>
            </a:r>
            <a:r>
              <a:rPr sz="2000" dirty="0">
                <a:latin typeface="Arial"/>
                <a:cs typeface="Arial"/>
              </a:rPr>
              <a:t>you</a:t>
            </a:r>
            <a:r>
              <a:rPr sz="2000" spc="-30" dirty="0">
                <a:latin typeface="Arial"/>
                <a:cs typeface="Arial"/>
              </a:rPr>
              <a:t> </a:t>
            </a:r>
            <a:r>
              <a:rPr sz="2000" spc="-10" dirty="0">
                <a:latin typeface="Arial"/>
                <a:cs typeface="Arial"/>
              </a:rPr>
              <a:t>start 	</a:t>
            </a:r>
            <a:r>
              <a:rPr sz="2000" dirty="0">
                <a:latin typeface="Arial"/>
                <a:cs typeface="Arial"/>
              </a:rPr>
              <a:t>to</a:t>
            </a:r>
            <a:r>
              <a:rPr sz="2000" spc="-30" dirty="0">
                <a:latin typeface="Arial"/>
                <a:cs typeface="Arial"/>
              </a:rPr>
              <a:t> </a:t>
            </a:r>
            <a:r>
              <a:rPr sz="2000" dirty="0">
                <a:latin typeface="Arial"/>
                <a:cs typeface="Arial"/>
              </a:rPr>
              <a:t>receive</a:t>
            </a:r>
            <a:r>
              <a:rPr sz="2000" spc="-30" dirty="0">
                <a:latin typeface="Arial"/>
                <a:cs typeface="Arial"/>
              </a:rPr>
              <a:t> </a:t>
            </a:r>
            <a:r>
              <a:rPr sz="2000" dirty="0">
                <a:latin typeface="Arial"/>
                <a:cs typeface="Arial"/>
              </a:rPr>
              <a:t>retired</a:t>
            </a:r>
            <a:r>
              <a:rPr sz="2000" spc="-55" dirty="0">
                <a:latin typeface="Arial"/>
                <a:cs typeface="Arial"/>
              </a:rPr>
              <a:t> </a:t>
            </a:r>
            <a:r>
              <a:rPr sz="2000" spc="-20" dirty="0">
                <a:latin typeface="Arial"/>
                <a:cs typeface="Arial"/>
              </a:rPr>
              <a:t>pay.</a:t>
            </a:r>
            <a:endParaRPr sz="2000">
              <a:latin typeface="Arial"/>
              <a:cs typeface="Arial"/>
            </a:endParaRPr>
          </a:p>
          <a:p>
            <a:pPr marL="295910" marR="213995" indent="-283845" algn="just">
              <a:lnSpc>
                <a:spcPct val="100000"/>
              </a:lnSpc>
              <a:spcBef>
                <a:spcPts val="1440"/>
              </a:spcBef>
              <a:buChar char="•"/>
              <a:tabLst>
                <a:tab pos="299085" algn="l"/>
              </a:tabLst>
            </a:pPr>
            <a:r>
              <a:rPr sz="2000" dirty="0">
                <a:latin typeface="Arial"/>
                <a:cs typeface="Arial"/>
              </a:rPr>
              <a:t>What</a:t>
            </a:r>
            <a:r>
              <a:rPr sz="2000" spc="-45" dirty="0">
                <a:latin typeface="Arial"/>
                <a:cs typeface="Arial"/>
              </a:rPr>
              <a:t> </a:t>
            </a:r>
            <a:r>
              <a:rPr sz="2000" dirty="0">
                <a:latin typeface="Arial"/>
                <a:cs typeface="Arial"/>
              </a:rPr>
              <a:t>you</a:t>
            </a:r>
            <a:r>
              <a:rPr sz="2000" spc="-10" dirty="0">
                <a:latin typeface="Arial"/>
                <a:cs typeface="Arial"/>
              </a:rPr>
              <a:t> </a:t>
            </a:r>
            <a:r>
              <a:rPr sz="2000" dirty="0">
                <a:latin typeface="Arial"/>
                <a:cs typeface="Arial"/>
              </a:rPr>
              <a:t>did</a:t>
            </a:r>
            <a:r>
              <a:rPr sz="2000" spc="-10" dirty="0">
                <a:latin typeface="Arial"/>
                <a:cs typeface="Arial"/>
              </a:rPr>
              <a:t> </a:t>
            </a:r>
            <a:r>
              <a:rPr sz="2000" dirty="0">
                <a:latin typeface="Arial"/>
                <a:cs typeface="Arial"/>
              </a:rPr>
              <a:t>or</a:t>
            </a:r>
            <a:r>
              <a:rPr sz="2000" spc="-30" dirty="0">
                <a:latin typeface="Arial"/>
                <a:cs typeface="Arial"/>
              </a:rPr>
              <a:t> </a:t>
            </a:r>
            <a:r>
              <a:rPr sz="2000" dirty="0">
                <a:latin typeface="Arial"/>
                <a:cs typeface="Arial"/>
              </a:rPr>
              <a:t>did</a:t>
            </a:r>
            <a:r>
              <a:rPr sz="2000" spc="-10" dirty="0">
                <a:latin typeface="Arial"/>
                <a:cs typeface="Arial"/>
              </a:rPr>
              <a:t> </a:t>
            </a:r>
            <a:r>
              <a:rPr sz="2000" dirty="0">
                <a:latin typeface="Arial"/>
                <a:cs typeface="Arial"/>
              </a:rPr>
              <a:t>not</a:t>
            </a:r>
            <a:r>
              <a:rPr sz="2000" spc="-35" dirty="0">
                <a:latin typeface="Arial"/>
                <a:cs typeface="Arial"/>
              </a:rPr>
              <a:t> </a:t>
            </a:r>
            <a:r>
              <a:rPr sz="2000" dirty="0">
                <a:latin typeface="Arial"/>
                <a:cs typeface="Arial"/>
              </a:rPr>
              <a:t>do</a:t>
            </a:r>
            <a:r>
              <a:rPr sz="2000" spc="-10" dirty="0">
                <a:latin typeface="Arial"/>
                <a:cs typeface="Arial"/>
              </a:rPr>
              <a:t> </a:t>
            </a:r>
            <a:r>
              <a:rPr sz="2000" dirty="0">
                <a:latin typeface="Arial"/>
                <a:cs typeface="Arial"/>
              </a:rPr>
              <a:t>at</a:t>
            </a:r>
            <a:r>
              <a:rPr sz="2000" spc="-3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time</a:t>
            </a:r>
            <a:r>
              <a:rPr sz="2000" spc="-20"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receipt</a:t>
            </a:r>
            <a:r>
              <a:rPr sz="2000" spc="-40"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your</a:t>
            </a:r>
            <a:r>
              <a:rPr sz="2000" spc="-20" dirty="0">
                <a:latin typeface="Arial"/>
                <a:cs typeface="Arial"/>
              </a:rPr>
              <a:t> </a:t>
            </a:r>
            <a:r>
              <a:rPr sz="2000" dirty="0">
                <a:latin typeface="Arial"/>
                <a:cs typeface="Arial"/>
              </a:rPr>
              <a:t>15-</a:t>
            </a:r>
            <a:r>
              <a:rPr sz="2000" spc="-40" dirty="0">
                <a:latin typeface="Arial"/>
                <a:cs typeface="Arial"/>
              </a:rPr>
              <a:t> </a:t>
            </a:r>
            <a:r>
              <a:rPr sz="2000" dirty="0">
                <a:latin typeface="Arial"/>
                <a:cs typeface="Arial"/>
              </a:rPr>
              <a:t>or</a:t>
            </a:r>
            <a:r>
              <a:rPr sz="2000" spc="-20" dirty="0">
                <a:latin typeface="Arial"/>
                <a:cs typeface="Arial"/>
              </a:rPr>
              <a:t> </a:t>
            </a:r>
            <a:r>
              <a:rPr sz="2000" dirty="0">
                <a:latin typeface="Arial"/>
                <a:cs typeface="Arial"/>
              </a:rPr>
              <a:t>20-</a:t>
            </a:r>
            <a:r>
              <a:rPr sz="2000" spc="-20" dirty="0">
                <a:latin typeface="Arial"/>
                <a:cs typeface="Arial"/>
              </a:rPr>
              <a:t>year 	</a:t>
            </a:r>
            <a:r>
              <a:rPr sz="2000" dirty="0">
                <a:latin typeface="Arial"/>
                <a:cs typeface="Arial"/>
              </a:rPr>
              <a:t>NOE</a:t>
            </a:r>
            <a:r>
              <a:rPr sz="2000" spc="-55" dirty="0">
                <a:latin typeface="Arial"/>
                <a:cs typeface="Arial"/>
              </a:rPr>
              <a:t> </a:t>
            </a:r>
            <a:r>
              <a:rPr sz="2000" dirty="0">
                <a:latin typeface="Arial"/>
                <a:cs typeface="Arial"/>
              </a:rPr>
              <a:t>will</a:t>
            </a:r>
            <a:r>
              <a:rPr sz="2000" spc="-30" dirty="0">
                <a:latin typeface="Arial"/>
                <a:cs typeface="Arial"/>
              </a:rPr>
              <a:t> </a:t>
            </a:r>
            <a:r>
              <a:rPr sz="2000" dirty="0">
                <a:latin typeface="Arial"/>
                <a:cs typeface="Arial"/>
              </a:rPr>
              <a:t>impact</a:t>
            </a:r>
            <a:r>
              <a:rPr sz="2000" spc="-50" dirty="0">
                <a:latin typeface="Arial"/>
                <a:cs typeface="Arial"/>
              </a:rPr>
              <a:t> </a:t>
            </a:r>
            <a:r>
              <a:rPr sz="2000" dirty="0">
                <a:latin typeface="Arial"/>
                <a:cs typeface="Arial"/>
              </a:rPr>
              <a:t>your</a:t>
            </a:r>
            <a:r>
              <a:rPr sz="2000" spc="-45" dirty="0">
                <a:latin typeface="Arial"/>
                <a:cs typeface="Arial"/>
              </a:rPr>
              <a:t> </a:t>
            </a:r>
            <a:r>
              <a:rPr sz="2000" dirty="0">
                <a:latin typeface="Arial"/>
                <a:cs typeface="Arial"/>
              </a:rPr>
              <a:t>SBP</a:t>
            </a:r>
            <a:r>
              <a:rPr sz="2000" spc="-65" dirty="0">
                <a:latin typeface="Arial"/>
                <a:cs typeface="Arial"/>
              </a:rPr>
              <a:t> </a:t>
            </a:r>
            <a:r>
              <a:rPr sz="2000" spc="-10" dirty="0">
                <a:latin typeface="Arial"/>
                <a:cs typeface="Arial"/>
              </a:rPr>
              <a:t>election.</a:t>
            </a:r>
            <a:endParaRPr sz="2000">
              <a:latin typeface="Arial"/>
              <a:cs typeface="Arial"/>
            </a:endParaRPr>
          </a:p>
          <a:p>
            <a:pPr marL="243840" marR="557530" indent="-231775">
              <a:lnSpc>
                <a:spcPts val="2160"/>
              </a:lnSpc>
              <a:spcBef>
                <a:spcPts val="1950"/>
              </a:spcBef>
              <a:buChar char="•"/>
              <a:tabLst>
                <a:tab pos="243840" algn="l"/>
              </a:tabLst>
            </a:pPr>
            <a:r>
              <a:rPr sz="2000" dirty="0">
                <a:latin typeface="Arial"/>
                <a:cs typeface="Arial"/>
              </a:rPr>
              <a:t>Prior</a:t>
            </a:r>
            <a:r>
              <a:rPr sz="2000" spc="-3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1</a:t>
            </a:r>
            <a:r>
              <a:rPr sz="2000" spc="-20" dirty="0">
                <a:latin typeface="Arial"/>
                <a:cs typeface="Arial"/>
              </a:rPr>
              <a:t> </a:t>
            </a:r>
            <a:r>
              <a:rPr sz="2000" dirty="0">
                <a:latin typeface="Arial"/>
                <a:cs typeface="Arial"/>
              </a:rPr>
              <a:t>January</a:t>
            </a:r>
            <a:r>
              <a:rPr sz="2000" spc="-60" dirty="0">
                <a:latin typeface="Arial"/>
                <a:cs typeface="Arial"/>
              </a:rPr>
              <a:t> </a:t>
            </a:r>
            <a:r>
              <a:rPr sz="2000" dirty="0">
                <a:latin typeface="Arial"/>
                <a:cs typeface="Arial"/>
              </a:rPr>
              <a:t>2001,</a:t>
            </a:r>
            <a:r>
              <a:rPr sz="2000" spc="-40" dirty="0">
                <a:latin typeface="Arial"/>
                <a:cs typeface="Arial"/>
              </a:rPr>
              <a:t> </a:t>
            </a:r>
            <a:r>
              <a:rPr sz="2000" dirty="0">
                <a:latin typeface="Arial"/>
                <a:cs typeface="Arial"/>
              </a:rPr>
              <a:t>Soldiers</a:t>
            </a:r>
            <a:r>
              <a:rPr sz="2000" spc="-25" dirty="0">
                <a:latin typeface="Arial"/>
                <a:cs typeface="Arial"/>
              </a:rPr>
              <a:t> </a:t>
            </a:r>
            <a:r>
              <a:rPr sz="2000" dirty="0">
                <a:latin typeface="Arial"/>
                <a:cs typeface="Arial"/>
              </a:rPr>
              <a:t>who</a:t>
            </a:r>
            <a:r>
              <a:rPr sz="2000" spc="-30" dirty="0">
                <a:latin typeface="Arial"/>
                <a:cs typeface="Arial"/>
              </a:rPr>
              <a:t> </a:t>
            </a:r>
            <a:r>
              <a:rPr sz="2000" dirty="0">
                <a:latin typeface="Arial"/>
                <a:cs typeface="Arial"/>
              </a:rPr>
              <a:t>failed</a:t>
            </a:r>
            <a:r>
              <a:rPr sz="2000" spc="-1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make</a:t>
            </a:r>
            <a:r>
              <a:rPr sz="2000" spc="-45" dirty="0">
                <a:latin typeface="Arial"/>
                <a:cs typeface="Arial"/>
              </a:rPr>
              <a:t> </a:t>
            </a:r>
            <a:r>
              <a:rPr sz="2000" dirty="0">
                <a:latin typeface="Arial"/>
                <a:cs typeface="Arial"/>
              </a:rPr>
              <a:t>an</a:t>
            </a:r>
            <a:r>
              <a:rPr sz="2000" spc="-25" dirty="0">
                <a:latin typeface="Arial"/>
                <a:cs typeface="Arial"/>
              </a:rPr>
              <a:t> </a:t>
            </a:r>
            <a:r>
              <a:rPr sz="2000" dirty="0">
                <a:latin typeface="Arial"/>
                <a:cs typeface="Arial"/>
              </a:rPr>
              <a:t>election</a:t>
            </a:r>
            <a:r>
              <a:rPr sz="2000" spc="-30" dirty="0">
                <a:latin typeface="Arial"/>
                <a:cs typeface="Arial"/>
              </a:rPr>
              <a:t> </a:t>
            </a:r>
            <a:r>
              <a:rPr sz="2000" spc="-25" dirty="0">
                <a:latin typeface="Arial"/>
                <a:cs typeface="Arial"/>
              </a:rPr>
              <a:t>for </a:t>
            </a:r>
            <a:r>
              <a:rPr sz="2000" dirty="0">
                <a:latin typeface="Arial"/>
                <a:cs typeface="Arial"/>
              </a:rPr>
              <a:t>RCSBP</a:t>
            </a:r>
            <a:r>
              <a:rPr sz="2000" spc="-60" dirty="0">
                <a:latin typeface="Arial"/>
                <a:cs typeface="Arial"/>
              </a:rPr>
              <a:t> </a:t>
            </a:r>
            <a:r>
              <a:rPr sz="2000" dirty="0">
                <a:latin typeface="Arial"/>
                <a:cs typeface="Arial"/>
              </a:rPr>
              <a:t>within</a:t>
            </a:r>
            <a:r>
              <a:rPr sz="2000" spc="-35" dirty="0">
                <a:latin typeface="Arial"/>
                <a:cs typeface="Arial"/>
              </a:rPr>
              <a:t> </a:t>
            </a:r>
            <a:r>
              <a:rPr sz="2000" dirty="0">
                <a:latin typeface="Arial"/>
                <a:cs typeface="Arial"/>
              </a:rPr>
              <a:t>90</a:t>
            </a:r>
            <a:r>
              <a:rPr sz="2000" spc="-40" dirty="0">
                <a:latin typeface="Arial"/>
                <a:cs typeface="Arial"/>
              </a:rPr>
              <a:t> </a:t>
            </a:r>
            <a:r>
              <a:rPr sz="2000" dirty="0">
                <a:latin typeface="Arial"/>
                <a:cs typeface="Arial"/>
              </a:rPr>
              <a:t>days</a:t>
            </a:r>
            <a:r>
              <a:rPr sz="2000" spc="-35" dirty="0">
                <a:latin typeface="Arial"/>
                <a:cs typeface="Arial"/>
              </a:rPr>
              <a:t> </a:t>
            </a:r>
            <a:r>
              <a:rPr sz="2000" dirty="0">
                <a:latin typeface="Arial"/>
                <a:cs typeface="Arial"/>
              </a:rPr>
              <a:t>of</a:t>
            </a:r>
            <a:r>
              <a:rPr sz="2000" spc="-50" dirty="0">
                <a:latin typeface="Arial"/>
                <a:cs typeface="Arial"/>
              </a:rPr>
              <a:t> </a:t>
            </a:r>
            <a:r>
              <a:rPr sz="2000" dirty="0">
                <a:latin typeface="Arial"/>
                <a:cs typeface="Arial"/>
              </a:rPr>
              <a:t>receipt</a:t>
            </a:r>
            <a:r>
              <a:rPr sz="2000" spc="-60" dirty="0">
                <a:latin typeface="Arial"/>
                <a:cs typeface="Arial"/>
              </a:rPr>
              <a:t> </a:t>
            </a:r>
            <a:r>
              <a:rPr sz="2000" dirty="0">
                <a:latin typeface="Arial"/>
                <a:cs typeface="Arial"/>
              </a:rPr>
              <a:t>their</a:t>
            </a:r>
            <a:r>
              <a:rPr sz="2000" spc="-40" dirty="0">
                <a:latin typeface="Arial"/>
                <a:cs typeface="Arial"/>
              </a:rPr>
              <a:t> </a:t>
            </a:r>
            <a:r>
              <a:rPr sz="2000" dirty="0">
                <a:latin typeface="Arial"/>
                <a:cs typeface="Arial"/>
              </a:rPr>
              <a:t>NOE</a:t>
            </a:r>
            <a:r>
              <a:rPr sz="2000" spc="-50" dirty="0">
                <a:latin typeface="Arial"/>
                <a:cs typeface="Arial"/>
              </a:rPr>
              <a:t> </a:t>
            </a:r>
            <a:r>
              <a:rPr sz="2000" dirty="0">
                <a:latin typeface="Arial"/>
                <a:cs typeface="Arial"/>
              </a:rPr>
              <a:t>were</a:t>
            </a:r>
            <a:r>
              <a:rPr sz="2000" spc="-40" dirty="0">
                <a:latin typeface="Arial"/>
                <a:cs typeface="Arial"/>
              </a:rPr>
              <a:t> </a:t>
            </a:r>
            <a:r>
              <a:rPr sz="2000" spc="-10" dirty="0">
                <a:latin typeface="Arial"/>
                <a:cs typeface="Arial"/>
              </a:rPr>
              <a:t>automatically </a:t>
            </a:r>
            <a:r>
              <a:rPr sz="2000" dirty="0">
                <a:latin typeface="Arial"/>
                <a:cs typeface="Arial"/>
              </a:rPr>
              <a:t>prevented</a:t>
            </a:r>
            <a:r>
              <a:rPr sz="2000" spc="-60" dirty="0">
                <a:latin typeface="Arial"/>
                <a:cs typeface="Arial"/>
              </a:rPr>
              <a:t> </a:t>
            </a:r>
            <a:r>
              <a:rPr sz="2000" dirty="0">
                <a:latin typeface="Arial"/>
                <a:cs typeface="Arial"/>
              </a:rPr>
              <a:t>from</a:t>
            </a:r>
            <a:r>
              <a:rPr sz="2000" spc="-40" dirty="0">
                <a:latin typeface="Arial"/>
                <a:cs typeface="Arial"/>
              </a:rPr>
              <a:t> </a:t>
            </a:r>
            <a:r>
              <a:rPr sz="2000" dirty="0">
                <a:latin typeface="Arial"/>
                <a:cs typeface="Arial"/>
              </a:rPr>
              <a:t>enrolling</a:t>
            </a:r>
            <a:r>
              <a:rPr sz="2000" spc="-30" dirty="0">
                <a:latin typeface="Arial"/>
                <a:cs typeface="Arial"/>
              </a:rPr>
              <a:t> </a:t>
            </a:r>
            <a:r>
              <a:rPr sz="2000" dirty="0">
                <a:latin typeface="Arial"/>
                <a:cs typeface="Arial"/>
              </a:rPr>
              <a:t>until</a:t>
            </a:r>
            <a:r>
              <a:rPr sz="2000" spc="-25" dirty="0">
                <a:latin typeface="Arial"/>
                <a:cs typeface="Arial"/>
              </a:rPr>
              <a:t> </a:t>
            </a:r>
            <a:r>
              <a:rPr sz="2000" dirty="0">
                <a:latin typeface="Arial"/>
                <a:cs typeface="Arial"/>
              </a:rPr>
              <a:t>age</a:t>
            </a:r>
            <a:r>
              <a:rPr sz="2000" spc="-35" dirty="0">
                <a:latin typeface="Arial"/>
                <a:cs typeface="Arial"/>
              </a:rPr>
              <a:t> </a:t>
            </a:r>
            <a:r>
              <a:rPr sz="2000" spc="-25" dirty="0">
                <a:latin typeface="Arial"/>
                <a:cs typeface="Arial"/>
              </a:rPr>
              <a:t>60.</a:t>
            </a:r>
            <a:endParaRPr sz="2000">
              <a:latin typeface="Arial"/>
              <a:cs typeface="Arial"/>
            </a:endParaRPr>
          </a:p>
          <a:p>
            <a:pPr marL="243840" marR="5080" indent="-231775">
              <a:lnSpc>
                <a:spcPts val="2160"/>
              </a:lnSpc>
              <a:spcBef>
                <a:spcPts val="2065"/>
              </a:spcBef>
              <a:buChar char="•"/>
              <a:tabLst>
                <a:tab pos="243840" algn="l"/>
              </a:tabLst>
            </a:pPr>
            <a:r>
              <a:rPr sz="2000" dirty="0">
                <a:latin typeface="Arial"/>
                <a:cs typeface="Arial"/>
              </a:rPr>
              <a:t>From</a:t>
            </a:r>
            <a:r>
              <a:rPr sz="2000" spc="-40" dirty="0">
                <a:latin typeface="Arial"/>
                <a:cs typeface="Arial"/>
              </a:rPr>
              <a:t> </a:t>
            </a:r>
            <a:r>
              <a:rPr sz="2000" dirty="0">
                <a:latin typeface="Arial"/>
                <a:cs typeface="Arial"/>
              </a:rPr>
              <a:t>1</a:t>
            </a:r>
            <a:r>
              <a:rPr sz="2000" spc="-15" dirty="0">
                <a:latin typeface="Arial"/>
                <a:cs typeface="Arial"/>
              </a:rPr>
              <a:t> </a:t>
            </a:r>
            <a:r>
              <a:rPr sz="2000" dirty="0">
                <a:latin typeface="Arial"/>
                <a:cs typeface="Arial"/>
              </a:rPr>
              <a:t>January</a:t>
            </a:r>
            <a:r>
              <a:rPr sz="2000" spc="-60" dirty="0">
                <a:latin typeface="Arial"/>
                <a:cs typeface="Arial"/>
              </a:rPr>
              <a:t> </a:t>
            </a:r>
            <a:r>
              <a:rPr sz="2000" dirty="0">
                <a:latin typeface="Arial"/>
                <a:cs typeface="Arial"/>
              </a:rPr>
              <a:t>2001</a:t>
            </a:r>
            <a:r>
              <a:rPr sz="2000" spc="-25" dirty="0">
                <a:latin typeface="Arial"/>
                <a:cs typeface="Arial"/>
              </a:rPr>
              <a:t> </a:t>
            </a:r>
            <a:r>
              <a:rPr sz="2000" dirty="0">
                <a:latin typeface="Arial"/>
                <a:cs typeface="Arial"/>
              </a:rPr>
              <a:t>to</a:t>
            </a:r>
            <a:r>
              <a:rPr sz="2000" spc="-15" dirty="0">
                <a:latin typeface="Arial"/>
                <a:cs typeface="Arial"/>
              </a:rPr>
              <a:t> </a:t>
            </a:r>
            <a:r>
              <a:rPr sz="2000" dirty="0">
                <a:latin typeface="Arial"/>
                <a:cs typeface="Arial"/>
              </a:rPr>
              <a:t>present,</a:t>
            </a:r>
            <a:r>
              <a:rPr sz="2000" spc="-70" dirty="0">
                <a:latin typeface="Arial"/>
                <a:cs typeface="Arial"/>
              </a:rPr>
              <a:t> </a:t>
            </a:r>
            <a:r>
              <a:rPr sz="2000" dirty="0">
                <a:solidFill>
                  <a:srgbClr val="FF0000"/>
                </a:solidFill>
                <a:latin typeface="Arial"/>
                <a:cs typeface="Arial"/>
              </a:rPr>
              <a:t>Soldiers</a:t>
            </a:r>
            <a:r>
              <a:rPr sz="2000" spc="-20" dirty="0">
                <a:solidFill>
                  <a:srgbClr val="FF0000"/>
                </a:solidFill>
                <a:latin typeface="Arial"/>
                <a:cs typeface="Arial"/>
              </a:rPr>
              <a:t> </a:t>
            </a:r>
            <a:r>
              <a:rPr sz="2000" dirty="0">
                <a:solidFill>
                  <a:srgbClr val="FF0000"/>
                </a:solidFill>
                <a:latin typeface="Arial"/>
                <a:cs typeface="Arial"/>
              </a:rPr>
              <a:t>who</a:t>
            </a:r>
            <a:r>
              <a:rPr sz="2000" spc="-25" dirty="0">
                <a:solidFill>
                  <a:srgbClr val="FF0000"/>
                </a:solidFill>
                <a:latin typeface="Arial"/>
                <a:cs typeface="Arial"/>
              </a:rPr>
              <a:t> </a:t>
            </a:r>
            <a:r>
              <a:rPr sz="2000" dirty="0">
                <a:solidFill>
                  <a:srgbClr val="FF0000"/>
                </a:solidFill>
                <a:latin typeface="Arial"/>
                <a:cs typeface="Arial"/>
              </a:rPr>
              <a:t>fail</a:t>
            </a:r>
            <a:r>
              <a:rPr sz="2000" spc="-5" dirty="0">
                <a:solidFill>
                  <a:srgbClr val="FF0000"/>
                </a:solidFill>
                <a:latin typeface="Arial"/>
                <a:cs typeface="Arial"/>
              </a:rPr>
              <a:t> </a:t>
            </a:r>
            <a:r>
              <a:rPr sz="2000" dirty="0">
                <a:solidFill>
                  <a:srgbClr val="FF0000"/>
                </a:solidFill>
                <a:latin typeface="Arial"/>
                <a:cs typeface="Arial"/>
              </a:rPr>
              <a:t>to</a:t>
            </a:r>
            <a:r>
              <a:rPr sz="2000" spc="-25" dirty="0">
                <a:solidFill>
                  <a:srgbClr val="FF0000"/>
                </a:solidFill>
                <a:latin typeface="Arial"/>
                <a:cs typeface="Arial"/>
              </a:rPr>
              <a:t> </a:t>
            </a:r>
            <a:r>
              <a:rPr sz="2000" dirty="0">
                <a:solidFill>
                  <a:srgbClr val="FF0000"/>
                </a:solidFill>
                <a:latin typeface="Arial"/>
                <a:cs typeface="Arial"/>
              </a:rPr>
              <a:t>make</a:t>
            </a:r>
            <a:r>
              <a:rPr sz="2000" spc="-35" dirty="0">
                <a:solidFill>
                  <a:srgbClr val="FF0000"/>
                </a:solidFill>
                <a:latin typeface="Arial"/>
                <a:cs typeface="Arial"/>
              </a:rPr>
              <a:t> </a:t>
            </a:r>
            <a:r>
              <a:rPr sz="2000" dirty="0">
                <a:solidFill>
                  <a:srgbClr val="FF0000"/>
                </a:solidFill>
                <a:latin typeface="Arial"/>
                <a:cs typeface="Arial"/>
              </a:rPr>
              <a:t>an</a:t>
            </a:r>
            <a:r>
              <a:rPr sz="2000" spc="-15" dirty="0">
                <a:solidFill>
                  <a:srgbClr val="FF0000"/>
                </a:solidFill>
                <a:latin typeface="Arial"/>
                <a:cs typeface="Arial"/>
              </a:rPr>
              <a:t> </a:t>
            </a:r>
            <a:r>
              <a:rPr sz="2000" spc="-10" dirty="0">
                <a:solidFill>
                  <a:srgbClr val="FF0000"/>
                </a:solidFill>
                <a:latin typeface="Arial"/>
                <a:cs typeface="Arial"/>
              </a:rPr>
              <a:t>RCSBP </a:t>
            </a:r>
            <a:r>
              <a:rPr sz="2000" dirty="0">
                <a:solidFill>
                  <a:srgbClr val="FF0000"/>
                </a:solidFill>
                <a:latin typeface="Arial"/>
                <a:cs typeface="Arial"/>
              </a:rPr>
              <a:t>election</a:t>
            </a:r>
            <a:r>
              <a:rPr sz="2000" spc="-40" dirty="0">
                <a:solidFill>
                  <a:srgbClr val="FF0000"/>
                </a:solidFill>
                <a:latin typeface="Arial"/>
                <a:cs typeface="Arial"/>
              </a:rPr>
              <a:t> </a:t>
            </a:r>
            <a:r>
              <a:rPr sz="2000" dirty="0">
                <a:solidFill>
                  <a:srgbClr val="FF0000"/>
                </a:solidFill>
                <a:latin typeface="Arial"/>
                <a:cs typeface="Arial"/>
              </a:rPr>
              <a:t>within</a:t>
            </a:r>
            <a:r>
              <a:rPr sz="2000" spc="-25" dirty="0">
                <a:solidFill>
                  <a:srgbClr val="FF0000"/>
                </a:solidFill>
                <a:latin typeface="Arial"/>
                <a:cs typeface="Arial"/>
              </a:rPr>
              <a:t> </a:t>
            </a:r>
            <a:r>
              <a:rPr sz="2000" dirty="0">
                <a:solidFill>
                  <a:srgbClr val="FF0000"/>
                </a:solidFill>
                <a:latin typeface="Arial"/>
                <a:cs typeface="Arial"/>
              </a:rPr>
              <a:t>90</a:t>
            </a:r>
            <a:r>
              <a:rPr sz="2000" spc="-35" dirty="0">
                <a:solidFill>
                  <a:srgbClr val="FF0000"/>
                </a:solidFill>
                <a:latin typeface="Arial"/>
                <a:cs typeface="Arial"/>
              </a:rPr>
              <a:t> </a:t>
            </a:r>
            <a:r>
              <a:rPr sz="2000" dirty="0">
                <a:solidFill>
                  <a:srgbClr val="FF0000"/>
                </a:solidFill>
                <a:latin typeface="Arial"/>
                <a:cs typeface="Arial"/>
              </a:rPr>
              <a:t>days</a:t>
            </a:r>
            <a:r>
              <a:rPr sz="2000" spc="-30" dirty="0">
                <a:solidFill>
                  <a:srgbClr val="FF0000"/>
                </a:solidFill>
                <a:latin typeface="Arial"/>
                <a:cs typeface="Arial"/>
              </a:rPr>
              <a:t> </a:t>
            </a:r>
            <a:r>
              <a:rPr sz="2000" dirty="0">
                <a:solidFill>
                  <a:srgbClr val="FF0000"/>
                </a:solidFill>
                <a:latin typeface="Arial"/>
                <a:cs typeface="Arial"/>
              </a:rPr>
              <a:t>of</a:t>
            </a:r>
            <a:r>
              <a:rPr sz="2000" spc="-45" dirty="0">
                <a:solidFill>
                  <a:srgbClr val="FF0000"/>
                </a:solidFill>
                <a:latin typeface="Arial"/>
                <a:cs typeface="Arial"/>
              </a:rPr>
              <a:t> </a:t>
            </a:r>
            <a:r>
              <a:rPr sz="2000" dirty="0">
                <a:solidFill>
                  <a:srgbClr val="FF0000"/>
                </a:solidFill>
                <a:latin typeface="Arial"/>
                <a:cs typeface="Arial"/>
              </a:rPr>
              <a:t>receipt</a:t>
            </a:r>
            <a:r>
              <a:rPr sz="2000" spc="-55" dirty="0">
                <a:solidFill>
                  <a:srgbClr val="FF0000"/>
                </a:solidFill>
                <a:latin typeface="Arial"/>
                <a:cs typeface="Arial"/>
              </a:rPr>
              <a:t> </a:t>
            </a:r>
            <a:r>
              <a:rPr sz="2000" dirty="0">
                <a:solidFill>
                  <a:srgbClr val="FF0000"/>
                </a:solidFill>
                <a:latin typeface="Arial"/>
                <a:cs typeface="Arial"/>
              </a:rPr>
              <a:t>of</a:t>
            </a:r>
            <a:r>
              <a:rPr sz="2000" spc="-30" dirty="0">
                <a:solidFill>
                  <a:srgbClr val="FF0000"/>
                </a:solidFill>
                <a:latin typeface="Arial"/>
                <a:cs typeface="Arial"/>
              </a:rPr>
              <a:t> </a:t>
            </a:r>
            <a:r>
              <a:rPr sz="2000" dirty="0">
                <a:solidFill>
                  <a:srgbClr val="FF0000"/>
                </a:solidFill>
                <a:latin typeface="Arial"/>
                <a:cs typeface="Arial"/>
              </a:rPr>
              <a:t>their</a:t>
            </a:r>
            <a:r>
              <a:rPr sz="2000" spc="-45" dirty="0">
                <a:solidFill>
                  <a:srgbClr val="FF0000"/>
                </a:solidFill>
                <a:latin typeface="Arial"/>
                <a:cs typeface="Arial"/>
              </a:rPr>
              <a:t> </a:t>
            </a:r>
            <a:r>
              <a:rPr sz="2000" dirty="0">
                <a:solidFill>
                  <a:srgbClr val="FF0000"/>
                </a:solidFill>
                <a:latin typeface="Arial"/>
                <a:cs typeface="Arial"/>
              </a:rPr>
              <a:t>NOE</a:t>
            </a:r>
            <a:r>
              <a:rPr sz="2000" spc="-35" dirty="0">
                <a:solidFill>
                  <a:srgbClr val="FF0000"/>
                </a:solidFill>
                <a:latin typeface="Arial"/>
                <a:cs typeface="Arial"/>
              </a:rPr>
              <a:t> </a:t>
            </a:r>
            <a:r>
              <a:rPr sz="2000" dirty="0">
                <a:latin typeface="Arial"/>
                <a:cs typeface="Arial"/>
              </a:rPr>
              <a:t>are</a:t>
            </a:r>
            <a:r>
              <a:rPr sz="2000" spc="-50" dirty="0">
                <a:latin typeface="Arial"/>
                <a:cs typeface="Arial"/>
              </a:rPr>
              <a:t> </a:t>
            </a:r>
            <a:r>
              <a:rPr sz="2000" dirty="0">
                <a:latin typeface="Arial"/>
                <a:cs typeface="Arial"/>
              </a:rPr>
              <a:t>automatically</a:t>
            </a:r>
            <a:r>
              <a:rPr sz="2000" spc="-45" dirty="0">
                <a:latin typeface="Arial"/>
                <a:cs typeface="Arial"/>
              </a:rPr>
              <a:t> </a:t>
            </a:r>
            <a:r>
              <a:rPr sz="2000" spc="-10" dirty="0">
                <a:latin typeface="Arial"/>
                <a:cs typeface="Arial"/>
              </a:rPr>
              <a:t>enrolled </a:t>
            </a:r>
            <a:r>
              <a:rPr sz="2000" dirty="0">
                <a:latin typeface="Arial"/>
                <a:cs typeface="Arial"/>
              </a:rPr>
              <a:t>in</a:t>
            </a:r>
            <a:r>
              <a:rPr sz="2000" spc="-30" dirty="0">
                <a:latin typeface="Arial"/>
                <a:cs typeface="Arial"/>
              </a:rPr>
              <a:t> </a:t>
            </a:r>
            <a:r>
              <a:rPr sz="2000" dirty="0">
                <a:latin typeface="Arial"/>
                <a:cs typeface="Arial"/>
              </a:rPr>
              <a:t>RCSBP</a:t>
            </a:r>
            <a:r>
              <a:rPr sz="2000" spc="-60" dirty="0">
                <a:latin typeface="Arial"/>
                <a:cs typeface="Arial"/>
              </a:rPr>
              <a:t> </a:t>
            </a:r>
            <a:r>
              <a:rPr sz="2000" dirty="0">
                <a:latin typeface="Arial"/>
                <a:cs typeface="Arial"/>
              </a:rPr>
              <a:t>under</a:t>
            </a:r>
            <a:r>
              <a:rPr sz="2000" spc="-50" dirty="0">
                <a:latin typeface="Arial"/>
                <a:cs typeface="Arial"/>
              </a:rPr>
              <a:t> </a:t>
            </a:r>
            <a:r>
              <a:rPr sz="2000" dirty="0">
                <a:latin typeface="Arial"/>
                <a:cs typeface="Arial"/>
              </a:rPr>
              <a:t>option</a:t>
            </a:r>
            <a:r>
              <a:rPr sz="2000" spc="-40" dirty="0">
                <a:latin typeface="Arial"/>
                <a:cs typeface="Arial"/>
              </a:rPr>
              <a:t> </a:t>
            </a:r>
            <a:r>
              <a:rPr sz="2000" dirty="0">
                <a:latin typeface="Arial"/>
                <a:cs typeface="Arial"/>
              </a:rPr>
              <a:t>C</a:t>
            </a:r>
            <a:r>
              <a:rPr sz="2000" spc="-40" dirty="0">
                <a:latin typeface="Arial"/>
                <a:cs typeface="Arial"/>
              </a:rPr>
              <a:t> </a:t>
            </a:r>
            <a:r>
              <a:rPr sz="2000" dirty="0">
                <a:latin typeface="Arial"/>
                <a:cs typeface="Arial"/>
              </a:rPr>
              <a:t>(immediate</a:t>
            </a:r>
            <a:r>
              <a:rPr sz="2000" spc="-50" dirty="0">
                <a:latin typeface="Arial"/>
                <a:cs typeface="Arial"/>
              </a:rPr>
              <a:t> </a:t>
            </a:r>
            <a:r>
              <a:rPr sz="2000" dirty="0">
                <a:latin typeface="Arial"/>
                <a:cs typeface="Arial"/>
              </a:rPr>
              <a:t>coverage)</a:t>
            </a:r>
            <a:r>
              <a:rPr sz="2000" spc="-60" dirty="0">
                <a:latin typeface="Arial"/>
                <a:cs typeface="Arial"/>
              </a:rPr>
              <a:t> </a:t>
            </a:r>
            <a:r>
              <a:rPr sz="2000" dirty="0">
                <a:latin typeface="Arial"/>
                <a:cs typeface="Arial"/>
              </a:rPr>
              <a:t>for</a:t>
            </a:r>
            <a:r>
              <a:rPr sz="2000" spc="-50" dirty="0">
                <a:latin typeface="Arial"/>
                <a:cs typeface="Arial"/>
              </a:rPr>
              <a:t> </a:t>
            </a:r>
            <a:r>
              <a:rPr sz="2000" spc="-10" dirty="0">
                <a:latin typeface="Arial"/>
                <a:cs typeface="Arial"/>
              </a:rPr>
              <a:t>spouse</a:t>
            </a:r>
            <a:endParaRPr sz="2000">
              <a:latin typeface="Arial"/>
              <a:cs typeface="Arial"/>
            </a:endParaRPr>
          </a:p>
          <a:p>
            <a:pPr marL="243840">
              <a:lnSpc>
                <a:spcPts val="2130"/>
              </a:lnSpc>
            </a:pPr>
            <a:r>
              <a:rPr sz="2000" dirty="0">
                <a:latin typeface="Arial"/>
                <a:cs typeface="Arial"/>
              </a:rPr>
              <a:t>and/or</a:t>
            </a:r>
            <a:r>
              <a:rPr sz="2000" spc="-40" dirty="0">
                <a:latin typeface="Arial"/>
                <a:cs typeface="Arial"/>
              </a:rPr>
              <a:t> </a:t>
            </a:r>
            <a:r>
              <a:rPr sz="2000" dirty="0">
                <a:latin typeface="Arial"/>
                <a:cs typeface="Arial"/>
              </a:rPr>
              <a:t>child</a:t>
            </a:r>
            <a:r>
              <a:rPr sz="2000" spc="-25" dirty="0">
                <a:latin typeface="Arial"/>
                <a:cs typeface="Arial"/>
              </a:rPr>
              <a:t> </a:t>
            </a:r>
            <a:r>
              <a:rPr sz="2000" dirty="0">
                <a:latin typeface="Arial"/>
                <a:cs typeface="Arial"/>
              </a:rPr>
              <a:t>that</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Soldier</a:t>
            </a:r>
            <a:r>
              <a:rPr sz="2000" spc="-10" dirty="0">
                <a:latin typeface="Arial"/>
                <a:cs typeface="Arial"/>
              </a:rPr>
              <a:t> </a:t>
            </a:r>
            <a:r>
              <a:rPr sz="2000" dirty="0">
                <a:latin typeface="Arial"/>
                <a:cs typeface="Arial"/>
              </a:rPr>
              <a:t>had</a:t>
            </a:r>
            <a:r>
              <a:rPr sz="2000" spc="-30" dirty="0">
                <a:latin typeface="Arial"/>
                <a:cs typeface="Arial"/>
              </a:rPr>
              <a:t> </a:t>
            </a:r>
            <a:r>
              <a:rPr sz="2000" dirty="0">
                <a:latin typeface="Arial"/>
                <a:cs typeface="Arial"/>
              </a:rPr>
              <a:t>upon</a:t>
            </a:r>
            <a:r>
              <a:rPr sz="2000" spc="-25" dirty="0">
                <a:latin typeface="Arial"/>
                <a:cs typeface="Arial"/>
              </a:rPr>
              <a:t> </a:t>
            </a:r>
            <a:r>
              <a:rPr sz="2000" dirty="0">
                <a:latin typeface="Arial"/>
                <a:cs typeface="Arial"/>
              </a:rPr>
              <a:t>receipt</a:t>
            </a:r>
            <a:r>
              <a:rPr sz="2000" spc="-5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a:t>
            </a:r>
            <a:r>
              <a:rPr sz="2000" spc="-25" dirty="0">
                <a:latin typeface="Arial"/>
                <a:cs typeface="Arial"/>
              </a:rPr>
              <a:t> </a:t>
            </a:r>
            <a:r>
              <a:rPr sz="2000" spc="-20" dirty="0">
                <a:latin typeface="Arial"/>
                <a:cs typeface="Arial"/>
              </a:rPr>
              <a:t>NOE.</a:t>
            </a:r>
            <a:endParaRPr sz="2000">
              <a:latin typeface="Arial"/>
              <a:cs typeface="Arial"/>
            </a:endParaRPr>
          </a:p>
          <a:p>
            <a:pPr marL="243840" marR="1193800" indent="-231775">
              <a:lnSpc>
                <a:spcPts val="2160"/>
              </a:lnSpc>
              <a:spcBef>
                <a:spcPts val="2095"/>
              </a:spcBef>
              <a:buChar char="•"/>
              <a:tabLst>
                <a:tab pos="243840" algn="l"/>
              </a:tabLst>
            </a:pPr>
            <a:r>
              <a:rPr sz="2000" dirty="0">
                <a:latin typeface="Arial"/>
                <a:cs typeface="Arial"/>
              </a:rPr>
              <a:t>RCSBP</a:t>
            </a:r>
            <a:r>
              <a:rPr sz="2000" spc="-65" dirty="0">
                <a:latin typeface="Arial"/>
                <a:cs typeface="Arial"/>
              </a:rPr>
              <a:t> </a:t>
            </a:r>
            <a:r>
              <a:rPr sz="2000" dirty="0">
                <a:latin typeface="Arial"/>
                <a:cs typeface="Arial"/>
              </a:rPr>
              <a:t>information</a:t>
            </a:r>
            <a:r>
              <a:rPr sz="2000" spc="-55" dirty="0">
                <a:latin typeface="Arial"/>
                <a:cs typeface="Arial"/>
              </a:rPr>
              <a:t> </a:t>
            </a:r>
            <a:r>
              <a:rPr sz="2000" dirty="0">
                <a:latin typeface="Arial"/>
                <a:cs typeface="Arial"/>
              </a:rPr>
              <a:t>is</a:t>
            </a:r>
            <a:r>
              <a:rPr sz="2000" spc="-40" dirty="0">
                <a:latin typeface="Arial"/>
                <a:cs typeface="Arial"/>
              </a:rPr>
              <a:t> </a:t>
            </a:r>
            <a:r>
              <a:rPr sz="2000" dirty="0">
                <a:latin typeface="Arial"/>
                <a:cs typeface="Arial"/>
              </a:rPr>
              <a:t>mailed</a:t>
            </a:r>
            <a:r>
              <a:rPr sz="2000" spc="-30" dirty="0">
                <a:latin typeface="Arial"/>
                <a:cs typeface="Arial"/>
              </a:rPr>
              <a:t> </a:t>
            </a:r>
            <a:r>
              <a:rPr sz="2000" dirty="0">
                <a:latin typeface="Arial"/>
                <a:cs typeface="Arial"/>
              </a:rPr>
              <a:t>to</a:t>
            </a:r>
            <a:r>
              <a:rPr sz="2000" spc="-45" dirty="0">
                <a:latin typeface="Arial"/>
                <a:cs typeface="Arial"/>
              </a:rPr>
              <a:t> </a:t>
            </a:r>
            <a:r>
              <a:rPr sz="2000" dirty="0">
                <a:latin typeface="Arial"/>
                <a:cs typeface="Arial"/>
              </a:rPr>
              <a:t>Soldier</a:t>
            </a:r>
            <a:r>
              <a:rPr sz="2000" spc="-30" dirty="0">
                <a:latin typeface="Arial"/>
                <a:cs typeface="Arial"/>
              </a:rPr>
              <a:t> </a:t>
            </a:r>
            <a:r>
              <a:rPr sz="2000" dirty="0">
                <a:latin typeface="Arial"/>
                <a:cs typeface="Arial"/>
              </a:rPr>
              <a:t>with</a:t>
            </a:r>
            <a:r>
              <a:rPr sz="2000" spc="-30" dirty="0">
                <a:latin typeface="Arial"/>
                <a:cs typeface="Arial"/>
              </a:rPr>
              <a:t> </a:t>
            </a:r>
            <a:r>
              <a:rPr sz="2000" dirty="0">
                <a:latin typeface="Arial"/>
                <a:cs typeface="Arial"/>
              </a:rPr>
              <a:t>the</a:t>
            </a:r>
            <a:r>
              <a:rPr sz="2000" spc="-45" dirty="0">
                <a:latin typeface="Arial"/>
                <a:cs typeface="Arial"/>
              </a:rPr>
              <a:t> </a:t>
            </a:r>
            <a:r>
              <a:rPr sz="2000" spc="-10" dirty="0">
                <a:latin typeface="Arial"/>
                <a:cs typeface="Arial"/>
              </a:rPr>
              <a:t>20-</a:t>
            </a:r>
            <a:r>
              <a:rPr sz="2000" dirty="0">
                <a:latin typeface="Arial"/>
                <a:cs typeface="Arial"/>
              </a:rPr>
              <a:t>year</a:t>
            </a:r>
            <a:r>
              <a:rPr sz="2000" spc="-60" dirty="0">
                <a:latin typeface="Arial"/>
                <a:cs typeface="Arial"/>
              </a:rPr>
              <a:t> </a:t>
            </a:r>
            <a:r>
              <a:rPr sz="2000" spc="-25" dirty="0">
                <a:latin typeface="Arial"/>
                <a:cs typeface="Arial"/>
              </a:rPr>
              <a:t>NOE </a:t>
            </a:r>
            <a:r>
              <a:rPr sz="2000" dirty="0">
                <a:latin typeface="Arial"/>
                <a:cs typeface="Arial"/>
              </a:rPr>
              <a:t>and</a:t>
            </a:r>
            <a:r>
              <a:rPr sz="2000" spc="-45" dirty="0">
                <a:latin typeface="Arial"/>
                <a:cs typeface="Arial"/>
              </a:rPr>
              <a:t> </a:t>
            </a:r>
            <a:r>
              <a:rPr sz="2000" dirty="0">
                <a:latin typeface="Arial"/>
                <a:cs typeface="Arial"/>
              </a:rPr>
              <a:t>is</a:t>
            </a:r>
            <a:r>
              <a:rPr sz="2000" spc="-35" dirty="0">
                <a:latin typeface="Arial"/>
                <a:cs typeface="Arial"/>
              </a:rPr>
              <a:t> </a:t>
            </a:r>
            <a:r>
              <a:rPr sz="2000" dirty="0">
                <a:latin typeface="Arial"/>
                <a:cs typeface="Arial"/>
              </a:rPr>
              <a:t>also</a:t>
            </a:r>
            <a:r>
              <a:rPr sz="2000" spc="-45" dirty="0">
                <a:latin typeface="Arial"/>
                <a:cs typeface="Arial"/>
              </a:rPr>
              <a:t> </a:t>
            </a:r>
            <a:r>
              <a:rPr sz="2000" dirty="0">
                <a:latin typeface="Arial"/>
                <a:cs typeface="Arial"/>
              </a:rPr>
              <a:t>available</a:t>
            </a:r>
            <a:r>
              <a:rPr sz="2000" spc="-35" dirty="0">
                <a:latin typeface="Arial"/>
                <a:cs typeface="Arial"/>
              </a:rPr>
              <a:t> </a:t>
            </a:r>
            <a:r>
              <a:rPr sz="2000" dirty="0">
                <a:latin typeface="Arial"/>
                <a:cs typeface="Arial"/>
              </a:rPr>
              <a:t>online</a:t>
            </a:r>
            <a:r>
              <a:rPr sz="2000" spc="-35" dirty="0">
                <a:latin typeface="Arial"/>
                <a:cs typeface="Arial"/>
              </a:rPr>
              <a:t> at </a:t>
            </a:r>
            <a:r>
              <a:rPr sz="2000" u="sng" spc="-10" dirty="0">
                <a:solidFill>
                  <a:srgbClr val="0000FF"/>
                </a:solidFill>
                <a:uFill>
                  <a:solidFill>
                    <a:srgbClr val="0000FF"/>
                  </a:solidFill>
                </a:uFill>
                <a:latin typeface="Arial"/>
                <a:cs typeface="Arial"/>
                <a:hlinkClick r:id="rId3"/>
              </a:rPr>
              <a:t>https://soldierforlife.army.mil/Retirement/survivor-benefit-plan</a:t>
            </a:r>
            <a:r>
              <a:rPr sz="2000" u="none" spc="-10" dirty="0">
                <a:latin typeface="Arial"/>
                <a:cs typeface="Arial"/>
              </a:rPr>
              <a:t>.</a:t>
            </a:r>
            <a:endParaRPr sz="2000">
              <a:latin typeface="Arial"/>
              <a:cs typeface="Arial"/>
            </a:endParaRPr>
          </a:p>
        </p:txBody>
      </p:sp>
      <p:pic>
        <p:nvPicPr>
          <p:cNvPr id="4" name="object 4"/>
          <p:cNvPicPr/>
          <p:nvPr/>
        </p:nvPicPr>
        <p:blipFill>
          <a:blip r:embed="rId4" cstate="print"/>
          <a:stretch>
            <a:fillRect/>
          </a:stretch>
        </p:blipFill>
        <p:spPr>
          <a:xfrm>
            <a:off x="7783068" y="5029200"/>
            <a:ext cx="1284731" cy="1371599"/>
          </a:xfrm>
          <a:prstGeom prst="rect">
            <a:avLst/>
          </a:prstGeom>
        </p:spPr>
      </p:pic>
      <p:pic>
        <p:nvPicPr>
          <p:cNvPr id="5" name="object 5"/>
          <p:cNvPicPr/>
          <p:nvPr/>
        </p:nvPicPr>
        <p:blipFill>
          <a:blip r:embed="rId5"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09980">
              <a:lnSpc>
                <a:spcPct val="100000"/>
              </a:lnSpc>
              <a:spcBef>
                <a:spcPts val="100"/>
              </a:spcBef>
            </a:pPr>
            <a:r>
              <a:rPr dirty="0"/>
              <a:t>Reserve</a:t>
            </a:r>
            <a:r>
              <a:rPr spc="-80" dirty="0"/>
              <a:t> </a:t>
            </a:r>
            <a:r>
              <a:rPr dirty="0"/>
              <a:t>Component</a:t>
            </a:r>
            <a:r>
              <a:rPr spc="-85" dirty="0"/>
              <a:t> </a:t>
            </a:r>
            <a:r>
              <a:rPr spc="-10" dirty="0"/>
              <a:t>Survivor</a:t>
            </a:r>
          </a:p>
        </p:txBody>
      </p:sp>
      <p:sp>
        <p:nvSpPr>
          <p:cNvPr id="3" name="object 3"/>
          <p:cNvSpPr txBox="1"/>
          <p:nvPr/>
        </p:nvSpPr>
        <p:spPr>
          <a:xfrm>
            <a:off x="2824084" y="508303"/>
            <a:ext cx="4180204" cy="513715"/>
          </a:xfrm>
          <a:prstGeom prst="rect">
            <a:avLst/>
          </a:prstGeom>
        </p:spPr>
        <p:txBody>
          <a:bodyPr vert="horz" wrap="square" lIns="0" tIns="13335" rIns="0" bIns="0" rtlCol="0">
            <a:spAutoFit/>
          </a:bodyPr>
          <a:lstStyle/>
          <a:p>
            <a:pPr marL="12700">
              <a:lnSpc>
                <a:spcPct val="100000"/>
              </a:lnSpc>
              <a:spcBef>
                <a:spcPts val="105"/>
              </a:spcBef>
            </a:pPr>
            <a:r>
              <a:rPr sz="3200" b="1" i="1" dirty="0">
                <a:latin typeface="Arial"/>
                <a:cs typeface="Arial"/>
              </a:rPr>
              <a:t>Benefit</a:t>
            </a:r>
            <a:r>
              <a:rPr sz="3200" b="1" i="1" spc="-60" dirty="0">
                <a:latin typeface="Arial"/>
                <a:cs typeface="Arial"/>
              </a:rPr>
              <a:t> </a:t>
            </a:r>
            <a:r>
              <a:rPr sz="3200" b="1" i="1" dirty="0">
                <a:latin typeface="Arial"/>
                <a:cs typeface="Arial"/>
              </a:rPr>
              <a:t>Plan</a:t>
            </a:r>
            <a:r>
              <a:rPr sz="3200" b="1" i="1" spc="-25" dirty="0">
                <a:latin typeface="Arial"/>
                <a:cs typeface="Arial"/>
              </a:rPr>
              <a:t> </a:t>
            </a:r>
            <a:r>
              <a:rPr sz="3200" b="1" i="1" spc="-10" dirty="0">
                <a:latin typeface="Arial"/>
                <a:cs typeface="Arial"/>
              </a:rPr>
              <a:t>(RCSBP)</a:t>
            </a:r>
            <a:endParaRPr sz="3200">
              <a:latin typeface="Arial"/>
              <a:cs typeface="Arial"/>
            </a:endParaRPr>
          </a:p>
        </p:txBody>
      </p:sp>
      <p:pic>
        <p:nvPicPr>
          <p:cNvPr id="4" name="object 4"/>
          <p:cNvPicPr/>
          <p:nvPr/>
        </p:nvPicPr>
        <p:blipFill>
          <a:blip r:embed="rId2" cstate="print"/>
          <a:stretch>
            <a:fillRect/>
          </a:stretch>
        </p:blipFill>
        <p:spPr>
          <a:xfrm>
            <a:off x="7391400" y="4773167"/>
            <a:ext cx="1523999" cy="1627631"/>
          </a:xfrm>
          <a:prstGeom prst="rect">
            <a:avLst/>
          </a:prstGeom>
        </p:spPr>
      </p:pic>
      <p:sp>
        <p:nvSpPr>
          <p:cNvPr id="5" name="object 5"/>
          <p:cNvSpPr txBox="1"/>
          <p:nvPr/>
        </p:nvSpPr>
        <p:spPr>
          <a:xfrm>
            <a:off x="459740" y="2189539"/>
            <a:ext cx="8220075" cy="1488440"/>
          </a:xfrm>
          <a:prstGeom prst="rect">
            <a:avLst/>
          </a:prstGeom>
        </p:spPr>
        <p:txBody>
          <a:bodyPr vert="horz" wrap="square" lIns="0" tIns="12700" rIns="0" bIns="0" rtlCol="0">
            <a:spAutoFit/>
          </a:bodyPr>
          <a:lstStyle/>
          <a:p>
            <a:pPr marL="12700" marR="577850">
              <a:lnSpc>
                <a:spcPct val="100000"/>
              </a:lnSpc>
              <a:spcBef>
                <a:spcPts val="100"/>
              </a:spcBef>
            </a:pPr>
            <a:r>
              <a:rPr sz="2400" dirty="0">
                <a:latin typeface="Arial"/>
                <a:cs typeface="Arial"/>
              </a:rPr>
              <a:t>See</a:t>
            </a:r>
            <a:r>
              <a:rPr sz="2400" spc="-75" dirty="0">
                <a:latin typeface="Arial"/>
                <a:cs typeface="Arial"/>
              </a:rPr>
              <a:t> </a:t>
            </a:r>
            <a:r>
              <a:rPr sz="2400" dirty="0">
                <a:latin typeface="Arial"/>
                <a:cs typeface="Arial"/>
              </a:rPr>
              <a:t>separate</a:t>
            </a:r>
            <a:r>
              <a:rPr sz="2400" spc="-60" dirty="0">
                <a:latin typeface="Arial"/>
                <a:cs typeface="Arial"/>
              </a:rPr>
              <a:t> </a:t>
            </a:r>
            <a:r>
              <a:rPr sz="2400" dirty="0">
                <a:latin typeface="Arial"/>
                <a:cs typeface="Arial"/>
              </a:rPr>
              <a:t>SBP/RCSBP</a:t>
            </a:r>
            <a:r>
              <a:rPr sz="2400" spc="-95" dirty="0">
                <a:latin typeface="Arial"/>
                <a:cs typeface="Arial"/>
              </a:rPr>
              <a:t> </a:t>
            </a:r>
            <a:r>
              <a:rPr sz="2400" dirty="0">
                <a:latin typeface="Arial"/>
                <a:cs typeface="Arial"/>
              </a:rPr>
              <a:t>mandatory</a:t>
            </a:r>
            <a:r>
              <a:rPr sz="2400" spc="-70" dirty="0">
                <a:latin typeface="Arial"/>
                <a:cs typeface="Arial"/>
              </a:rPr>
              <a:t> </a:t>
            </a:r>
            <a:r>
              <a:rPr sz="2400" dirty="0">
                <a:latin typeface="Arial"/>
                <a:cs typeface="Arial"/>
              </a:rPr>
              <a:t>briefings</a:t>
            </a:r>
            <a:r>
              <a:rPr sz="2400" spc="-50" dirty="0">
                <a:latin typeface="Arial"/>
                <a:cs typeface="Arial"/>
              </a:rPr>
              <a:t> </a:t>
            </a:r>
            <a:r>
              <a:rPr sz="2400" dirty="0">
                <a:latin typeface="Arial"/>
                <a:cs typeface="Arial"/>
              </a:rPr>
              <a:t>for</a:t>
            </a:r>
            <a:r>
              <a:rPr sz="2400" spc="-85" dirty="0">
                <a:latin typeface="Arial"/>
                <a:cs typeface="Arial"/>
              </a:rPr>
              <a:t> </a:t>
            </a:r>
            <a:r>
              <a:rPr sz="2400" spc="-20" dirty="0">
                <a:latin typeface="Arial"/>
                <a:cs typeface="Arial"/>
              </a:rPr>
              <a:t>more </a:t>
            </a:r>
            <a:r>
              <a:rPr sz="2400" dirty="0">
                <a:latin typeface="Arial"/>
                <a:cs typeface="Arial"/>
              </a:rPr>
              <a:t>information</a:t>
            </a:r>
            <a:r>
              <a:rPr sz="2400" spc="-55" dirty="0">
                <a:latin typeface="Arial"/>
                <a:cs typeface="Arial"/>
              </a:rPr>
              <a:t> </a:t>
            </a:r>
            <a:r>
              <a:rPr sz="2400" dirty="0">
                <a:latin typeface="Arial"/>
                <a:cs typeface="Arial"/>
              </a:rPr>
              <a:t>and</a:t>
            </a:r>
            <a:r>
              <a:rPr sz="2400" spc="-55" dirty="0">
                <a:latin typeface="Arial"/>
                <a:cs typeface="Arial"/>
              </a:rPr>
              <a:t> </a:t>
            </a:r>
            <a:r>
              <a:rPr sz="2400" dirty="0">
                <a:latin typeface="Arial"/>
                <a:cs typeface="Arial"/>
              </a:rPr>
              <a:t>resources.</a:t>
            </a:r>
            <a:r>
              <a:rPr sz="2400" spc="-55" dirty="0">
                <a:latin typeface="Arial"/>
                <a:cs typeface="Arial"/>
              </a:rPr>
              <a:t> </a:t>
            </a:r>
            <a:r>
              <a:rPr sz="2400" dirty="0">
                <a:latin typeface="Arial"/>
                <a:cs typeface="Arial"/>
              </a:rPr>
              <a:t>Both</a:t>
            </a:r>
            <a:r>
              <a:rPr sz="2400" spc="-55" dirty="0">
                <a:latin typeface="Arial"/>
                <a:cs typeface="Arial"/>
              </a:rPr>
              <a:t> </a:t>
            </a:r>
            <a:r>
              <a:rPr sz="2400" dirty="0">
                <a:latin typeface="Arial"/>
                <a:cs typeface="Arial"/>
              </a:rPr>
              <a:t>can</a:t>
            </a:r>
            <a:r>
              <a:rPr sz="2400" spc="-60" dirty="0">
                <a:latin typeface="Arial"/>
                <a:cs typeface="Arial"/>
              </a:rPr>
              <a:t> </a:t>
            </a:r>
            <a:r>
              <a:rPr sz="2400" dirty="0">
                <a:latin typeface="Arial"/>
                <a:cs typeface="Arial"/>
              </a:rPr>
              <a:t>be</a:t>
            </a:r>
            <a:r>
              <a:rPr sz="2400" spc="-60" dirty="0">
                <a:latin typeface="Arial"/>
                <a:cs typeface="Arial"/>
              </a:rPr>
              <a:t> </a:t>
            </a:r>
            <a:r>
              <a:rPr sz="2400" dirty="0">
                <a:latin typeface="Arial"/>
                <a:cs typeface="Arial"/>
              </a:rPr>
              <a:t>found</a:t>
            </a:r>
            <a:r>
              <a:rPr sz="2400" spc="-60" dirty="0">
                <a:latin typeface="Arial"/>
                <a:cs typeface="Arial"/>
              </a:rPr>
              <a:t> </a:t>
            </a:r>
            <a:r>
              <a:rPr sz="2400" spc="-25" dirty="0">
                <a:latin typeface="Arial"/>
                <a:cs typeface="Arial"/>
              </a:rPr>
              <a:t>at:</a:t>
            </a:r>
            <a:endParaRPr sz="2400">
              <a:latin typeface="Arial"/>
              <a:cs typeface="Arial"/>
            </a:endParaRPr>
          </a:p>
          <a:p>
            <a:pPr>
              <a:lnSpc>
                <a:spcPct val="100000"/>
              </a:lnSpc>
              <a:spcBef>
                <a:spcPts val="120"/>
              </a:spcBef>
            </a:pPr>
            <a:endParaRPr sz="2400">
              <a:latin typeface="Arial"/>
              <a:cs typeface="Arial"/>
            </a:endParaRPr>
          </a:p>
          <a:p>
            <a:pPr marL="12700">
              <a:lnSpc>
                <a:spcPct val="100000"/>
              </a:lnSpc>
            </a:pPr>
            <a:r>
              <a:rPr sz="2400" u="sng" spc="-20" dirty="0">
                <a:solidFill>
                  <a:srgbClr val="0000FF"/>
                </a:solidFill>
                <a:uFill>
                  <a:solidFill>
                    <a:srgbClr val="0000FF"/>
                  </a:solidFill>
                </a:uFill>
                <a:latin typeface="Arial"/>
                <a:cs typeface="Arial"/>
                <a:hlinkClick r:id="rId3"/>
              </a:rPr>
              <a:t>https://soldierforlife.army.mil/Retirement/survivor-benefit-plan</a:t>
            </a:r>
            <a:endParaRPr sz="24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11</a:t>
            </a:fld>
            <a:endParaRPr spc="-2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4463" y="20827"/>
            <a:ext cx="7423150" cy="513715"/>
          </a:xfrm>
          <a:prstGeom prst="rect">
            <a:avLst/>
          </a:prstGeom>
        </p:spPr>
        <p:txBody>
          <a:bodyPr vert="horz" wrap="square" lIns="0" tIns="12700" rIns="0" bIns="0" rtlCol="0">
            <a:spAutoFit/>
          </a:bodyPr>
          <a:lstStyle/>
          <a:p>
            <a:pPr marL="12700">
              <a:lnSpc>
                <a:spcPct val="100000"/>
              </a:lnSpc>
              <a:spcBef>
                <a:spcPts val="100"/>
              </a:spcBef>
            </a:pPr>
            <a:r>
              <a:rPr dirty="0"/>
              <a:t>Attend</a:t>
            </a:r>
            <a:r>
              <a:rPr spc="-70" dirty="0"/>
              <a:t> </a:t>
            </a:r>
            <a:r>
              <a:rPr dirty="0"/>
              <a:t>a</a:t>
            </a:r>
            <a:r>
              <a:rPr spc="-45" dirty="0"/>
              <a:t> </a:t>
            </a:r>
            <a:r>
              <a:rPr dirty="0"/>
              <a:t>Retirement</a:t>
            </a:r>
            <a:r>
              <a:rPr spc="-60" dirty="0"/>
              <a:t> </a:t>
            </a:r>
            <a:r>
              <a:rPr dirty="0"/>
              <a:t>Planning</a:t>
            </a:r>
            <a:r>
              <a:rPr spc="-70" dirty="0"/>
              <a:t> </a:t>
            </a:r>
            <a:r>
              <a:rPr spc="-10" dirty="0"/>
              <a:t>Seminar</a:t>
            </a:r>
          </a:p>
        </p:txBody>
      </p:sp>
      <p:sp>
        <p:nvSpPr>
          <p:cNvPr id="3" name="object 3"/>
          <p:cNvSpPr txBox="1"/>
          <p:nvPr/>
        </p:nvSpPr>
        <p:spPr>
          <a:xfrm>
            <a:off x="205740" y="942848"/>
            <a:ext cx="8697595" cy="5584825"/>
          </a:xfrm>
          <a:prstGeom prst="rect">
            <a:avLst/>
          </a:prstGeom>
        </p:spPr>
        <p:txBody>
          <a:bodyPr vert="horz" wrap="square" lIns="0" tIns="12065" rIns="0" bIns="0" rtlCol="0">
            <a:spAutoFit/>
          </a:bodyPr>
          <a:lstStyle/>
          <a:p>
            <a:pPr marL="455295" indent="-340995">
              <a:lnSpc>
                <a:spcPct val="100000"/>
              </a:lnSpc>
              <a:spcBef>
                <a:spcPts val="95"/>
              </a:spcBef>
              <a:buChar char="•"/>
              <a:tabLst>
                <a:tab pos="455295" algn="l"/>
              </a:tabLst>
            </a:pPr>
            <a:r>
              <a:rPr sz="1600" dirty="0">
                <a:latin typeface="Arial"/>
                <a:cs typeface="Arial"/>
              </a:rPr>
              <a:t>1</a:t>
            </a:r>
            <a:r>
              <a:rPr sz="1600" spc="-30" dirty="0">
                <a:latin typeface="Arial"/>
                <a:cs typeface="Arial"/>
              </a:rPr>
              <a:t> </a:t>
            </a:r>
            <a:r>
              <a:rPr sz="1600" dirty="0">
                <a:latin typeface="Arial"/>
                <a:cs typeface="Arial"/>
              </a:rPr>
              <a:t>Day</a:t>
            </a:r>
            <a:r>
              <a:rPr sz="1600" spc="-20" dirty="0">
                <a:latin typeface="Arial"/>
                <a:cs typeface="Arial"/>
              </a:rPr>
              <a:t> </a:t>
            </a:r>
            <a:r>
              <a:rPr sz="1600" dirty="0">
                <a:latin typeface="Arial"/>
                <a:cs typeface="Arial"/>
              </a:rPr>
              <a:t>Retirement</a:t>
            </a:r>
            <a:r>
              <a:rPr sz="1600" spc="-5" dirty="0">
                <a:latin typeface="Arial"/>
                <a:cs typeface="Arial"/>
              </a:rPr>
              <a:t> </a:t>
            </a:r>
            <a:r>
              <a:rPr sz="1600" dirty="0">
                <a:latin typeface="Arial"/>
                <a:cs typeface="Arial"/>
              </a:rPr>
              <a:t>Planning</a:t>
            </a:r>
            <a:r>
              <a:rPr sz="1600" spc="-45" dirty="0">
                <a:latin typeface="Arial"/>
                <a:cs typeface="Arial"/>
              </a:rPr>
              <a:t> </a:t>
            </a:r>
            <a:r>
              <a:rPr sz="1600" dirty="0">
                <a:latin typeface="Arial"/>
                <a:cs typeface="Arial"/>
              </a:rPr>
              <a:t>Seminars</a:t>
            </a:r>
            <a:r>
              <a:rPr sz="1600" spc="-20" dirty="0">
                <a:latin typeface="Arial"/>
                <a:cs typeface="Arial"/>
              </a:rPr>
              <a:t> </a:t>
            </a:r>
            <a:r>
              <a:rPr sz="1600" dirty="0">
                <a:latin typeface="Arial"/>
                <a:cs typeface="Arial"/>
              </a:rPr>
              <a:t>IAW</a:t>
            </a:r>
            <a:r>
              <a:rPr sz="1600" spc="-10" dirty="0">
                <a:latin typeface="Arial"/>
                <a:cs typeface="Arial"/>
              </a:rPr>
              <a:t> </a:t>
            </a:r>
            <a:r>
              <a:rPr sz="1600" dirty="0">
                <a:latin typeface="Arial"/>
                <a:cs typeface="Arial"/>
              </a:rPr>
              <a:t>AR</a:t>
            </a:r>
            <a:r>
              <a:rPr sz="1600" spc="-30" dirty="0">
                <a:latin typeface="Arial"/>
                <a:cs typeface="Arial"/>
              </a:rPr>
              <a:t> </a:t>
            </a:r>
            <a:r>
              <a:rPr sz="1600" spc="-10" dirty="0">
                <a:latin typeface="Arial"/>
                <a:cs typeface="Arial"/>
              </a:rPr>
              <a:t>600-</a:t>
            </a:r>
            <a:r>
              <a:rPr sz="1600" spc="-20" dirty="0">
                <a:latin typeface="Arial"/>
                <a:cs typeface="Arial"/>
              </a:rPr>
              <a:t>8-</a:t>
            </a:r>
            <a:r>
              <a:rPr sz="1600" dirty="0">
                <a:latin typeface="Arial"/>
                <a:cs typeface="Arial"/>
              </a:rPr>
              <a:t>7</a:t>
            </a:r>
            <a:r>
              <a:rPr sz="1600" spc="-5" dirty="0">
                <a:latin typeface="Arial"/>
                <a:cs typeface="Arial"/>
              </a:rPr>
              <a:t> </a:t>
            </a:r>
            <a:r>
              <a:rPr sz="1600" dirty="0">
                <a:latin typeface="Arial"/>
                <a:cs typeface="Arial"/>
              </a:rPr>
              <a:t>(Retirement Services</a:t>
            </a:r>
            <a:r>
              <a:rPr sz="1600" spc="-35" dirty="0">
                <a:latin typeface="Arial"/>
                <a:cs typeface="Arial"/>
              </a:rPr>
              <a:t> </a:t>
            </a:r>
            <a:r>
              <a:rPr sz="1600" spc="-10" dirty="0">
                <a:latin typeface="Arial"/>
                <a:cs typeface="Arial"/>
              </a:rPr>
              <a:t>Program)</a:t>
            </a:r>
            <a:endParaRPr sz="1600">
              <a:latin typeface="Arial"/>
              <a:cs typeface="Arial"/>
            </a:endParaRPr>
          </a:p>
          <a:p>
            <a:pPr marL="455295" marR="132715" indent="-341630">
              <a:lnSpc>
                <a:spcPct val="100000"/>
              </a:lnSpc>
              <a:spcBef>
                <a:spcPts val="1825"/>
              </a:spcBef>
              <a:buFont typeface="Arial"/>
              <a:buChar char="•"/>
              <a:tabLst>
                <a:tab pos="455295" algn="l"/>
              </a:tabLst>
            </a:pPr>
            <a:r>
              <a:rPr sz="1600" b="1" dirty="0">
                <a:latin typeface="Arial"/>
                <a:cs typeface="Arial"/>
              </a:rPr>
              <a:t>Who:</a:t>
            </a:r>
            <a:r>
              <a:rPr sz="1600" b="1" spc="-25" dirty="0">
                <a:latin typeface="Arial"/>
                <a:cs typeface="Arial"/>
              </a:rPr>
              <a:t> </a:t>
            </a:r>
            <a:r>
              <a:rPr sz="1600" dirty="0">
                <a:latin typeface="Arial"/>
                <a:cs typeface="Arial"/>
              </a:rPr>
              <a:t>Soldiers</a:t>
            </a:r>
            <a:r>
              <a:rPr sz="1600" spc="-45" dirty="0">
                <a:latin typeface="Arial"/>
                <a:cs typeface="Arial"/>
              </a:rPr>
              <a:t> </a:t>
            </a:r>
            <a:r>
              <a:rPr sz="1600" dirty="0">
                <a:latin typeface="Arial"/>
                <a:cs typeface="Arial"/>
              </a:rPr>
              <a:t>with</a:t>
            </a:r>
            <a:r>
              <a:rPr sz="1600" spc="-25" dirty="0">
                <a:latin typeface="Arial"/>
                <a:cs typeface="Arial"/>
              </a:rPr>
              <a:t> </a:t>
            </a:r>
            <a:r>
              <a:rPr sz="1600" dirty="0">
                <a:latin typeface="Arial"/>
                <a:cs typeface="Arial"/>
              </a:rPr>
              <a:t>18</a:t>
            </a:r>
            <a:r>
              <a:rPr sz="1575" baseline="26455" dirty="0">
                <a:latin typeface="Arial"/>
                <a:cs typeface="Arial"/>
              </a:rPr>
              <a:t>th</a:t>
            </a:r>
            <a:r>
              <a:rPr sz="1575" spc="150" baseline="26455" dirty="0">
                <a:latin typeface="Arial"/>
                <a:cs typeface="Arial"/>
              </a:rPr>
              <a:t> </a:t>
            </a:r>
            <a:r>
              <a:rPr sz="1600" dirty="0">
                <a:latin typeface="Arial"/>
                <a:cs typeface="Arial"/>
              </a:rPr>
              <a:t>or</a:t>
            </a:r>
            <a:r>
              <a:rPr sz="1600" spc="-30" dirty="0">
                <a:latin typeface="Arial"/>
                <a:cs typeface="Arial"/>
              </a:rPr>
              <a:t> </a:t>
            </a:r>
            <a:r>
              <a:rPr sz="1600" dirty="0">
                <a:latin typeface="Arial"/>
                <a:cs typeface="Arial"/>
              </a:rPr>
              <a:t>19</a:t>
            </a:r>
            <a:r>
              <a:rPr sz="1575" baseline="26455" dirty="0">
                <a:latin typeface="Arial"/>
                <a:cs typeface="Arial"/>
              </a:rPr>
              <a:t>th</a:t>
            </a:r>
            <a:r>
              <a:rPr sz="1575" spc="172" baseline="26455" dirty="0">
                <a:latin typeface="Arial"/>
                <a:cs typeface="Arial"/>
              </a:rPr>
              <a:t> </a:t>
            </a:r>
            <a:r>
              <a:rPr sz="1600" dirty="0">
                <a:latin typeface="Arial"/>
                <a:cs typeface="Arial"/>
              </a:rPr>
              <a:t>years</a:t>
            </a:r>
            <a:r>
              <a:rPr sz="1600" spc="-10"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service</a:t>
            </a:r>
            <a:r>
              <a:rPr sz="1600" spc="-45" dirty="0">
                <a:latin typeface="Arial"/>
                <a:cs typeface="Arial"/>
              </a:rPr>
              <a:t> </a:t>
            </a:r>
            <a:r>
              <a:rPr sz="1600" dirty="0">
                <a:latin typeface="Arial"/>
                <a:cs typeface="Arial"/>
              </a:rPr>
              <a:t>towards </a:t>
            </a:r>
            <a:r>
              <a:rPr sz="1600" spc="-10" dirty="0">
                <a:latin typeface="Arial"/>
                <a:cs typeface="Arial"/>
              </a:rPr>
              <a:t>non-</a:t>
            </a:r>
            <a:r>
              <a:rPr sz="1600" dirty="0">
                <a:latin typeface="Arial"/>
                <a:cs typeface="Arial"/>
              </a:rPr>
              <a:t>regular</a:t>
            </a:r>
            <a:r>
              <a:rPr sz="1600" spc="-30" dirty="0">
                <a:latin typeface="Arial"/>
                <a:cs typeface="Arial"/>
              </a:rPr>
              <a:t> </a:t>
            </a:r>
            <a:r>
              <a:rPr sz="1600" dirty="0">
                <a:latin typeface="Arial"/>
                <a:cs typeface="Arial"/>
              </a:rPr>
              <a:t>retirement,</a:t>
            </a:r>
            <a:r>
              <a:rPr sz="1600" spc="-5" dirty="0">
                <a:latin typeface="Arial"/>
                <a:cs typeface="Arial"/>
              </a:rPr>
              <a:t> </a:t>
            </a:r>
            <a:r>
              <a:rPr sz="1600" dirty="0">
                <a:latin typeface="Arial"/>
                <a:cs typeface="Arial"/>
              </a:rPr>
              <a:t>Gray</a:t>
            </a:r>
            <a:r>
              <a:rPr sz="1600" spc="-15" dirty="0">
                <a:latin typeface="Arial"/>
                <a:cs typeface="Arial"/>
              </a:rPr>
              <a:t> </a:t>
            </a:r>
            <a:r>
              <a:rPr sz="1600" spc="-20" dirty="0">
                <a:latin typeface="Arial"/>
                <a:cs typeface="Arial"/>
              </a:rPr>
              <a:t>Area </a:t>
            </a:r>
            <a:r>
              <a:rPr sz="1600" dirty="0">
                <a:latin typeface="Arial"/>
                <a:cs typeface="Arial"/>
              </a:rPr>
              <a:t>Retired</a:t>
            </a:r>
            <a:r>
              <a:rPr sz="1600" spc="-15" dirty="0">
                <a:latin typeface="Arial"/>
                <a:cs typeface="Arial"/>
              </a:rPr>
              <a:t> </a:t>
            </a:r>
            <a:r>
              <a:rPr sz="1600" dirty="0">
                <a:latin typeface="Arial"/>
                <a:cs typeface="Arial"/>
              </a:rPr>
              <a:t>Soldiers,</a:t>
            </a:r>
            <a:r>
              <a:rPr sz="1600" spc="-40" dirty="0">
                <a:latin typeface="Arial"/>
                <a:cs typeface="Arial"/>
              </a:rPr>
              <a:t> </a:t>
            </a:r>
            <a:r>
              <a:rPr sz="1600" dirty="0">
                <a:latin typeface="Arial"/>
                <a:cs typeface="Arial"/>
              </a:rPr>
              <a:t>Soldiers</a:t>
            </a:r>
            <a:r>
              <a:rPr sz="1600" spc="-35" dirty="0">
                <a:latin typeface="Arial"/>
                <a:cs typeface="Arial"/>
              </a:rPr>
              <a:t> </a:t>
            </a:r>
            <a:r>
              <a:rPr sz="1600" dirty="0">
                <a:latin typeface="Arial"/>
                <a:cs typeface="Arial"/>
              </a:rPr>
              <a:t>in</a:t>
            </a:r>
            <a:r>
              <a:rPr sz="1600" spc="-40" dirty="0">
                <a:latin typeface="Arial"/>
                <a:cs typeface="Arial"/>
              </a:rPr>
              <a:t> </a:t>
            </a:r>
            <a:r>
              <a:rPr sz="1600" dirty="0">
                <a:latin typeface="Arial"/>
                <a:cs typeface="Arial"/>
              </a:rPr>
              <a:t>receipt</a:t>
            </a:r>
            <a:r>
              <a:rPr sz="1600" spc="-15" dirty="0">
                <a:latin typeface="Arial"/>
                <a:cs typeface="Arial"/>
              </a:rPr>
              <a:t> </a:t>
            </a:r>
            <a:r>
              <a:rPr sz="1600" dirty="0">
                <a:latin typeface="Arial"/>
                <a:cs typeface="Arial"/>
              </a:rPr>
              <a:t>of</a:t>
            </a:r>
            <a:r>
              <a:rPr sz="1600" spc="-15" dirty="0">
                <a:latin typeface="Arial"/>
                <a:cs typeface="Arial"/>
              </a:rPr>
              <a:t> </a:t>
            </a:r>
            <a:r>
              <a:rPr sz="1600" dirty="0">
                <a:latin typeface="Arial"/>
                <a:cs typeface="Arial"/>
              </a:rPr>
              <a:t>a</a:t>
            </a:r>
            <a:r>
              <a:rPr sz="1600" spc="-30" dirty="0">
                <a:latin typeface="Arial"/>
                <a:cs typeface="Arial"/>
              </a:rPr>
              <a:t> </a:t>
            </a:r>
            <a:r>
              <a:rPr sz="1600" spc="-10" dirty="0">
                <a:latin typeface="Arial"/>
                <a:cs typeface="Arial"/>
              </a:rPr>
              <a:t>15-</a:t>
            </a:r>
            <a:r>
              <a:rPr sz="1600" dirty="0">
                <a:latin typeface="Arial"/>
                <a:cs typeface="Arial"/>
              </a:rPr>
              <a:t>year</a:t>
            </a:r>
            <a:r>
              <a:rPr sz="1600" spc="15" dirty="0">
                <a:latin typeface="Arial"/>
                <a:cs typeface="Arial"/>
              </a:rPr>
              <a:t> </a:t>
            </a:r>
            <a:r>
              <a:rPr sz="1600" dirty="0">
                <a:latin typeface="Arial"/>
                <a:cs typeface="Arial"/>
              </a:rPr>
              <a:t>NOE,</a:t>
            </a:r>
            <a:r>
              <a:rPr sz="1600" spc="-15" dirty="0">
                <a:latin typeface="Arial"/>
                <a:cs typeface="Arial"/>
              </a:rPr>
              <a:t> </a:t>
            </a:r>
            <a:r>
              <a:rPr sz="1600" dirty="0">
                <a:latin typeface="Arial"/>
                <a:cs typeface="Arial"/>
              </a:rPr>
              <a:t>and</a:t>
            </a:r>
            <a:r>
              <a:rPr sz="1600" spc="-15" dirty="0">
                <a:latin typeface="Arial"/>
                <a:cs typeface="Arial"/>
              </a:rPr>
              <a:t> </a:t>
            </a:r>
            <a:r>
              <a:rPr sz="1600" dirty="0">
                <a:latin typeface="Arial"/>
                <a:cs typeface="Arial"/>
              </a:rPr>
              <a:t>their</a:t>
            </a:r>
            <a:r>
              <a:rPr sz="1600" spc="-20" dirty="0">
                <a:latin typeface="Arial"/>
                <a:cs typeface="Arial"/>
              </a:rPr>
              <a:t> </a:t>
            </a:r>
            <a:r>
              <a:rPr sz="1600" spc="-10" dirty="0">
                <a:latin typeface="Arial"/>
                <a:cs typeface="Arial"/>
              </a:rPr>
              <a:t>families</a:t>
            </a:r>
            <a:endParaRPr sz="1600">
              <a:latin typeface="Arial"/>
              <a:cs typeface="Arial"/>
            </a:endParaRPr>
          </a:p>
          <a:p>
            <a:pPr marL="455295" marR="215900" indent="-341630">
              <a:lnSpc>
                <a:spcPct val="100000"/>
              </a:lnSpc>
              <a:spcBef>
                <a:spcPts val="1820"/>
              </a:spcBef>
              <a:buFont typeface="Arial"/>
              <a:buChar char="•"/>
              <a:tabLst>
                <a:tab pos="455295" algn="l"/>
              </a:tabLst>
            </a:pPr>
            <a:r>
              <a:rPr sz="1600" b="1" dirty="0">
                <a:latin typeface="Arial"/>
                <a:cs typeface="Arial"/>
              </a:rPr>
              <a:t>What:</a:t>
            </a:r>
            <a:r>
              <a:rPr sz="1600" b="1" spc="-15" dirty="0">
                <a:latin typeface="Arial"/>
                <a:cs typeface="Arial"/>
              </a:rPr>
              <a:t> </a:t>
            </a:r>
            <a:r>
              <a:rPr sz="1600" dirty="0">
                <a:latin typeface="Arial"/>
                <a:cs typeface="Arial"/>
              </a:rPr>
              <a:t>Retirement</a:t>
            </a:r>
            <a:r>
              <a:rPr sz="1600" spc="-15" dirty="0">
                <a:latin typeface="Arial"/>
                <a:cs typeface="Arial"/>
              </a:rPr>
              <a:t> </a:t>
            </a:r>
            <a:r>
              <a:rPr sz="1600" dirty="0">
                <a:latin typeface="Arial"/>
                <a:cs typeface="Arial"/>
              </a:rPr>
              <a:t>Points,</a:t>
            </a:r>
            <a:r>
              <a:rPr sz="1600" spc="-35" dirty="0">
                <a:latin typeface="Arial"/>
                <a:cs typeface="Arial"/>
              </a:rPr>
              <a:t> </a:t>
            </a:r>
            <a:r>
              <a:rPr sz="1600" dirty="0">
                <a:latin typeface="Arial"/>
                <a:cs typeface="Arial"/>
              </a:rPr>
              <a:t>RCSBP/SBP,</a:t>
            </a:r>
            <a:r>
              <a:rPr sz="1600" spc="-55" dirty="0">
                <a:latin typeface="Arial"/>
                <a:cs typeface="Arial"/>
              </a:rPr>
              <a:t> </a:t>
            </a:r>
            <a:r>
              <a:rPr sz="1600" dirty="0">
                <a:latin typeface="Arial"/>
                <a:cs typeface="Arial"/>
              </a:rPr>
              <a:t>Retired</a:t>
            </a:r>
            <a:r>
              <a:rPr sz="1600" spc="-25" dirty="0">
                <a:latin typeface="Arial"/>
                <a:cs typeface="Arial"/>
              </a:rPr>
              <a:t> </a:t>
            </a:r>
            <a:r>
              <a:rPr sz="1600" dirty="0">
                <a:latin typeface="Arial"/>
                <a:cs typeface="Arial"/>
              </a:rPr>
              <a:t>Pay</a:t>
            </a:r>
            <a:r>
              <a:rPr sz="1600" spc="-40" dirty="0">
                <a:latin typeface="Arial"/>
                <a:cs typeface="Arial"/>
              </a:rPr>
              <a:t> </a:t>
            </a:r>
            <a:r>
              <a:rPr sz="1600" dirty="0">
                <a:latin typeface="Arial"/>
                <a:cs typeface="Arial"/>
              </a:rPr>
              <a:t>Application,</a:t>
            </a:r>
            <a:r>
              <a:rPr sz="1600" spc="-55" dirty="0">
                <a:latin typeface="Arial"/>
                <a:cs typeface="Arial"/>
              </a:rPr>
              <a:t> </a:t>
            </a:r>
            <a:r>
              <a:rPr sz="1600" dirty="0">
                <a:latin typeface="Arial"/>
                <a:cs typeface="Arial"/>
              </a:rPr>
              <a:t>VA,</a:t>
            </a:r>
            <a:r>
              <a:rPr sz="1600" spc="-20" dirty="0">
                <a:latin typeface="Arial"/>
                <a:cs typeface="Arial"/>
              </a:rPr>
              <a:t> </a:t>
            </a:r>
            <a:r>
              <a:rPr sz="1600" dirty="0">
                <a:latin typeface="Arial"/>
                <a:cs typeface="Arial"/>
              </a:rPr>
              <a:t>TRICARE,</a:t>
            </a:r>
            <a:r>
              <a:rPr sz="1600" spc="-40" dirty="0">
                <a:latin typeface="Arial"/>
                <a:cs typeface="Arial"/>
              </a:rPr>
              <a:t> </a:t>
            </a:r>
            <a:r>
              <a:rPr sz="1600" spc="-10" dirty="0">
                <a:latin typeface="Arial"/>
                <a:cs typeface="Arial"/>
              </a:rPr>
              <a:t>Federal </a:t>
            </a:r>
            <a:r>
              <a:rPr sz="1600" dirty="0">
                <a:latin typeface="Arial"/>
                <a:cs typeface="Arial"/>
              </a:rPr>
              <a:t>Employees</a:t>
            </a:r>
            <a:r>
              <a:rPr sz="1600" spc="-30" dirty="0">
                <a:latin typeface="Arial"/>
                <a:cs typeface="Arial"/>
              </a:rPr>
              <a:t> </a:t>
            </a:r>
            <a:r>
              <a:rPr sz="1600" dirty="0">
                <a:latin typeface="Arial"/>
                <a:cs typeface="Arial"/>
              </a:rPr>
              <a:t>Dental</a:t>
            </a:r>
            <a:r>
              <a:rPr sz="1600" spc="-45" dirty="0">
                <a:latin typeface="Arial"/>
                <a:cs typeface="Arial"/>
              </a:rPr>
              <a:t> </a:t>
            </a:r>
            <a:r>
              <a:rPr sz="1600" dirty="0">
                <a:latin typeface="Arial"/>
                <a:cs typeface="Arial"/>
              </a:rPr>
              <a:t>and</a:t>
            </a:r>
            <a:r>
              <a:rPr sz="1600" spc="-45" dirty="0">
                <a:latin typeface="Arial"/>
                <a:cs typeface="Arial"/>
              </a:rPr>
              <a:t> </a:t>
            </a:r>
            <a:r>
              <a:rPr sz="1600" dirty="0">
                <a:latin typeface="Arial"/>
                <a:cs typeface="Arial"/>
              </a:rPr>
              <a:t>Vision</a:t>
            </a:r>
            <a:r>
              <a:rPr sz="1600" spc="-70" dirty="0">
                <a:latin typeface="Arial"/>
                <a:cs typeface="Arial"/>
              </a:rPr>
              <a:t> </a:t>
            </a:r>
            <a:r>
              <a:rPr sz="1600" dirty="0">
                <a:latin typeface="Arial"/>
                <a:cs typeface="Arial"/>
              </a:rPr>
              <a:t>Insurance</a:t>
            </a:r>
            <a:r>
              <a:rPr sz="1600" spc="-30" dirty="0">
                <a:latin typeface="Arial"/>
                <a:cs typeface="Arial"/>
              </a:rPr>
              <a:t> </a:t>
            </a:r>
            <a:r>
              <a:rPr sz="1600" dirty="0">
                <a:latin typeface="Arial"/>
                <a:cs typeface="Arial"/>
              </a:rPr>
              <a:t>Program</a:t>
            </a:r>
            <a:r>
              <a:rPr sz="1600" spc="-20" dirty="0">
                <a:latin typeface="Arial"/>
                <a:cs typeface="Arial"/>
              </a:rPr>
              <a:t> </a:t>
            </a:r>
            <a:r>
              <a:rPr sz="1600" dirty="0">
                <a:latin typeface="Arial"/>
                <a:cs typeface="Arial"/>
              </a:rPr>
              <a:t>(FEDVIP),</a:t>
            </a:r>
            <a:r>
              <a:rPr sz="1600" spc="-25" dirty="0">
                <a:latin typeface="Arial"/>
                <a:cs typeface="Arial"/>
              </a:rPr>
              <a:t> </a:t>
            </a:r>
            <a:r>
              <a:rPr sz="1600" dirty="0">
                <a:latin typeface="Arial"/>
                <a:cs typeface="Arial"/>
              </a:rPr>
              <a:t>ID/DEERS,</a:t>
            </a:r>
            <a:r>
              <a:rPr sz="1600" spc="-50" dirty="0">
                <a:latin typeface="Arial"/>
                <a:cs typeface="Arial"/>
              </a:rPr>
              <a:t> </a:t>
            </a:r>
            <a:r>
              <a:rPr sz="1600" spc="-10" dirty="0">
                <a:latin typeface="Arial"/>
                <a:cs typeface="Arial"/>
              </a:rPr>
              <a:t>MyArmyBenefits </a:t>
            </a:r>
            <a:r>
              <a:rPr sz="1600" dirty="0">
                <a:latin typeface="Arial"/>
                <a:cs typeface="Arial"/>
              </a:rPr>
              <a:t>(other</a:t>
            </a:r>
            <a:r>
              <a:rPr sz="1600" spc="-35" dirty="0">
                <a:latin typeface="Arial"/>
                <a:cs typeface="Arial"/>
              </a:rPr>
              <a:t> </a:t>
            </a:r>
            <a:r>
              <a:rPr sz="1600" dirty="0">
                <a:latin typeface="Arial"/>
                <a:cs typeface="Arial"/>
              </a:rPr>
              <a:t>community</a:t>
            </a:r>
            <a:r>
              <a:rPr sz="1600" spc="-30" dirty="0">
                <a:latin typeface="Arial"/>
                <a:cs typeface="Arial"/>
              </a:rPr>
              <a:t> </a:t>
            </a:r>
            <a:r>
              <a:rPr sz="1600" dirty="0">
                <a:latin typeface="Arial"/>
                <a:cs typeface="Arial"/>
              </a:rPr>
              <a:t>partners</a:t>
            </a:r>
            <a:r>
              <a:rPr sz="1600" spc="-25" dirty="0">
                <a:latin typeface="Arial"/>
                <a:cs typeface="Arial"/>
              </a:rPr>
              <a:t> </a:t>
            </a:r>
            <a:r>
              <a:rPr sz="1600" dirty="0">
                <a:latin typeface="Arial"/>
                <a:cs typeface="Arial"/>
              </a:rPr>
              <a:t>i.e.</a:t>
            </a:r>
            <a:r>
              <a:rPr sz="1600" spc="-50" dirty="0">
                <a:latin typeface="Arial"/>
                <a:cs typeface="Arial"/>
              </a:rPr>
              <a:t> </a:t>
            </a:r>
            <a:r>
              <a:rPr sz="1600" spc="-20" dirty="0">
                <a:latin typeface="Arial"/>
                <a:cs typeface="Arial"/>
              </a:rPr>
              <a:t>SSA)</a:t>
            </a:r>
            <a:endParaRPr sz="1600">
              <a:latin typeface="Arial"/>
              <a:cs typeface="Arial"/>
            </a:endParaRPr>
          </a:p>
          <a:p>
            <a:pPr marL="455295" marR="55880" indent="-341630">
              <a:lnSpc>
                <a:spcPct val="100000"/>
              </a:lnSpc>
              <a:spcBef>
                <a:spcPts val="1825"/>
              </a:spcBef>
              <a:buFont typeface="Arial"/>
              <a:buChar char="•"/>
              <a:tabLst>
                <a:tab pos="455295" algn="l"/>
              </a:tabLst>
            </a:pPr>
            <a:r>
              <a:rPr sz="1600" b="1" dirty="0">
                <a:latin typeface="Arial"/>
                <a:cs typeface="Arial"/>
              </a:rPr>
              <a:t>Where:</a:t>
            </a:r>
            <a:r>
              <a:rPr sz="1600" b="1" spc="-20" dirty="0">
                <a:latin typeface="Arial"/>
                <a:cs typeface="Arial"/>
              </a:rPr>
              <a:t> </a:t>
            </a:r>
            <a:r>
              <a:rPr sz="1600" dirty="0">
                <a:latin typeface="Arial"/>
                <a:cs typeface="Arial"/>
              </a:rPr>
              <a:t>Conducted</a:t>
            </a:r>
            <a:r>
              <a:rPr sz="1600" spc="-45" dirty="0">
                <a:latin typeface="Arial"/>
                <a:cs typeface="Arial"/>
              </a:rPr>
              <a:t> </a:t>
            </a:r>
            <a:r>
              <a:rPr sz="1600" dirty="0">
                <a:latin typeface="Arial"/>
                <a:cs typeface="Arial"/>
              </a:rPr>
              <a:t>in</a:t>
            </a:r>
            <a:r>
              <a:rPr sz="1600" spc="-5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largest</a:t>
            </a:r>
            <a:r>
              <a:rPr sz="1600" spc="-25" dirty="0">
                <a:latin typeface="Arial"/>
                <a:cs typeface="Arial"/>
              </a:rPr>
              <a:t> </a:t>
            </a:r>
            <a:r>
              <a:rPr sz="1600" dirty="0">
                <a:latin typeface="Arial"/>
                <a:cs typeface="Arial"/>
              </a:rPr>
              <a:t>target</a:t>
            </a:r>
            <a:r>
              <a:rPr sz="1600" spc="-20" dirty="0">
                <a:latin typeface="Arial"/>
                <a:cs typeface="Arial"/>
              </a:rPr>
              <a:t> </a:t>
            </a:r>
            <a:r>
              <a:rPr sz="1600" dirty="0">
                <a:latin typeface="Arial"/>
                <a:cs typeface="Arial"/>
              </a:rPr>
              <a:t>population</a:t>
            </a:r>
            <a:r>
              <a:rPr sz="1600" spc="-50" dirty="0">
                <a:latin typeface="Arial"/>
                <a:cs typeface="Arial"/>
              </a:rPr>
              <a:t> </a:t>
            </a:r>
            <a:r>
              <a:rPr sz="1600" dirty="0">
                <a:latin typeface="Arial"/>
                <a:cs typeface="Arial"/>
              </a:rPr>
              <a:t>cities</a:t>
            </a:r>
            <a:r>
              <a:rPr sz="1600" spc="-50" dirty="0">
                <a:latin typeface="Arial"/>
                <a:cs typeface="Arial"/>
              </a:rPr>
              <a:t> </a:t>
            </a:r>
            <a:r>
              <a:rPr sz="1600" dirty="0">
                <a:latin typeface="Arial"/>
                <a:cs typeface="Arial"/>
              </a:rPr>
              <a:t>(USAR),</a:t>
            </a:r>
            <a:r>
              <a:rPr sz="1600" spc="-25" dirty="0">
                <a:latin typeface="Arial"/>
                <a:cs typeface="Arial"/>
              </a:rPr>
              <a:t> </a:t>
            </a:r>
            <a:r>
              <a:rPr sz="1600" dirty="0">
                <a:latin typeface="Arial"/>
                <a:cs typeface="Arial"/>
              </a:rPr>
              <a:t>at</a:t>
            </a:r>
            <a:r>
              <a:rPr sz="1600" spc="-3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JFHQs</a:t>
            </a:r>
            <a:r>
              <a:rPr sz="1600" spc="-25" dirty="0">
                <a:latin typeface="Arial"/>
                <a:cs typeface="Arial"/>
              </a:rPr>
              <a:t> </a:t>
            </a:r>
            <a:r>
              <a:rPr sz="1600" dirty="0">
                <a:latin typeface="Arial"/>
                <a:cs typeface="Arial"/>
              </a:rPr>
              <a:t>(ARNG),</a:t>
            </a:r>
            <a:r>
              <a:rPr sz="1600" spc="-5" dirty="0">
                <a:latin typeface="Arial"/>
                <a:cs typeface="Arial"/>
              </a:rPr>
              <a:t> </a:t>
            </a:r>
            <a:r>
              <a:rPr sz="1600" spc="-25" dirty="0">
                <a:latin typeface="Arial"/>
                <a:cs typeface="Arial"/>
              </a:rPr>
              <a:t>or </a:t>
            </a:r>
            <a:r>
              <a:rPr sz="1600" dirty="0">
                <a:latin typeface="Arial"/>
                <a:cs typeface="Arial"/>
              </a:rPr>
              <a:t>Virtually</a:t>
            </a:r>
            <a:r>
              <a:rPr sz="1600" spc="-55" dirty="0">
                <a:latin typeface="Arial"/>
                <a:cs typeface="Arial"/>
              </a:rPr>
              <a:t> </a:t>
            </a:r>
            <a:r>
              <a:rPr sz="1600" dirty="0">
                <a:latin typeface="Arial"/>
                <a:cs typeface="Arial"/>
              </a:rPr>
              <a:t>via</a:t>
            </a:r>
            <a:r>
              <a:rPr sz="1600" spc="-35" dirty="0">
                <a:latin typeface="Arial"/>
                <a:cs typeface="Arial"/>
              </a:rPr>
              <a:t> </a:t>
            </a:r>
            <a:r>
              <a:rPr sz="1600" dirty="0">
                <a:latin typeface="Arial"/>
                <a:cs typeface="Arial"/>
              </a:rPr>
              <a:t>Microsoft</a:t>
            </a:r>
            <a:r>
              <a:rPr sz="1600" spc="-20" dirty="0">
                <a:latin typeface="Arial"/>
                <a:cs typeface="Arial"/>
              </a:rPr>
              <a:t> </a:t>
            </a:r>
            <a:r>
              <a:rPr sz="1600" dirty="0">
                <a:latin typeface="Arial"/>
                <a:cs typeface="Arial"/>
              </a:rPr>
              <a:t>Teams</a:t>
            </a:r>
            <a:r>
              <a:rPr sz="1600" spc="-20" dirty="0">
                <a:latin typeface="Arial"/>
                <a:cs typeface="Arial"/>
              </a:rPr>
              <a:t> </a:t>
            </a:r>
            <a:r>
              <a:rPr sz="1600" dirty="0">
                <a:latin typeface="Arial"/>
                <a:cs typeface="Arial"/>
              </a:rPr>
              <a:t>or</a:t>
            </a:r>
            <a:r>
              <a:rPr sz="1600" spc="-25" dirty="0">
                <a:latin typeface="Arial"/>
                <a:cs typeface="Arial"/>
              </a:rPr>
              <a:t> </a:t>
            </a:r>
            <a:r>
              <a:rPr sz="1600" spc="-20" dirty="0">
                <a:latin typeface="Arial"/>
                <a:cs typeface="Arial"/>
              </a:rPr>
              <a:t>APAN</a:t>
            </a:r>
            <a:endParaRPr sz="1600">
              <a:latin typeface="Arial"/>
              <a:cs typeface="Arial"/>
            </a:endParaRPr>
          </a:p>
          <a:p>
            <a:pPr marL="455295" marR="1524635" indent="-341630">
              <a:lnSpc>
                <a:spcPct val="120000"/>
              </a:lnSpc>
              <a:spcBef>
                <a:spcPts val="1440"/>
              </a:spcBef>
              <a:buFont typeface="Arial"/>
              <a:buChar char="•"/>
              <a:tabLst>
                <a:tab pos="1083310" algn="l"/>
              </a:tabLst>
            </a:pPr>
            <a:r>
              <a:rPr sz="1600" b="1" dirty="0">
                <a:latin typeface="Arial"/>
                <a:cs typeface="Arial"/>
              </a:rPr>
              <a:t>When:</a:t>
            </a:r>
            <a:r>
              <a:rPr sz="1600" b="1" spc="-15" dirty="0">
                <a:latin typeface="Arial"/>
                <a:cs typeface="Arial"/>
              </a:rPr>
              <a:t> </a:t>
            </a:r>
            <a:r>
              <a:rPr sz="1600" dirty="0">
                <a:latin typeface="Arial"/>
                <a:cs typeface="Arial"/>
              </a:rPr>
              <a:t>Saturdays</a:t>
            </a:r>
            <a:r>
              <a:rPr sz="1600" spc="-5" dirty="0">
                <a:latin typeface="Arial"/>
                <a:cs typeface="Arial"/>
              </a:rPr>
              <a:t> </a:t>
            </a:r>
            <a:r>
              <a:rPr sz="1600" dirty="0">
                <a:latin typeface="Arial"/>
                <a:cs typeface="Arial"/>
              </a:rPr>
              <a:t>with</a:t>
            </a:r>
            <a:r>
              <a:rPr sz="1600" spc="-20"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minimum</a:t>
            </a:r>
            <a:r>
              <a:rPr sz="1600" spc="-30" dirty="0">
                <a:latin typeface="Arial"/>
                <a:cs typeface="Arial"/>
              </a:rPr>
              <a:t> </a:t>
            </a:r>
            <a:r>
              <a:rPr sz="1600" dirty="0">
                <a:latin typeface="Arial"/>
                <a:cs typeface="Arial"/>
              </a:rPr>
              <a:t>of</a:t>
            </a:r>
            <a:r>
              <a:rPr sz="1600" spc="-20" dirty="0">
                <a:latin typeface="Arial"/>
                <a:cs typeface="Arial"/>
              </a:rPr>
              <a:t> </a:t>
            </a:r>
            <a:r>
              <a:rPr sz="1600" dirty="0">
                <a:latin typeface="Arial"/>
                <a:cs typeface="Arial"/>
              </a:rPr>
              <a:t>12</a:t>
            </a:r>
            <a:r>
              <a:rPr sz="1600" spc="-35" dirty="0">
                <a:latin typeface="Arial"/>
                <a:cs typeface="Arial"/>
              </a:rPr>
              <a:t> </a:t>
            </a:r>
            <a:r>
              <a:rPr sz="1600" dirty="0">
                <a:latin typeface="Arial"/>
                <a:cs typeface="Arial"/>
              </a:rPr>
              <a:t>seminars</a:t>
            </a:r>
            <a:r>
              <a:rPr sz="1600" spc="-20" dirty="0">
                <a:latin typeface="Arial"/>
                <a:cs typeface="Arial"/>
              </a:rPr>
              <a:t> </a:t>
            </a:r>
            <a:r>
              <a:rPr sz="1600" dirty="0">
                <a:latin typeface="Arial"/>
                <a:cs typeface="Arial"/>
              </a:rPr>
              <a:t>per</a:t>
            </a:r>
            <a:r>
              <a:rPr sz="1600" spc="-15" dirty="0">
                <a:latin typeface="Arial"/>
                <a:cs typeface="Arial"/>
              </a:rPr>
              <a:t> </a:t>
            </a:r>
            <a:r>
              <a:rPr sz="1600" dirty="0">
                <a:latin typeface="Arial"/>
                <a:cs typeface="Arial"/>
              </a:rPr>
              <a:t>RD</a:t>
            </a:r>
            <a:r>
              <a:rPr sz="1600" spc="-30" dirty="0">
                <a:latin typeface="Arial"/>
                <a:cs typeface="Arial"/>
              </a:rPr>
              <a:t> </a:t>
            </a:r>
            <a:r>
              <a:rPr sz="1600" dirty="0">
                <a:latin typeface="Arial"/>
                <a:cs typeface="Arial"/>
              </a:rPr>
              <a:t>per</a:t>
            </a:r>
            <a:r>
              <a:rPr sz="1600" spc="-25" dirty="0">
                <a:latin typeface="Arial"/>
                <a:cs typeface="Arial"/>
              </a:rPr>
              <a:t> </a:t>
            </a:r>
            <a:r>
              <a:rPr sz="1600" dirty="0">
                <a:latin typeface="Arial"/>
                <a:cs typeface="Arial"/>
              </a:rPr>
              <a:t>year</a:t>
            </a:r>
            <a:r>
              <a:rPr sz="1600" spc="-5" dirty="0">
                <a:latin typeface="Arial"/>
                <a:cs typeface="Arial"/>
              </a:rPr>
              <a:t> </a:t>
            </a:r>
            <a:r>
              <a:rPr sz="1600" spc="-10" dirty="0">
                <a:latin typeface="Arial"/>
                <a:cs typeface="Arial"/>
              </a:rPr>
              <a:t>(USAR) 	</a:t>
            </a:r>
            <a:r>
              <a:rPr sz="1600" dirty="0">
                <a:latin typeface="Arial"/>
                <a:cs typeface="Arial"/>
              </a:rPr>
              <a:t>Contact</a:t>
            </a:r>
            <a:r>
              <a:rPr sz="1600" spc="-25" dirty="0">
                <a:latin typeface="Arial"/>
                <a:cs typeface="Arial"/>
              </a:rPr>
              <a:t> </a:t>
            </a:r>
            <a:r>
              <a:rPr sz="1600" dirty="0">
                <a:latin typeface="Arial"/>
                <a:cs typeface="Arial"/>
              </a:rPr>
              <a:t>applicable</a:t>
            </a:r>
            <a:r>
              <a:rPr sz="1600" spc="-55" dirty="0">
                <a:latin typeface="Arial"/>
                <a:cs typeface="Arial"/>
              </a:rPr>
              <a:t> </a:t>
            </a:r>
            <a:r>
              <a:rPr sz="1600" dirty="0">
                <a:latin typeface="Arial"/>
                <a:cs typeface="Arial"/>
              </a:rPr>
              <a:t>State</a:t>
            </a:r>
            <a:r>
              <a:rPr sz="1600" spc="-20" dirty="0">
                <a:latin typeface="Arial"/>
                <a:cs typeface="Arial"/>
              </a:rPr>
              <a:t> </a:t>
            </a:r>
            <a:r>
              <a:rPr sz="1600" dirty="0">
                <a:latin typeface="Arial"/>
                <a:cs typeface="Arial"/>
              </a:rPr>
              <a:t>RSO</a:t>
            </a:r>
            <a:r>
              <a:rPr sz="1600" spc="-25" dirty="0">
                <a:latin typeface="Arial"/>
                <a:cs typeface="Arial"/>
              </a:rPr>
              <a:t> </a:t>
            </a:r>
            <a:r>
              <a:rPr sz="1600" dirty="0">
                <a:latin typeface="Arial"/>
                <a:cs typeface="Arial"/>
              </a:rPr>
              <a:t>for</a:t>
            </a:r>
            <a:r>
              <a:rPr sz="1600" spc="-10" dirty="0">
                <a:latin typeface="Arial"/>
                <a:cs typeface="Arial"/>
              </a:rPr>
              <a:t> </a:t>
            </a:r>
            <a:r>
              <a:rPr sz="1600" dirty="0">
                <a:latin typeface="Arial"/>
                <a:cs typeface="Arial"/>
              </a:rPr>
              <a:t>seminar</a:t>
            </a:r>
            <a:r>
              <a:rPr sz="1600" spc="-35" dirty="0">
                <a:latin typeface="Arial"/>
                <a:cs typeface="Arial"/>
              </a:rPr>
              <a:t> </a:t>
            </a:r>
            <a:r>
              <a:rPr sz="1600" dirty="0">
                <a:latin typeface="Arial"/>
                <a:cs typeface="Arial"/>
              </a:rPr>
              <a:t>dates</a:t>
            </a:r>
            <a:r>
              <a:rPr sz="1600" spc="-20" dirty="0">
                <a:latin typeface="Arial"/>
                <a:cs typeface="Arial"/>
              </a:rPr>
              <a:t> </a:t>
            </a:r>
            <a:r>
              <a:rPr sz="1600" spc="-10" dirty="0">
                <a:latin typeface="Arial"/>
                <a:cs typeface="Arial"/>
              </a:rPr>
              <a:t>(ARNG)</a:t>
            </a:r>
            <a:endParaRPr sz="1600">
              <a:latin typeface="Arial"/>
              <a:cs typeface="Arial"/>
            </a:endParaRPr>
          </a:p>
          <a:p>
            <a:pPr marL="455295" marR="154940" indent="-341630">
              <a:lnSpc>
                <a:spcPct val="100000"/>
              </a:lnSpc>
              <a:spcBef>
                <a:spcPts val="1825"/>
              </a:spcBef>
              <a:buFont typeface="Arial"/>
              <a:buChar char="•"/>
              <a:tabLst>
                <a:tab pos="455295" algn="l"/>
              </a:tabLst>
            </a:pPr>
            <a:r>
              <a:rPr sz="1600" b="1" dirty="0">
                <a:latin typeface="Arial"/>
                <a:cs typeface="Arial"/>
              </a:rPr>
              <a:t>Why:</a:t>
            </a:r>
            <a:r>
              <a:rPr sz="1600" b="1" spc="10" dirty="0">
                <a:latin typeface="Arial"/>
                <a:cs typeface="Arial"/>
              </a:rPr>
              <a:t> </a:t>
            </a:r>
            <a:r>
              <a:rPr sz="1600" dirty="0">
                <a:latin typeface="Arial"/>
                <a:cs typeface="Arial"/>
              </a:rPr>
              <a:t>To</a:t>
            </a:r>
            <a:r>
              <a:rPr sz="1600" spc="-45" dirty="0">
                <a:latin typeface="Arial"/>
                <a:cs typeface="Arial"/>
              </a:rPr>
              <a:t> </a:t>
            </a:r>
            <a:r>
              <a:rPr sz="1600" dirty="0">
                <a:latin typeface="Arial"/>
                <a:cs typeface="Arial"/>
              </a:rPr>
              <a:t>provide</a:t>
            </a:r>
            <a:r>
              <a:rPr sz="1600" spc="-40" dirty="0">
                <a:latin typeface="Arial"/>
                <a:cs typeface="Arial"/>
              </a:rPr>
              <a:t> </a:t>
            </a:r>
            <a:r>
              <a:rPr sz="1600" dirty="0">
                <a:latin typeface="Arial"/>
                <a:cs typeface="Arial"/>
              </a:rPr>
              <a:t>accessible</a:t>
            </a:r>
            <a:r>
              <a:rPr sz="1600" spc="-60" dirty="0">
                <a:latin typeface="Arial"/>
                <a:cs typeface="Arial"/>
              </a:rPr>
              <a:t> </a:t>
            </a:r>
            <a:r>
              <a:rPr sz="1600" dirty="0">
                <a:latin typeface="Arial"/>
                <a:cs typeface="Arial"/>
              </a:rPr>
              <a:t>information</a:t>
            </a:r>
            <a:r>
              <a:rPr sz="1600" spc="-45" dirty="0">
                <a:latin typeface="Arial"/>
                <a:cs typeface="Arial"/>
              </a:rPr>
              <a:t> </a:t>
            </a:r>
            <a:r>
              <a:rPr sz="1600" dirty="0">
                <a:latin typeface="Arial"/>
                <a:cs typeface="Arial"/>
              </a:rPr>
              <a:t>to</a:t>
            </a:r>
            <a:r>
              <a:rPr sz="1600" spc="-30" dirty="0">
                <a:latin typeface="Arial"/>
                <a:cs typeface="Arial"/>
              </a:rPr>
              <a:t> </a:t>
            </a:r>
            <a:r>
              <a:rPr sz="1600" dirty="0">
                <a:latin typeface="Arial"/>
                <a:cs typeface="Arial"/>
              </a:rPr>
              <a:t>Soldiers,</a:t>
            </a:r>
            <a:r>
              <a:rPr sz="1600" spc="-40" dirty="0">
                <a:latin typeface="Arial"/>
                <a:cs typeface="Arial"/>
              </a:rPr>
              <a:t> </a:t>
            </a:r>
            <a:r>
              <a:rPr sz="1600" dirty="0">
                <a:latin typeface="Arial"/>
                <a:cs typeface="Arial"/>
              </a:rPr>
              <a:t>Family</a:t>
            </a:r>
            <a:r>
              <a:rPr sz="1600" spc="-50" dirty="0">
                <a:latin typeface="Arial"/>
                <a:cs typeface="Arial"/>
              </a:rPr>
              <a:t> </a:t>
            </a:r>
            <a:r>
              <a:rPr sz="1600" dirty="0">
                <a:latin typeface="Arial"/>
                <a:cs typeface="Arial"/>
              </a:rPr>
              <a:t>members,</a:t>
            </a:r>
            <a:r>
              <a:rPr sz="1600" spc="-20" dirty="0">
                <a:latin typeface="Arial"/>
                <a:cs typeface="Arial"/>
              </a:rPr>
              <a:t> </a:t>
            </a:r>
            <a:r>
              <a:rPr sz="1600" dirty="0">
                <a:latin typeface="Arial"/>
                <a:cs typeface="Arial"/>
              </a:rPr>
              <a:t>and</a:t>
            </a:r>
            <a:r>
              <a:rPr sz="1600" spc="-45" dirty="0">
                <a:latin typeface="Arial"/>
                <a:cs typeface="Arial"/>
              </a:rPr>
              <a:t> </a:t>
            </a:r>
            <a:r>
              <a:rPr sz="1600" dirty="0">
                <a:latin typeface="Arial"/>
                <a:cs typeface="Arial"/>
              </a:rPr>
              <a:t>Gray</a:t>
            </a:r>
            <a:r>
              <a:rPr sz="1600" spc="-15" dirty="0">
                <a:latin typeface="Arial"/>
                <a:cs typeface="Arial"/>
              </a:rPr>
              <a:t> </a:t>
            </a:r>
            <a:r>
              <a:rPr sz="1600" spc="-20" dirty="0">
                <a:latin typeface="Arial"/>
                <a:cs typeface="Arial"/>
              </a:rPr>
              <a:t>Area </a:t>
            </a:r>
            <a:r>
              <a:rPr sz="1600" dirty="0">
                <a:latin typeface="Arial"/>
                <a:cs typeface="Arial"/>
              </a:rPr>
              <a:t>Retired</a:t>
            </a:r>
            <a:r>
              <a:rPr sz="1600" spc="-20" dirty="0">
                <a:latin typeface="Arial"/>
                <a:cs typeface="Arial"/>
              </a:rPr>
              <a:t> </a:t>
            </a:r>
            <a:r>
              <a:rPr sz="1600" dirty="0">
                <a:latin typeface="Arial"/>
                <a:cs typeface="Arial"/>
              </a:rPr>
              <a:t>Soldiers.</a:t>
            </a:r>
            <a:r>
              <a:rPr sz="1600" spc="-45" dirty="0">
                <a:latin typeface="Arial"/>
                <a:cs typeface="Arial"/>
              </a:rPr>
              <a:t> </a:t>
            </a:r>
            <a:r>
              <a:rPr sz="1600" dirty="0">
                <a:latin typeface="Arial"/>
                <a:cs typeface="Arial"/>
              </a:rPr>
              <a:t>To</a:t>
            </a:r>
            <a:r>
              <a:rPr sz="1600" spc="-20" dirty="0">
                <a:latin typeface="Arial"/>
                <a:cs typeface="Arial"/>
              </a:rPr>
              <a:t> </a:t>
            </a:r>
            <a:r>
              <a:rPr sz="1600" dirty="0">
                <a:latin typeface="Arial"/>
                <a:cs typeface="Arial"/>
              </a:rPr>
              <a:t>provide</a:t>
            </a:r>
            <a:r>
              <a:rPr sz="1600" spc="-35" dirty="0">
                <a:latin typeface="Arial"/>
                <a:cs typeface="Arial"/>
              </a:rPr>
              <a:t> </a:t>
            </a:r>
            <a:r>
              <a:rPr sz="1600" dirty="0">
                <a:latin typeface="Arial"/>
                <a:cs typeface="Arial"/>
              </a:rPr>
              <a:t>education</a:t>
            </a:r>
            <a:r>
              <a:rPr sz="1600" spc="-40" dirty="0">
                <a:latin typeface="Arial"/>
                <a:cs typeface="Arial"/>
              </a:rPr>
              <a:t> </a:t>
            </a:r>
            <a:r>
              <a:rPr sz="1600" dirty="0">
                <a:latin typeface="Arial"/>
                <a:cs typeface="Arial"/>
              </a:rPr>
              <a:t>and</a:t>
            </a:r>
            <a:r>
              <a:rPr sz="1600" spc="-20" dirty="0">
                <a:latin typeface="Arial"/>
                <a:cs typeface="Arial"/>
              </a:rPr>
              <a:t> </a:t>
            </a:r>
            <a:r>
              <a:rPr sz="1600" dirty="0">
                <a:latin typeface="Arial"/>
                <a:cs typeface="Arial"/>
              </a:rPr>
              <a:t>counseling</a:t>
            </a:r>
            <a:r>
              <a:rPr sz="1600" spc="-70" dirty="0">
                <a:latin typeface="Arial"/>
                <a:cs typeface="Arial"/>
              </a:rPr>
              <a:t> </a:t>
            </a:r>
            <a:r>
              <a:rPr sz="1600" dirty="0">
                <a:latin typeface="Arial"/>
                <a:cs typeface="Arial"/>
              </a:rPr>
              <a:t>to</a:t>
            </a:r>
            <a:r>
              <a:rPr sz="1600" spc="-20" dirty="0">
                <a:latin typeface="Arial"/>
                <a:cs typeface="Arial"/>
              </a:rPr>
              <a:t> </a:t>
            </a:r>
            <a:r>
              <a:rPr sz="1600" dirty="0">
                <a:latin typeface="Arial"/>
                <a:cs typeface="Arial"/>
              </a:rPr>
              <a:t>make</a:t>
            </a:r>
            <a:r>
              <a:rPr sz="1600" spc="-20" dirty="0">
                <a:latin typeface="Arial"/>
                <a:cs typeface="Arial"/>
              </a:rPr>
              <a:t> </a:t>
            </a:r>
            <a:r>
              <a:rPr sz="1600" dirty="0">
                <a:latin typeface="Arial"/>
                <a:cs typeface="Arial"/>
              </a:rPr>
              <a:t>informed</a:t>
            </a:r>
            <a:r>
              <a:rPr sz="1600" spc="-20" dirty="0">
                <a:latin typeface="Arial"/>
                <a:cs typeface="Arial"/>
              </a:rPr>
              <a:t> </a:t>
            </a:r>
            <a:r>
              <a:rPr sz="1600" dirty="0">
                <a:latin typeface="Arial"/>
                <a:cs typeface="Arial"/>
              </a:rPr>
              <a:t>decisions</a:t>
            </a:r>
            <a:r>
              <a:rPr sz="1600" spc="-45" dirty="0">
                <a:latin typeface="Arial"/>
                <a:cs typeface="Arial"/>
              </a:rPr>
              <a:t> </a:t>
            </a:r>
            <a:r>
              <a:rPr sz="1600" spc="-10" dirty="0">
                <a:latin typeface="Arial"/>
                <a:cs typeface="Arial"/>
              </a:rPr>
              <a:t>related </a:t>
            </a:r>
            <a:r>
              <a:rPr sz="1600" dirty="0">
                <a:latin typeface="Arial"/>
                <a:cs typeface="Arial"/>
              </a:rPr>
              <a:t>to</a:t>
            </a:r>
            <a:r>
              <a:rPr sz="1600" spc="-10" dirty="0">
                <a:latin typeface="Arial"/>
                <a:cs typeface="Arial"/>
              </a:rPr>
              <a:t> retirement.</a:t>
            </a:r>
            <a:endParaRPr sz="1600">
              <a:latin typeface="Arial"/>
              <a:cs typeface="Arial"/>
            </a:endParaRPr>
          </a:p>
          <a:p>
            <a:pPr>
              <a:lnSpc>
                <a:spcPct val="100000"/>
              </a:lnSpc>
              <a:spcBef>
                <a:spcPts val="295"/>
              </a:spcBef>
            </a:pPr>
            <a:endParaRPr sz="1600">
              <a:latin typeface="Arial"/>
              <a:cs typeface="Arial"/>
            </a:endParaRPr>
          </a:p>
          <a:p>
            <a:pPr marL="114300">
              <a:lnSpc>
                <a:spcPct val="100000"/>
              </a:lnSpc>
            </a:pPr>
            <a:r>
              <a:rPr sz="1300" b="1" u="sng" dirty="0">
                <a:uFill>
                  <a:solidFill>
                    <a:srgbClr val="000000"/>
                  </a:solidFill>
                </a:uFill>
                <a:latin typeface="Arial"/>
                <a:cs typeface="Arial"/>
              </a:rPr>
              <a:t>Key</a:t>
            </a:r>
            <a:r>
              <a:rPr sz="1300" b="1" u="sng" spc="-20" dirty="0">
                <a:uFill>
                  <a:solidFill>
                    <a:srgbClr val="000000"/>
                  </a:solidFill>
                </a:uFill>
                <a:latin typeface="Arial"/>
                <a:cs typeface="Arial"/>
              </a:rPr>
              <a:t> </a:t>
            </a:r>
            <a:r>
              <a:rPr sz="1300" b="1" u="sng" spc="-10" dirty="0">
                <a:uFill>
                  <a:solidFill>
                    <a:srgbClr val="000000"/>
                  </a:solidFill>
                </a:uFill>
                <a:latin typeface="Arial"/>
                <a:cs typeface="Arial"/>
              </a:rPr>
              <a:t>websites:</a:t>
            </a:r>
            <a:endParaRPr sz="1300">
              <a:latin typeface="Arial"/>
              <a:cs typeface="Arial"/>
            </a:endParaRPr>
          </a:p>
          <a:p>
            <a:pPr marL="113664" marR="1660525">
              <a:lnSpc>
                <a:spcPct val="120000"/>
              </a:lnSpc>
            </a:pPr>
            <a:r>
              <a:rPr sz="1300" dirty="0">
                <a:latin typeface="Arial"/>
                <a:cs typeface="Arial"/>
              </a:rPr>
              <a:t>Soldier</a:t>
            </a:r>
            <a:r>
              <a:rPr sz="1300" spc="10" dirty="0">
                <a:latin typeface="Arial"/>
                <a:cs typeface="Arial"/>
              </a:rPr>
              <a:t> </a:t>
            </a:r>
            <a:r>
              <a:rPr sz="1300" dirty="0">
                <a:latin typeface="Arial"/>
                <a:cs typeface="Arial"/>
              </a:rPr>
              <a:t>For Life,</a:t>
            </a:r>
            <a:r>
              <a:rPr sz="1300" spc="10" dirty="0">
                <a:latin typeface="Arial"/>
                <a:cs typeface="Arial"/>
              </a:rPr>
              <a:t> </a:t>
            </a:r>
            <a:r>
              <a:rPr sz="1300" dirty="0">
                <a:latin typeface="Arial"/>
                <a:cs typeface="Arial"/>
              </a:rPr>
              <a:t>Preparing</a:t>
            </a:r>
            <a:r>
              <a:rPr sz="1300" spc="20" dirty="0">
                <a:latin typeface="Arial"/>
                <a:cs typeface="Arial"/>
              </a:rPr>
              <a:t> </a:t>
            </a:r>
            <a:r>
              <a:rPr sz="1300" dirty="0">
                <a:latin typeface="Arial"/>
                <a:cs typeface="Arial"/>
              </a:rPr>
              <a:t>to Retire:</a:t>
            </a:r>
            <a:r>
              <a:rPr sz="1300" spc="5" dirty="0">
                <a:latin typeface="Arial"/>
                <a:cs typeface="Arial"/>
              </a:rPr>
              <a:t> </a:t>
            </a:r>
            <a:r>
              <a:rPr sz="1300" u="sng" spc="-10" dirty="0">
                <a:solidFill>
                  <a:srgbClr val="0000FF"/>
                </a:solidFill>
                <a:uFill>
                  <a:solidFill>
                    <a:srgbClr val="0000FF"/>
                  </a:solidFill>
                </a:uFill>
                <a:latin typeface="Arial"/>
                <a:cs typeface="Arial"/>
                <a:hlinkClick r:id="rId3"/>
              </a:rPr>
              <a:t>https://soldierforlife.army.mil/retirement/preparing-to-retire</a:t>
            </a:r>
            <a:r>
              <a:rPr sz="1300" u="none" spc="-10" dirty="0">
                <a:solidFill>
                  <a:srgbClr val="0000FF"/>
                </a:solidFill>
                <a:latin typeface="Arial"/>
                <a:cs typeface="Arial"/>
              </a:rPr>
              <a:t> </a:t>
            </a:r>
            <a:r>
              <a:rPr sz="1300" u="none" dirty="0">
                <a:latin typeface="Arial"/>
                <a:cs typeface="Arial"/>
              </a:rPr>
              <a:t>USAR</a:t>
            </a:r>
            <a:r>
              <a:rPr sz="1300" u="none" spc="-70" dirty="0">
                <a:latin typeface="Arial"/>
                <a:cs typeface="Arial"/>
              </a:rPr>
              <a:t> </a:t>
            </a:r>
            <a:r>
              <a:rPr sz="1300" u="none" dirty="0">
                <a:latin typeface="Arial"/>
                <a:cs typeface="Arial"/>
              </a:rPr>
              <a:t>Retirements:</a:t>
            </a:r>
            <a:r>
              <a:rPr sz="1300" u="none" spc="-20" dirty="0">
                <a:latin typeface="Arial"/>
                <a:cs typeface="Arial"/>
              </a:rPr>
              <a:t> </a:t>
            </a:r>
            <a:r>
              <a:rPr sz="1300" u="sng" spc="-10" dirty="0">
                <a:solidFill>
                  <a:srgbClr val="0000FF"/>
                </a:solidFill>
                <a:uFill>
                  <a:solidFill>
                    <a:srgbClr val="0000FF"/>
                  </a:solidFill>
                </a:uFill>
                <a:latin typeface="Arial"/>
                <a:cs typeface="Arial"/>
                <a:hlinkClick r:id="rId4"/>
              </a:rPr>
              <a:t>https://www.usar.army.mil/Retirement/</a:t>
            </a:r>
            <a:endParaRPr sz="1300">
              <a:latin typeface="Arial"/>
              <a:cs typeface="Arial"/>
            </a:endParaRPr>
          </a:p>
          <a:p>
            <a:pPr marL="114300">
              <a:lnSpc>
                <a:spcPct val="100000"/>
              </a:lnSpc>
              <a:spcBef>
                <a:spcPts val="315"/>
              </a:spcBef>
            </a:pPr>
            <a:r>
              <a:rPr sz="1300" dirty="0">
                <a:latin typeface="Arial"/>
                <a:cs typeface="Arial"/>
              </a:rPr>
              <a:t>ARNG</a:t>
            </a:r>
            <a:r>
              <a:rPr sz="1300" spc="90" dirty="0">
                <a:latin typeface="Arial"/>
                <a:cs typeface="Arial"/>
              </a:rPr>
              <a:t> </a:t>
            </a:r>
            <a:r>
              <a:rPr sz="1300" dirty="0">
                <a:latin typeface="Arial"/>
                <a:cs typeface="Arial"/>
              </a:rPr>
              <a:t>Retirements:</a:t>
            </a:r>
            <a:r>
              <a:rPr sz="1300" spc="140" dirty="0">
                <a:latin typeface="Arial"/>
                <a:cs typeface="Arial"/>
              </a:rPr>
              <a:t> </a:t>
            </a:r>
            <a:r>
              <a:rPr sz="1300" u="sng" spc="-10" dirty="0">
                <a:solidFill>
                  <a:srgbClr val="0000FF"/>
                </a:solidFill>
                <a:uFill>
                  <a:solidFill>
                    <a:srgbClr val="0000FF"/>
                  </a:solidFill>
                </a:uFill>
                <a:latin typeface="Arial"/>
                <a:cs typeface="Arial"/>
                <a:hlinkClick r:id="rId5"/>
              </a:rPr>
              <a:t>https://www.milsuite.mil/book/groups/arng-hrp-t-retirement-services/pages/retirement-services</a:t>
            </a:r>
            <a:endParaRPr sz="1300">
              <a:latin typeface="Arial"/>
              <a:cs typeface="Arial"/>
            </a:endParaRPr>
          </a:p>
        </p:txBody>
      </p:sp>
      <p:pic>
        <p:nvPicPr>
          <p:cNvPr id="4" name="object 4"/>
          <p:cNvPicPr/>
          <p:nvPr/>
        </p:nvPicPr>
        <p:blipFill>
          <a:blip r:embed="rId6"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400" y="6553200"/>
            <a:ext cx="8839200" cy="161925"/>
          </a:xfrm>
          <a:custGeom>
            <a:avLst/>
            <a:gdLst/>
            <a:ahLst/>
            <a:cxnLst/>
            <a:rect l="l" t="t" r="r" b="b"/>
            <a:pathLst>
              <a:path w="8839200" h="161925">
                <a:moveTo>
                  <a:pt x="8839200" y="0"/>
                </a:moveTo>
                <a:lnTo>
                  <a:pt x="0" y="0"/>
                </a:lnTo>
                <a:lnTo>
                  <a:pt x="0" y="161544"/>
                </a:lnTo>
                <a:lnTo>
                  <a:pt x="8839200" y="161544"/>
                </a:lnTo>
                <a:lnTo>
                  <a:pt x="8839200" y="0"/>
                </a:lnTo>
                <a:close/>
              </a:path>
            </a:pathLst>
          </a:custGeom>
          <a:solidFill>
            <a:srgbClr val="000000"/>
          </a:solidFill>
        </p:spPr>
        <p:txBody>
          <a:bodyPr wrap="square" lIns="0" tIns="0" rIns="0" bIns="0" rtlCol="0"/>
          <a:lstStyle/>
          <a:p>
            <a:endParaRPr/>
          </a:p>
        </p:txBody>
      </p:sp>
      <p:sp>
        <p:nvSpPr>
          <p:cNvPr id="3" name="object 3"/>
          <p:cNvSpPr txBox="1"/>
          <p:nvPr/>
        </p:nvSpPr>
        <p:spPr>
          <a:xfrm>
            <a:off x="1159922" y="-33242"/>
            <a:ext cx="7434580" cy="1024255"/>
          </a:xfrm>
          <a:prstGeom prst="rect">
            <a:avLst/>
          </a:prstGeom>
        </p:spPr>
        <p:txBody>
          <a:bodyPr vert="horz" wrap="square" lIns="0" tIns="12700" rIns="0" bIns="0" rtlCol="0">
            <a:spAutoFit/>
          </a:bodyPr>
          <a:lstStyle/>
          <a:p>
            <a:pPr marL="1777364" marR="5080" indent="-1765300">
              <a:lnSpc>
                <a:spcPct val="117000"/>
              </a:lnSpc>
              <a:spcBef>
                <a:spcPts val="100"/>
              </a:spcBef>
            </a:pPr>
            <a:r>
              <a:rPr sz="2800" b="1" i="1" dirty="0">
                <a:latin typeface="Arial"/>
                <a:cs typeface="Arial"/>
              </a:rPr>
              <a:t>USAR</a:t>
            </a:r>
            <a:r>
              <a:rPr sz="2800" b="1" i="1" spc="-80" dirty="0">
                <a:latin typeface="Arial"/>
                <a:cs typeface="Arial"/>
              </a:rPr>
              <a:t> </a:t>
            </a:r>
            <a:r>
              <a:rPr sz="2800" b="1" i="1" dirty="0">
                <a:latin typeface="Arial"/>
                <a:cs typeface="Arial"/>
              </a:rPr>
              <a:t>Retirement</a:t>
            </a:r>
            <a:r>
              <a:rPr sz="2800" b="1" i="1" spc="-85" dirty="0">
                <a:latin typeface="Arial"/>
                <a:cs typeface="Arial"/>
              </a:rPr>
              <a:t> </a:t>
            </a:r>
            <a:r>
              <a:rPr sz="2800" b="1" i="1" dirty="0">
                <a:latin typeface="Arial"/>
                <a:cs typeface="Arial"/>
              </a:rPr>
              <a:t>Services</a:t>
            </a:r>
            <a:r>
              <a:rPr sz="2800" b="1" i="1" spc="-85" dirty="0">
                <a:latin typeface="Arial"/>
                <a:cs typeface="Arial"/>
              </a:rPr>
              <a:t> </a:t>
            </a:r>
            <a:r>
              <a:rPr sz="2800" b="1" i="1" dirty="0">
                <a:latin typeface="Arial"/>
                <a:cs typeface="Arial"/>
              </a:rPr>
              <a:t>Office</a:t>
            </a:r>
            <a:r>
              <a:rPr sz="2800" b="1" i="1" spc="-100" dirty="0">
                <a:latin typeface="Arial"/>
                <a:cs typeface="Arial"/>
              </a:rPr>
              <a:t> </a:t>
            </a:r>
            <a:r>
              <a:rPr sz="2800" b="1" i="1" spc="-10" dirty="0">
                <a:latin typeface="Arial"/>
                <a:cs typeface="Arial"/>
              </a:rPr>
              <a:t>Locations </a:t>
            </a:r>
            <a:r>
              <a:rPr sz="2800" b="1" i="1" dirty="0">
                <a:latin typeface="Arial"/>
                <a:cs typeface="Arial"/>
              </a:rPr>
              <a:t>Areas</a:t>
            </a:r>
            <a:r>
              <a:rPr sz="2800" b="1" i="1" spc="-40" dirty="0">
                <a:latin typeface="Arial"/>
                <a:cs typeface="Arial"/>
              </a:rPr>
              <a:t> </a:t>
            </a:r>
            <a:r>
              <a:rPr sz="2800" b="1" i="1" dirty="0">
                <a:latin typeface="Arial"/>
                <a:cs typeface="Arial"/>
              </a:rPr>
              <a:t>of</a:t>
            </a:r>
            <a:r>
              <a:rPr sz="2800" b="1" i="1" spc="-40" dirty="0">
                <a:latin typeface="Arial"/>
                <a:cs typeface="Arial"/>
              </a:rPr>
              <a:t> </a:t>
            </a:r>
            <a:r>
              <a:rPr sz="2800" b="1" i="1" spc="-10" dirty="0">
                <a:latin typeface="Arial"/>
                <a:cs typeface="Arial"/>
              </a:rPr>
              <a:t>Responsibility</a:t>
            </a:r>
            <a:endParaRPr sz="2800">
              <a:latin typeface="Arial"/>
              <a:cs typeface="Arial"/>
            </a:endParaRPr>
          </a:p>
        </p:txBody>
      </p:sp>
      <p:pic>
        <p:nvPicPr>
          <p:cNvPr id="4" name="object 4"/>
          <p:cNvPicPr/>
          <p:nvPr/>
        </p:nvPicPr>
        <p:blipFill>
          <a:blip r:embed="rId3" cstate="print"/>
          <a:stretch>
            <a:fillRect/>
          </a:stretch>
        </p:blipFill>
        <p:spPr>
          <a:xfrm>
            <a:off x="990600" y="1084220"/>
            <a:ext cx="7121651" cy="3944979"/>
          </a:xfrm>
          <a:prstGeom prst="rect">
            <a:avLst/>
          </a:prstGeom>
        </p:spPr>
      </p:pic>
      <p:pic>
        <p:nvPicPr>
          <p:cNvPr id="5" name="object 5"/>
          <p:cNvPicPr/>
          <p:nvPr/>
        </p:nvPicPr>
        <p:blipFill>
          <a:blip r:embed="rId4" cstate="print"/>
          <a:stretch>
            <a:fillRect/>
          </a:stretch>
        </p:blipFill>
        <p:spPr>
          <a:xfrm>
            <a:off x="277013" y="5167224"/>
            <a:ext cx="2619868" cy="514905"/>
          </a:xfrm>
          <a:prstGeom prst="rect">
            <a:avLst/>
          </a:prstGeom>
        </p:spPr>
      </p:pic>
      <p:pic>
        <p:nvPicPr>
          <p:cNvPr id="6" name="object 6"/>
          <p:cNvPicPr/>
          <p:nvPr/>
        </p:nvPicPr>
        <p:blipFill>
          <a:blip r:embed="rId5" cstate="print"/>
          <a:stretch>
            <a:fillRect/>
          </a:stretch>
        </p:blipFill>
        <p:spPr>
          <a:xfrm>
            <a:off x="297802" y="5943600"/>
            <a:ext cx="2498328" cy="400049"/>
          </a:xfrm>
          <a:prstGeom prst="rect">
            <a:avLst/>
          </a:prstGeom>
        </p:spPr>
      </p:pic>
      <p:pic>
        <p:nvPicPr>
          <p:cNvPr id="7" name="object 7"/>
          <p:cNvPicPr/>
          <p:nvPr/>
        </p:nvPicPr>
        <p:blipFill>
          <a:blip r:embed="rId6" cstate="print"/>
          <a:stretch>
            <a:fillRect/>
          </a:stretch>
        </p:blipFill>
        <p:spPr>
          <a:xfrm>
            <a:off x="3086853" y="5915370"/>
            <a:ext cx="2228513" cy="514033"/>
          </a:xfrm>
          <a:prstGeom prst="rect">
            <a:avLst/>
          </a:prstGeom>
        </p:spPr>
      </p:pic>
      <p:pic>
        <p:nvPicPr>
          <p:cNvPr id="8" name="object 8"/>
          <p:cNvPicPr/>
          <p:nvPr/>
        </p:nvPicPr>
        <p:blipFill>
          <a:blip r:embed="rId7" cstate="print"/>
          <a:stretch>
            <a:fillRect/>
          </a:stretch>
        </p:blipFill>
        <p:spPr>
          <a:xfrm>
            <a:off x="6096747" y="5172709"/>
            <a:ext cx="2199942" cy="513822"/>
          </a:xfrm>
          <a:prstGeom prst="rect">
            <a:avLst/>
          </a:prstGeom>
        </p:spPr>
      </p:pic>
      <p:sp>
        <p:nvSpPr>
          <p:cNvPr id="9" name="object 9"/>
          <p:cNvSpPr txBox="1"/>
          <p:nvPr/>
        </p:nvSpPr>
        <p:spPr>
          <a:xfrm>
            <a:off x="5964382" y="5855080"/>
            <a:ext cx="2020570" cy="529590"/>
          </a:xfrm>
          <a:prstGeom prst="rect">
            <a:avLst/>
          </a:prstGeom>
        </p:spPr>
        <p:txBody>
          <a:bodyPr vert="horz" wrap="square" lIns="0" tIns="12700" rIns="0" bIns="0" rtlCol="0">
            <a:spAutoFit/>
          </a:bodyPr>
          <a:lstStyle/>
          <a:p>
            <a:pPr marL="38100" marR="30480" indent="-635">
              <a:lnSpc>
                <a:spcPct val="100000"/>
              </a:lnSpc>
              <a:spcBef>
                <a:spcPts val="100"/>
              </a:spcBef>
            </a:pPr>
            <a:r>
              <a:rPr sz="1100" b="1" dirty="0">
                <a:solidFill>
                  <a:srgbClr val="7E7E7E"/>
                </a:solidFill>
                <a:latin typeface="Calibri"/>
                <a:cs typeface="Calibri"/>
              </a:rPr>
              <a:t>The</a:t>
            </a:r>
            <a:r>
              <a:rPr sz="1100" b="1" spc="-20" dirty="0">
                <a:solidFill>
                  <a:srgbClr val="7E7E7E"/>
                </a:solidFill>
                <a:latin typeface="Calibri"/>
                <a:cs typeface="Calibri"/>
              </a:rPr>
              <a:t> </a:t>
            </a:r>
            <a:r>
              <a:rPr sz="1100" b="1" dirty="0">
                <a:solidFill>
                  <a:srgbClr val="7E7E7E"/>
                </a:solidFill>
                <a:latin typeface="Calibri"/>
                <a:cs typeface="Calibri"/>
              </a:rPr>
              <a:t>7</a:t>
            </a:r>
            <a:r>
              <a:rPr sz="1050" b="1" baseline="27777" dirty="0">
                <a:solidFill>
                  <a:srgbClr val="7E7E7E"/>
                </a:solidFill>
                <a:latin typeface="Calibri"/>
                <a:cs typeface="Calibri"/>
              </a:rPr>
              <a:t>th</a:t>
            </a:r>
            <a:r>
              <a:rPr sz="1050" b="1" spc="120" baseline="27777" dirty="0">
                <a:solidFill>
                  <a:srgbClr val="7E7E7E"/>
                </a:solidFill>
                <a:latin typeface="Calibri"/>
                <a:cs typeface="Calibri"/>
              </a:rPr>
              <a:t> </a:t>
            </a:r>
            <a:r>
              <a:rPr sz="1100" b="1" dirty="0">
                <a:solidFill>
                  <a:srgbClr val="7E7E7E"/>
                </a:solidFill>
                <a:latin typeface="Calibri"/>
                <a:cs typeface="Calibri"/>
              </a:rPr>
              <a:t>MSC</a:t>
            </a:r>
            <a:r>
              <a:rPr sz="1100" b="1" spc="10" dirty="0">
                <a:solidFill>
                  <a:srgbClr val="7E7E7E"/>
                </a:solidFill>
                <a:latin typeface="Calibri"/>
                <a:cs typeface="Calibri"/>
              </a:rPr>
              <a:t> </a:t>
            </a:r>
            <a:r>
              <a:rPr sz="1100" b="1" dirty="0">
                <a:solidFill>
                  <a:srgbClr val="7E7E7E"/>
                </a:solidFill>
                <a:latin typeface="Calibri"/>
                <a:cs typeface="Calibri"/>
              </a:rPr>
              <a:t>is</a:t>
            </a:r>
            <a:r>
              <a:rPr sz="1100" b="1" spc="-15" dirty="0">
                <a:solidFill>
                  <a:srgbClr val="7E7E7E"/>
                </a:solidFill>
                <a:latin typeface="Calibri"/>
                <a:cs typeface="Calibri"/>
              </a:rPr>
              <a:t> </a:t>
            </a:r>
            <a:r>
              <a:rPr sz="1100" b="1" dirty="0">
                <a:solidFill>
                  <a:srgbClr val="7E7E7E"/>
                </a:solidFill>
                <a:latin typeface="Calibri"/>
                <a:cs typeface="Calibri"/>
              </a:rPr>
              <a:t>serviced</a:t>
            </a:r>
            <a:r>
              <a:rPr sz="1100" b="1" spc="-30" dirty="0">
                <a:solidFill>
                  <a:srgbClr val="7E7E7E"/>
                </a:solidFill>
                <a:latin typeface="Calibri"/>
                <a:cs typeface="Calibri"/>
              </a:rPr>
              <a:t> </a:t>
            </a:r>
            <a:r>
              <a:rPr sz="1100" b="1" dirty="0">
                <a:solidFill>
                  <a:srgbClr val="7E7E7E"/>
                </a:solidFill>
                <a:latin typeface="Calibri"/>
                <a:cs typeface="Calibri"/>
              </a:rPr>
              <a:t>by</a:t>
            </a:r>
            <a:r>
              <a:rPr sz="1100" b="1" spc="-10" dirty="0">
                <a:solidFill>
                  <a:srgbClr val="7E7E7E"/>
                </a:solidFill>
                <a:latin typeface="Calibri"/>
                <a:cs typeface="Calibri"/>
              </a:rPr>
              <a:t> </a:t>
            </a:r>
            <a:r>
              <a:rPr sz="1100" b="1" spc="-25" dirty="0">
                <a:solidFill>
                  <a:srgbClr val="7E7E7E"/>
                </a:solidFill>
                <a:latin typeface="Calibri"/>
                <a:cs typeface="Calibri"/>
              </a:rPr>
              <a:t>the</a:t>
            </a:r>
            <a:r>
              <a:rPr sz="1100" b="1" spc="500" dirty="0">
                <a:solidFill>
                  <a:srgbClr val="7E7E7E"/>
                </a:solidFill>
                <a:latin typeface="Calibri"/>
                <a:cs typeface="Calibri"/>
              </a:rPr>
              <a:t> </a:t>
            </a:r>
            <a:r>
              <a:rPr sz="1100" b="1" dirty="0">
                <a:solidFill>
                  <a:srgbClr val="7E7E7E"/>
                </a:solidFill>
                <a:latin typeface="Calibri"/>
                <a:cs typeface="Calibri"/>
              </a:rPr>
              <a:t>99</a:t>
            </a:r>
            <a:r>
              <a:rPr sz="1050" b="1" baseline="27777" dirty="0">
                <a:solidFill>
                  <a:srgbClr val="7E7E7E"/>
                </a:solidFill>
                <a:latin typeface="Calibri"/>
                <a:cs typeface="Calibri"/>
              </a:rPr>
              <a:t>th</a:t>
            </a:r>
            <a:r>
              <a:rPr sz="1050" b="1" spc="120" baseline="27777" dirty="0">
                <a:solidFill>
                  <a:srgbClr val="7E7E7E"/>
                </a:solidFill>
                <a:latin typeface="Calibri"/>
                <a:cs typeface="Calibri"/>
              </a:rPr>
              <a:t> </a:t>
            </a:r>
            <a:r>
              <a:rPr sz="1100" b="1" dirty="0">
                <a:solidFill>
                  <a:srgbClr val="7E7E7E"/>
                </a:solidFill>
                <a:latin typeface="Calibri"/>
                <a:cs typeface="Calibri"/>
              </a:rPr>
              <a:t>RD</a:t>
            </a:r>
            <a:r>
              <a:rPr sz="1100" b="1" spc="-10" dirty="0">
                <a:solidFill>
                  <a:srgbClr val="7E7E7E"/>
                </a:solidFill>
                <a:latin typeface="Calibri"/>
                <a:cs typeface="Calibri"/>
              </a:rPr>
              <a:t> </a:t>
            </a:r>
            <a:r>
              <a:rPr sz="1100" b="1" dirty="0">
                <a:solidFill>
                  <a:srgbClr val="7E7E7E"/>
                </a:solidFill>
                <a:latin typeface="Calibri"/>
                <a:cs typeface="Calibri"/>
              </a:rPr>
              <a:t>and</a:t>
            </a:r>
            <a:r>
              <a:rPr sz="1100" b="1" spc="-15" dirty="0">
                <a:solidFill>
                  <a:srgbClr val="7E7E7E"/>
                </a:solidFill>
                <a:latin typeface="Calibri"/>
                <a:cs typeface="Calibri"/>
              </a:rPr>
              <a:t> </a:t>
            </a:r>
            <a:r>
              <a:rPr sz="1100" b="1" dirty="0">
                <a:solidFill>
                  <a:srgbClr val="7E7E7E"/>
                </a:solidFill>
                <a:latin typeface="Calibri"/>
                <a:cs typeface="Calibri"/>
              </a:rPr>
              <a:t>1</a:t>
            </a:r>
            <a:r>
              <a:rPr sz="1050" b="1" baseline="27777" dirty="0">
                <a:solidFill>
                  <a:srgbClr val="7E7E7E"/>
                </a:solidFill>
                <a:latin typeface="Calibri"/>
                <a:cs typeface="Calibri"/>
              </a:rPr>
              <a:t>st</a:t>
            </a:r>
            <a:r>
              <a:rPr sz="1050" b="1" spc="127" baseline="27777" dirty="0">
                <a:solidFill>
                  <a:srgbClr val="7E7E7E"/>
                </a:solidFill>
                <a:latin typeface="Calibri"/>
                <a:cs typeface="Calibri"/>
              </a:rPr>
              <a:t> </a:t>
            </a:r>
            <a:r>
              <a:rPr sz="1100" b="1" dirty="0">
                <a:solidFill>
                  <a:srgbClr val="7E7E7E"/>
                </a:solidFill>
                <a:latin typeface="Calibri"/>
                <a:cs typeface="Calibri"/>
              </a:rPr>
              <a:t>MSC</a:t>
            </a:r>
            <a:r>
              <a:rPr sz="1100" b="1" spc="15" dirty="0">
                <a:solidFill>
                  <a:srgbClr val="7E7E7E"/>
                </a:solidFill>
                <a:latin typeface="Calibri"/>
                <a:cs typeface="Calibri"/>
              </a:rPr>
              <a:t> </a:t>
            </a:r>
            <a:r>
              <a:rPr sz="1100" b="1" dirty="0">
                <a:solidFill>
                  <a:srgbClr val="7E7E7E"/>
                </a:solidFill>
                <a:latin typeface="Calibri"/>
                <a:cs typeface="Calibri"/>
              </a:rPr>
              <a:t>is</a:t>
            </a:r>
            <a:r>
              <a:rPr sz="1100" b="1" spc="-10" dirty="0">
                <a:solidFill>
                  <a:srgbClr val="7E7E7E"/>
                </a:solidFill>
                <a:latin typeface="Calibri"/>
                <a:cs typeface="Calibri"/>
              </a:rPr>
              <a:t> </a:t>
            </a:r>
            <a:r>
              <a:rPr sz="1100" b="1" dirty="0">
                <a:solidFill>
                  <a:srgbClr val="7E7E7E"/>
                </a:solidFill>
                <a:latin typeface="Calibri"/>
                <a:cs typeface="Calibri"/>
              </a:rPr>
              <a:t>serviced</a:t>
            </a:r>
            <a:r>
              <a:rPr sz="1100" b="1" spc="-40" dirty="0">
                <a:solidFill>
                  <a:srgbClr val="7E7E7E"/>
                </a:solidFill>
                <a:latin typeface="Calibri"/>
                <a:cs typeface="Calibri"/>
              </a:rPr>
              <a:t> </a:t>
            </a:r>
            <a:r>
              <a:rPr sz="1100" b="1" spc="-25" dirty="0">
                <a:solidFill>
                  <a:srgbClr val="7E7E7E"/>
                </a:solidFill>
                <a:latin typeface="Calibri"/>
                <a:cs typeface="Calibri"/>
              </a:rPr>
              <a:t>by </a:t>
            </a:r>
            <a:r>
              <a:rPr sz="1100" b="1" dirty="0">
                <a:solidFill>
                  <a:srgbClr val="7E7E7E"/>
                </a:solidFill>
                <a:latin typeface="Calibri"/>
                <a:cs typeface="Calibri"/>
              </a:rPr>
              <a:t>the</a:t>
            </a:r>
            <a:r>
              <a:rPr sz="1100" b="1" spc="-5" dirty="0">
                <a:solidFill>
                  <a:srgbClr val="7E7E7E"/>
                </a:solidFill>
                <a:latin typeface="Calibri"/>
                <a:cs typeface="Calibri"/>
              </a:rPr>
              <a:t> </a:t>
            </a:r>
            <a:r>
              <a:rPr sz="1100" b="1" dirty="0">
                <a:solidFill>
                  <a:srgbClr val="7E7E7E"/>
                </a:solidFill>
                <a:latin typeface="Calibri"/>
                <a:cs typeface="Calibri"/>
              </a:rPr>
              <a:t>81</a:t>
            </a:r>
            <a:r>
              <a:rPr sz="1050" b="1" baseline="27777" dirty="0">
                <a:solidFill>
                  <a:srgbClr val="7E7E7E"/>
                </a:solidFill>
                <a:latin typeface="Calibri"/>
                <a:cs typeface="Calibri"/>
              </a:rPr>
              <a:t>st</a:t>
            </a:r>
            <a:r>
              <a:rPr sz="1050" b="1" spc="127" baseline="27777" dirty="0">
                <a:solidFill>
                  <a:srgbClr val="7E7E7E"/>
                </a:solidFill>
                <a:latin typeface="Calibri"/>
                <a:cs typeface="Calibri"/>
              </a:rPr>
              <a:t> </a:t>
            </a:r>
            <a:r>
              <a:rPr sz="1100" b="1" spc="-25" dirty="0">
                <a:solidFill>
                  <a:srgbClr val="7E7E7E"/>
                </a:solidFill>
                <a:latin typeface="Calibri"/>
                <a:cs typeface="Calibri"/>
              </a:rPr>
              <a:t>RD</a:t>
            </a:r>
            <a:endParaRPr sz="1100">
              <a:latin typeface="Calibri"/>
              <a:cs typeface="Calibri"/>
            </a:endParaRPr>
          </a:p>
        </p:txBody>
      </p:sp>
      <p:pic>
        <p:nvPicPr>
          <p:cNvPr id="10" name="object 10"/>
          <p:cNvPicPr/>
          <p:nvPr/>
        </p:nvPicPr>
        <p:blipFill>
          <a:blip r:embed="rId8" cstate="print"/>
          <a:stretch>
            <a:fillRect/>
          </a:stretch>
        </p:blipFill>
        <p:spPr>
          <a:xfrm>
            <a:off x="3070125" y="5199352"/>
            <a:ext cx="2878330" cy="405356"/>
          </a:xfrm>
          <a:prstGeom prst="rect">
            <a:avLst/>
          </a:prstGeom>
        </p:spPr>
      </p:pic>
      <p:pic>
        <p:nvPicPr>
          <p:cNvPr id="11" name="object 11"/>
          <p:cNvPicPr/>
          <p:nvPr/>
        </p:nvPicPr>
        <p:blipFill>
          <a:blip r:embed="rId9" cstate="print"/>
          <a:stretch>
            <a:fillRect/>
          </a:stretch>
        </p:blipFill>
        <p:spPr>
          <a:xfrm>
            <a:off x="12611" y="88813"/>
            <a:ext cx="228777" cy="228777"/>
          </a:xfrm>
          <a:prstGeom prst="rect">
            <a:avLst/>
          </a:prstGeom>
        </p:spPr>
      </p:pic>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922019">
              <a:lnSpc>
                <a:spcPct val="100000"/>
              </a:lnSpc>
              <a:spcBef>
                <a:spcPts val="95"/>
              </a:spcBef>
            </a:pPr>
            <a:r>
              <a:rPr sz="2800" dirty="0"/>
              <a:t>ARNG</a:t>
            </a:r>
            <a:r>
              <a:rPr sz="2800" spc="-95" dirty="0"/>
              <a:t> </a:t>
            </a:r>
            <a:r>
              <a:rPr sz="2800" dirty="0"/>
              <a:t>Retirement</a:t>
            </a:r>
            <a:r>
              <a:rPr sz="2800" spc="-75" dirty="0"/>
              <a:t> </a:t>
            </a:r>
            <a:r>
              <a:rPr sz="2800" dirty="0"/>
              <a:t>Services</a:t>
            </a:r>
            <a:r>
              <a:rPr sz="2800" spc="-95" dirty="0"/>
              <a:t> </a:t>
            </a:r>
            <a:r>
              <a:rPr sz="2800" spc="-10" dirty="0"/>
              <a:t>Officers</a:t>
            </a:r>
            <a:endParaRPr sz="28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14</a:t>
            </a:fld>
            <a:endParaRPr spc="-25" dirty="0"/>
          </a:p>
        </p:txBody>
      </p:sp>
      <p:sp>
        <p:nvSpPr>
          <p:cNvPr id="3" name="object 3"/>
          <p:cNvSpPr txBox="1"/>
          <p:nvPr/>
        </p:nvSpPr>
        <p:spPr>
          <a:xfrm>
            <a:off x="154939" y="1086574"/>
            <a:ext cx="8794115" cy="4958715"/>
          </a:xfrm>
          <a:prstGeom prst="rect">
            <a:avLst/>
          </a:prstGeom>
        </p:spPr>
        <p:txBody>
          <a:bodyPr vert="horz" wrap="square" lIns="0" tIns="12700" rIns="0" bIns="0" rtlCol="0">
            <a:spAutoFit/>
          </a:bodyPr>
          <a:lstStyle/>
          <a:p>
            <a:pPr marL="299085" marR="203200" indent="-287020">
              <a:lnSpc>
                <a:spcPct val="110000"/>
              </a:lnSpc>
              <a:spcBef>
                <a:spcPts val="100"/>
              </a:spcBef>
              <a:buChar char="•"/>
              <a:tabLst>
                <a:tab pos="299085" algn="l"/>
              </a:tabLst>
            </a:pPr>
            <a:r>
              <a:rPr sz="2400" dirty="0">
                <a:latin typeface="Arial"/>
                <a:cs typeface="Arial"/>
              </a:rPr>
              <a:t>ARNG</a:t>
            </a:r>
            <a:r>
              <a:rPr sz="2400" spc="-65" dirty="0">
                <a:latin typeface="Arial"/>
                <a:cs typeface="Arial"/>
              </a:rPr>
              <a:t> </a:t>
            </a:r>
            <a:r>
              <a:rPr sz="2400" dirty="0">
                <a:latin typeface="Arial"/>
                <a:cs typeface="Arial"/>
              </a:rPr>
              <a:t>Retirement</a:t>
            </a:r>
            <a:r>
              <a:rPr sz="2400" spc="-55" dirty="0">
                <a:latin typeface="Arial"/>
                <a:cs typeface="Arial"/>
              </a:rPr>
              <a:t> </a:t>
            </a:r>
            <a:r>
              <a:rPr sz="2400" dirty="0">
                <a:latin typeface="Arial"/>
                <a:cs typeface="Arial"/>
              </a:rPr>
              <a:t>Services</a:t>
            </a:r>
            <a:r>
              <a:rPr sz="2400" spc="-55" dirty="0">
                <a:latin typeface="Arial"/>
                <a:cs typeface="Arial"/>
              </a:rPr>
              <a:t> </a:t>
            </a:r>
            <a:r>
              <a:rPr sz="2400" dirty="0">
                <a:latin typeface="Arial"/>
                <a:cs typeface="Arial"/>
              </a:rPr>
              <a:t>Officers</a:t>
            </a:r>
            <a:r>
              <a:rPr sz="2400" spc="-90" dirty="0">
                <a:latin typeface="Arial"/>
                <a:cs typeface="Arial"/>
              </a:rPr>
              <a:t> </a:t>
            </a:r>
            <a:r>
              <a:rPr sz="2400" dirty="0">
                <a:latin typeface="Arial"/>
                <a:cs typeface="Arial"/>
              </a:rPr>
              <a:t>(RSOs)</a:t>
            </a:r>
            <a:r>
              <a:rPr sz="2400" spc="-75" dirty="0">
                <a:latin typeface="Arial"/>
                <a:cs typeface="Arial"/>
              </a:rPr>
              <a:t> </a:t>
            </a:r>
            <a:r>
              <a:rPr sz="2400" dirty="0">
                <a:latin typeface="Arial"/>
                <a:cs typeface="Arial"/>
              </a:rPr>
              <a:t>are</a:t>
            </a:r>
            <a:r>
              <a:rPr sz="2400" spc="-80" dirty="0">
                <a:latin typeface="Arial"/>
                <a:cs typeface="Arial"/>
              </a:rPr>
              <a:t> </a:t>
            </a:r>
            <a:r>
              <a:rPr sz="2400" dirty="0">
                <a:latin typeface="Arial"/>
                <a:cs typeface="Arial"/>
              </a:rPr>
              <a:t>located</a:t>
            </a:r>
            <a:r>
              <a:rPr sz="2400" spc="-65" dirty="0">
                <a:latin typeface="Arial"/>
                <a:cs typeface="Arial"/>
              </a:rPr>
              <a:t> </a:t>
            </a:r>
            <a:r>
              <a:rPr sz="2400" spc="-25" dirty="0">
                <a:latin typeface="Arial"/>
                <a:cs typeface="Arial"/>
              </a:rPr>
              <a:t>in </a:t>
            </a:r>
            <a:r>
              <a:rPr sz="2400" dirty="0">
                <a:latin typeface="Arial"/>
                <a:cs typeface="Arial"/>
              </a:rPr>
              <a:t>every</a:t>
            </a:r>
            <a:r>
              <a:rPr sz="2400" spc="-50" dirty="0">
                <a:latin typeface="Arial"/>
                <a:cs typeface="Arial"/>
              </a:rPr>
              <a:t> </a:t>
            </a:r>
            <a:r>
              <a:rPr sz="2400" dirty="0">
                <a:latin typeface="Arial"/>
                <a:cs typeface="Arial"/>
              </a:rPr>
              <a:t>State,</a:t>
            </a:r>
            <a:r>
              <a:rPr sz="2400" spc="-110" dirty="0">
                <a:latin typeface="Arial"/>
                <a:cs typeface="Arial"/>
              </a:rPr>
              <a:t> </a:t>
            </a:r>
            <a:r>
              <a:rPr sz="2400" spc="-45" dirty="0">
                <a:latin typeface="Arial"/>
                <a:cs typeface="Arial"/>
              </a:rPr>
              <a:t>Territory,</a:t>
            </a:r>
            <a:r>
              <a:rPr sz="2400" spc="-70" dirty="0">
                <a:latin typeface="Arial"/>
                <a:cs typeface="Arial"/>
              </a:rPr>
              <a:t> </a:t>
            </a:r>
            <a:r>
              <a:rPr sz="2400" dirty="0">
                <a:latin typeface="Arial"/>
                <a:cs typeface="Arial"/>
              </a:rPr>
              <a:t>and</a:t>
            </a:r>
            <a:r>
              <a:rPr sz="2400" spc="-40" dirty="0">
                <a:latin typeface="Arial"/>
                <a:cs typeface="Arial"/>
              </a:rPr>
              <a:t> </a:t>
            </a:r>
            <a:r>
              <a:rPr sz="2400" dirty="0">
                <a:latin typeface="Arial"/>
                <a:cs typeface="Arial"/>
              </a:rPr>
              <a:t>in</a:t>
            </a:r>
            <a:r>
              <a:rPr sz="2400" spc="-45" dirty="0">
                <a:latin typeface="Arial"/>
                <a:cs typeface="Arial"/>
              </a:rPr>
              <a:t> </a:t>
            </a:r>
            <a:r>
              <a:rPr sz="2400" dirty="0">
                <a:latin typeface="Arial"/>
                <a:cs typeface="Arial"/>
              </a:rPr>
              <a:t>the</a:t>
            </a:r>
            <a:r>
              <a:rPr sz="2400" spc="-60" dirty="0">
                <a:latin typeface="Arial"/>
                <a:cs typeface="Arial"/>
              </a:rPr>
              <a:t> </a:t>
            </a:r>
            <a:r>
              <a:rPr sz="2400" dirty="0">
                <a:latin typeface="Arial"/>
                <a:cs typeface="Arial"/>
              </a:rPr>
              <a:t>District</a:t>
            </a:r>
            <a:r>
              <a:rPr sz="2400" spc="-45" dirty="0">
                <a:latin typeface="Arial"/>
                <a:cs typeface="Arial"/>
              </a:rPr>
              <a:t> </a:t>
            </a:r>
            <a:r>
              <a:rPr sz="2400" dirty="0">
                <a:latin typeface="Arial"/>
                <a:cs typeface="Arial"/>
              </a:rPr>
              <a:t>of</a:t>
            </a:r>
            <a:r>
              <a:rPr sz="2400" spc="-65" dirty="0">
                <a:latin typeface="Arial"/>
                <a:cs typeface="Arial"/>
              </a:rPr>
              <a:t> </a:t>
            </a:r>
            <a:r>
              <a:rPr sz="2400" dirty="0">
                <a:latin typeface="Arial"/>
                <a:cs typeface="Arial"/>
              </a:rPr>
              <a:t>Columbia.</a:t>
            </a:r>
            <a:r>
              <a:rPr sz="2400" spc="-55" dirty="0">
                <a:latin typeface="Arial"/>
                <a:cs typeface="Arial"/>
              </a:rPr>
              <a:t> </a:t>
            </a:r>
            <a:r>
              <a:rPr sz="2400" dirty="0">
                <a:latin typeface="Arial"/>
                <a:cs typeface="Arial"/>
              </a:rPr>
              <a:t>There</a:t>
            </a:r>
            <a:r>
              <a:rPr sz="2400" spc="-55" dirty="0">
                <a:latin typeface="Arial"/>
                <a:cs typeface="Arial"/>
              </a:rPr>
              <a:t> </a:t>
            </a:r>
            <a:r>
              <a:rPr sz="2400" spc="-25" dirty="0">
                <a:latin typeface="Arial"/>
                <a:cs typeface="Arial"/>
              </a:rPr>
              <a:t>is </a:t>
            </a:r>
            <a:r>
              <a:rPr sz="2400" dirty="0">
                <a:latin typeface="Arial"/>
                <a:cs typeface="Arial"/>
              </a:rPr>
              <a:t>an</a:t>
            </a:r>
            <a:r>
              <a:rPr sz="2400" spc="-70" dirty="0">
                <a:latin typeface="Arial"/>
                <a:cs typeface="Arial"/>
              </a:rPr>
              <a:t> </a:t>
            </a:r>
            <a:r>
              <a:rPr sz="2400" dirty="0">
                <a:latin typeface="Arial"/>
                <a:cs typeface="Arial"/>
              </a:rPr>
              <a:t>RSO</a:t>
            </a:r>
            <a:r>
              <a:rPr sz="2400" spc="-60" dirty="0">
                <a:latin typeface="Arial"/>
                <a:cs typeface="Arial"/>
              </a:rPr>
              <a:t> </a:t>
            </a:r>
            <a:r>
              <a:rPr sz="2400" dirty="0">
                <a:latin typeface="Arial"/>
                <a:cs typeface="Arial"/>
              </a:rPr>
              <a:t>directory</a:t>
            </a:r>
            <a:r>
              <a:rPr sz="2400" spc="-65" dirty="0">
                <a:latin typeface="Arial"/>
                <a:cs typeface="Arial"/>
              </a:rPr>
              <a:t> </a:t>
            </a:r>
            <a:r>
              <a:rPr sz="2400" dirty="0">
                <a:latin typeface="Arial"/>
                <a:cs typeface="Arial"/>
              </a:rPr>
              <a:t>for</a:t>
            </a:r>
            <a:r>
              <a:rPr sz="2400" spc="-80" dirty="0">
                <a:latin typeface="Arial"/>
                <a:cs typeface="Arial"/>
              </a:rPr>
              <a:t> </a:t>
            </a:r>
            <a:r>
              <a:rPr sz="2400" dirty="0">
                <a:latin typeface="Arial"/>
                <a:cs typeface="Arial"/>
              </a:rPr>
              <a:t>all</a:t>
            </a:r>
            <a:r>
              <a:rPr sz="2400" spc="-60" dirty="0">
                <a:latin typeface="Arial"/>
                <a:cs typeface="Arial"/>
              </a:rPr>
              <a:t> </a:t>
            </a:r>
            <a:r>
              <a:rPr sz="2400" dirty="0">
                <a:latin typeface="Arial"/>
                <a:cs typeface="Arial"/>
              </a:rPr>
              <a:t>components</a:t>
            </a:r>
            <a:r>
              <a:rPr sz="2400" spc="-55" dirty="0">
                <a:latin typeface="Arial"/>
                <a:cs typeface="Arial"/>
              </a:rPr>
              <a:t> </a:t>
            </a:r>
            <a:r>
              <a:rPr sz="2400" dirty="0">
                <a:latin typeface="Arial"/>
                <a:cs typeface="Arial"/>
              </a:rPr>
              <a:t>available</a:t>
            </a:r>
            <a:r>
              <a:rPr sz="2400" spc="-20" dirty="0">
                <a:latin typeface="Arial"/>
                <a:cs typeface="Arial"/>
              </a:rPr>
              <a:t> </a:t>
            </a:r>
            <a:r>
              <a:rPr sz="2400" spc="-35" dirty="0">
                <a:latin typeface="Arial"/>
                <a:cs typeface="Arial"/>
              </a:rPr>
              <a:t>at </a:t>
            </a:r>
            <a:r>
              <a:rPr sz="2400" u="sng" spc="-10" dirty="0">
                <a:solidFill>
                  <a:srgbClr val="0000FF"/>
                </a:solidFill>
                <a:uFill>
                  <a:solidFill>
                    <a:srgbClr val="0000FF"/>
                  </a:solidFill>
                </a:uFill>
                <a:latin typeface="Arial"/>
                <a:cs typeface="Arial"/>
                <a:hlinkClick r:id="rId2"/>
              </a:rPr>
              <a:t>https://soldierforlife.army.mil/Retirement/rso</a:t>
            </a:r>
            <a:endParaRPr sz="2400">
              <a:latin typeface="Arial"/>
              <a:cs typeface="Arial"/>
            </a:endParaRPr>
          </a:p>
          <a:p>
            <a:pPr>
              <a:lnSpc>
                <a:spcPct val="100000"/>
              </a:lnSpc>
              <a:spcBef>
                <a:spcPts val="1560"/>
              </a:spcBef>
              <a:buFont typeface="Arial"/>
              <a:buChar char="•"/>
            </a:pPr>
            <a:endParaRPr sz="2400">
              <a:latin typeface="Arial"/>
              <a:cs typeface="Arial"/>
            </a:endParaRPr>
          </a:p>
          <a:p>
            <a:pPr marL="297180" marR="509270" indent="-285115" algn="just">
              <a:lnSpc>
                <a:spcPct val="110000"/>
              </a:lnSpc>
              <a:buChar char="•"/>
              <a:tabLst>
                <a:tab pos="299085" algn="l"/>
              </a:tabLst>
            </a:pPr>
            <a:r>
              <a:rPr sz="2400" dirty="0">
                <a:latin typeface="Arial"/>
                <a:cs typeface="Arial"/>
              </a:rPr>
              <a:t>ARNG</a:t>
            </a:r>
            <a:r>
              <a:rPr sz="2400" spc="-135" dirty="0">
                <a:latin typeface="Arial"/>
                <a:cs typeface="Arial"/>
              </a:rPr>
              <a:t> </a:t>
            </a:r>
            <a:r>
              <a:rPr sz="2400" dirty="0">
                <a:latin typeface="Arial"/>
                <a:cs typeface="Arial"/>
              </a:rPr>
              <a:t>Retirement</a:t>
            </a:r>
            <a:r>
              <a:rPr sz="2400" spc="-75" dirty="0">
                <a:latin typeface="Arial"/>
                <a:cs typeface="Arial"/>
              </a:rPr>
              <a:t> </a:t>
            </a:r>
            <a:r>
              <a:rPr sz="2400" spc="-10" dirty="0">
                <a:latin typeface="Arial"/>
                <a:cs typeface="Arial"/>
              </a:rPr>
              <a:t>Points</a:t>
            </a:r>
            <a:r>
              <a:rPr sz="2400" spc="-155" dirty="0">
                <a:latin typeface="Arial"/>
                <a:cs typeface="Arial"/>
              </a:rPr>
              <a:t> </a:t>
            </a:r>
            <a:r>
              <a:rPr sz="2400" dirty="0">
                <a:latin typeface="Arial"/>
                <a:cs typeface="Arial"/>
              </a:rPr>
              <a:t>Accounting</a:t>
            </a:r>
            <a:r>
              <a:rPr sz="2400" spc="-70" dirty="0">
                <a:latin typeface="Arial"/>
                <a:cs typeface="Arial"/>
              </a:rPr>
              <a:t> </a:t>
            </a:r>
            <a:r>
              <a:rPr sz="2400" dirty="0">
                <a:latin typeface="Arial"/>
                <a:cs typeface="Arial"/>
              </a:rPr>
              <a:t>Management</a:t>
            </a:r>
            <a:r>
              <a:rPr sz="2400" spc="-80" dirty="0">
                <a:latin typeface="Arial"/>
                <a:cs typeface="Arial"/>
              </a:rPr>
              <a:t> </a:t>
            </a:r>
            <a:r>
              <a:rPr sz="2400" spc="-10" dirty="0">
                <a:latin typeface="Arial"/>
                <a:cs typeface="Arial"/>
              </a:rPr>
              <a:t>(RPAM) 	</a:t>
            </a:r>
            <a:r>
              <a:rPr sz="2400" dirty="0">
                <a:latin typeface="Arial"/>
                <a:cs typeface="Arial"/>
              </a:rPr>
              <a:t>Administrators</a:t>
            </a:r>
            <a:r>
              <a:rPr sz="2400" spc="-55" dirty="0">
                <a:latin typeface="Arial"/>
                <a:cs typeface="Arial"/>
              </a:rPr>
              <a:t> </a:t>
            </a:r>
            <a:r>
              <a:rPr sz="2400" dirty="0">
                <a:latin typeface="Arial"/>
                <a:cs typeface="Arial"/>
              </a:rPr>
              <a:t>are</a:t>
            </a:r>
            <a:r>
              <a:rPr sz="2400" spc="-55" dirty="0">
                <a:latin typeface="Arial"/>
                <a:cs typeface="Arial"/>
              </a:rPr>
              <a:t> </a:t>
            </a:r>
            <a:r>
              <a:rPr sz="2400" dirty="0">
                <a:latin typeface="Arial"/>
                <a:cs typeface="Arial"/>
              </a:rPr>
              <a:t>located</a:t>
            </a:r>
            <a:r>
              <a:rPr sz="2400" spc="-45" dirty="0">
                <a:latin typeface="Arial"/>
                <a:cs typeface="Arial"/>
              </a:rPr>
              <a:t> </a:t>
            </a:r>
            <a:r>
              <a:rPr sz="2400" dirty="0">
                <a:latin typeface="Arial"/>
                <a:cs typeface="Arial"/>
              </a:rPr>
              <a:t>in</a:t>
            </a:r>
            <a:r>
              <a:rPr sz="2400" spc="-45" dirty="0">
                <a:latin typeface="Arial"/>
                <a:cs typeface="Arial"/>
              </a:rPr>
              <a:t> </a:t>
            </a:r>
            <a:r>
              <a:rPr sz="2400" dirty="0">
                <a:latin typeface="Arial"/>
                <a:cs typeface="Arial"/>
              </a:rPr>
              <a:t>every</a:t>
            </a:r>
            <a:r>
              <a:rPr sz="2400" spc="-65" dirty="0">
                <a:latin typeface="Arial"/>
                <a:cs typeface="Arial"/>
              </a:rPr>
              <a:t> </a:t>
            </a:r>
            <a:r>
              <a:rPr sz="2400" dirty="0">
                <a:latin typeface="Arial"/>
                <a:cs typeface="Arial"/>
              </a:rPr>
              <a:t>State,</a:t>
            </a:r>
            <a:r>
              <a:rPr sz="2400" spc="-100" dirty="0">
                <a:latin typeface="Arial"/>
                <a:cs typeface="Arial"/>
              </a:rPr>
              <a:t> </a:t>
            </a:r>
            <a:r>
              <a:rPr sz="2400" spc="-45" dirty="0">
                <a:latin typeface="Arial"/>
                <a:cs typeface="Arial"/>
              </a:rPr>
              <a:t>Territory,</a:t>
            </a:r>
            <a:r>
              <a:rPr sz="2400" spc="-70" dirty="0">
                <a:latin typeface="Arial"/>
                <a:cs typeface="Arial"/>
              </a:rPr>
              <a:t> </a:t>
            </a:r>
            <a:r>
              <a:rPr sz="2400" dirty="0">
                <a:latin typeface="Arial"/>
                <a:cs typeface="Arial"/>
              </a:rPr>
              <a:t>and</a:t>
            </a:r>
            <a:r>
              <a:rPr sz="2400" spc="-45" dirty="0">
                <a:latin typeface="Arial"/>
                <a:cs typeface="Arial"/>
              </a:rPr>
              <a:t> </a:t>
            </a:r>
            <a:r>
              <a:rPr sz="2400" spc="-25" dirty="0">
                <a:latin typeface="Arial"/>
                <a:cs typeface="Arial"/>
              </a:rPr>
              <a:t>the 	</a:t>
            </a:r>
            <a:r>
              <a:rPr sz="2400" dirty="0">
                <a:latin typeface="Arial"/>
                <a:cs typeface="Arial"/>
              </a:rPr>
              <a:t>District</a:t>
            </a:r>
            <a:r>
              <a:rPr sz="2400" spc="-35" dirty="0">
                <a:latin typeface="Arial"/>
                <a:cs typeface="Arial"/>
              </a:rPr>
              <a:t> </a:t>
            </a:r>
            <a:r>
              <a:rPr sz="2400" dirty="0">
                <a:latin typeface="Arial"/>
                <a:cs typeface="Arial"/>
              </a:rPr>
              <a:t>of</a:t>
            </a:r>
            <a:r>
              <a:rPr sz="2400" spc="-50" dirty="0">
                <a:latin typeface="Arial"/>
                <a:cs typeface="Arial"/>
              </a:rPr>
              <a:t> </a:t>
            </a:r>
            <a:r>
              <a:rPr sz="2400" spc="-10" dirty="0">
                <a:latin typeface="Arial"/>
                <a:cs typeface="Arial"/>
              </a:rPr>
              <a:t>Columbia</a:t>
            </a:r>
            <a:endParaRPr sz="2400">
              <a:latin typeface="Arial"/>
              <a:cs typeface="Arial"/>
            </a:endParaRPr>
          </a:p>
          <a:p>
            <a:pPr>
              <a:lnSpc>
                <a:spcPct val="100000"/>
              </a:lnSpc>
              <a:spcBef>
                <a:spcPts val="1850"/>
              </a:spcBef>
              <a:buFont typeface="Arial"/>
              <a:buChar char="•"/>
            </a:pPr>
            <a:endParaRPr sz="2400">
              <a:latin typeface="Arial"/>
              <a:cs typeface="Arial"/>
            </a:endParaRPr>
          </a:p>
          <a:p>
            <a:pPr marL="299085" marR="5080" indent="-287020">
              <a:lnSpc>
                <a:spcPts val="2590"/>
              </a:lnSpc>
              <a:buChar char="•"/>
              <a:tabLst>
                <a:tab pos="299085" algn="l"/>
              </a:tabLst>
            </a:pPr>
            <a:r>
              <a:rPr sz="2400" dirty="0">
                <a:latin typeface="Arial"/>
                <a:cs typeface="Arial"/>
              </a:rPr>
              <a:t>Contact</a:t>
            </a:r>
            <a:r>
              <a:rPr sz="2400" spc="-105" dirty="0">
                <a:latin typeface="Arial"/>
                <a:cs typeface="Arial"/>
              </a:rPr>
              <a:t> </a:t>
            </a:r>
            <a:r>
              <a:rPr sz="2400" dirty="0">
                <a:latin typeface="Arial"/>
                <a:cs typeface="Arial"/>
              </a:rPr>
              <a:t>information</a:t>
            </a:r>
            <a:r>
              <a:rPr sz="2400" spc="-40" dirty="0">
                <a:latin typeface="Arial"/>
                <a:cs typeface="Arial"/>
              </a:rPr>
              <a:t> </a:t>
            </a:r>
            <a:r>
              <a:rPr sz="2400" spc="-10" dirty="0">
                <a:latin typeface="Arial"/>
                <a:cs typeface="Arial"/>
              </a:rPr>
              <a:t>for</a:t>
            </a:r>
            <a:r>
              <a:rPr sz="2400" spc="-155" dirty="0">
                <a:latin typeface="Arial"/>
                <a:cs typeface="Arial"/>
              </a:rPr>
              <a:t> </a:t>
            </a:r>
            <a:r>
              <a:rPr sz="2400" dirty="0">
                <a:latin typeface="Arial"/>
                <a:cs typeface="Arial"/>
              </a:rPr>
              <a:t>ARNG</a:t>
            </a:r>
            <a:r>
              <a:rPr sz="2400" spc="-35" dirty="0">
                <a:latin typeface="Arial"/>
                <a:cs typeface="Arial"/>
              </a:rPr>
              <a:t> </a:t>
            </a:r>
            <a:r>
              <a:rPr sz="2400" dirty="0">
                <a:latin typeface="Arial"/>
                <a:cs typeface="Arial"/>
              </a:rPr>
              <a:t>RSOs</a:t>
            </a:r>
            <a:r>
              <a:rPr sz="2400" spc="-40" dirty="0">
                <a:latin typeface="Arial"/>
                <a:cs typeface="Arial"/>
              </a:rPr>
              <a:t> </a:t>
            </a:r>
            <a:r>
              <a:rPr sz="2400" dirty="0">
                <a:latin typeface="Arial"/>
                <a:cs typeface="Arial"/>
              </a:rPr>
              <a:t>and</a:t>
            </a:r>
            <a:r>
              <a:rPr sz="2400" spc="-40" dirty="0">
                <a:latin typeface="Arial"/>
                <a:cs typeface="Arial"/>
              </a:rPr>
              <a:t> </a:t>
            </a:r>
            <a:r>
              <a:rPr sz="2400" spc="-65" dirty="0">
                <a:latin typeface="Arial"/>
                <a:cs typeface="Arial"/>
              </a:rPr>
              <a:t>RPAM</a:t>
            </a:r>
            <a:r>
              <a:rPr sz="2400" spc="-125" dirty="0">
                <a:latin typeface="Arial"/>
                <a:cs typeface="Arial"/>
              </a:rPr>
              <a:t> </a:t>
            </a:r>
            <a:r>
              <a:rPr sz="2400" spc="-10" dirty="0">
                <a:latin typeface="Arial"/>
                <a:cs typeface="Arial"/>
              </a:rPr>
              <a:t>Administrators </a:t>
            </a:r>
            <a:r>
              <a:rPr sz="2400" dirty="0">
                <a:latin typeface="Arial"/>
                <a:cs typeface="Arial"/>
                <a:hlinkClick r:id="rId3"/>
              </a:rPr>
              <a:t>can</a:t>
            </a:r>
            <a:r>
              <a:rPr sz="2400" spc="-35" dirty="0">
                <a:latin typeface="Arial"/>
                <a:cs typeface="Arial"/>
                <a:hlinkClick r:id="rId3"/>
              </a:rPr>
              <a:t> </a:t>
            </a:r>
            <a:r>
              <a:rPr sz="2400" dirty="0">
                <a:latin typeface="Arial"/>
                <a:cs typeface="Arial"/>
                <a:hlinkClick r:id="rId3"/>
              </a:rPr>
              <a:t>be</a:t>
            </a:r>
            <a:r>
              <a:rPr sz="2400" spc="-35" dirty="0">
                <a:latin typeface="Arial"/>
                <a:cs typeface="Arial"/>
                <a:hlinkClick r:id="rId3"/>
              </a:rPr>
              <a:t> </a:t>
            </a:r>
            <a:r>
              <a:rPr sz="2400" dirty="0">
                <a:latin typeface="Arial"/>
                <a:cs typeface="Arial"/>
                <a:hlinkClick r:id="rId3"/>
              </a:rPr>
              <a:t>found</a:t>
            </a:r>
            <a:r>
              <a:rPr sz="2400" spc="-20" dirty="0">
                <a:latin typeface="Arial"/>
                <a:cs typeface="Arial"/>
                <a:hlinkClick r:id="rId3"/>
              </a:rPr>
              <a:t> </a:t>
            </a:r>
            <a:r>
              <a:rPr sz="2400" dirty="0">
                <a:latin typeface="Arial"/>
                <a:cs typeface="Arial"/>
                <a:hlinkClick r:id="rId3"/>
              </a:rPr>
              <a:t>at</a:t>
            </a:r>
            <a:r>
              <a:rPr sz="2400" spc="-50" dirty="0">
                <a:latin typeface="Arial"/>
                <a:cs typeface="Arial"/>
                <a:hlinkClick r:id="rId3"/>
              </a:rPr>
              <a:t> </a:t>
            </a:r>
            <a:r>
              <a:rPr sz="2400" u="sng" spc="-10" dirty="0">
                <a:solidFill>
                  <a:srgbClr val="0000FF"/>
                </a:solidFill>
                <a:uFill>
                  <a:solidFill>
                    <a:srgbClr val="0000FF"/>
                  </a:solidFill>
                </a:uFill>
                <a:latin typeface="Arial"/>
                <a:cs typeface="Arial"/>
                <a:hlinkClick r:id="rId3"/>
              </a:rPr>
              <a:t>https://www.milsuite.mil/book/docs/DOC-</a:t>
            </a:r>
            <a:r>
              <a:rPr sz="2400" u="none" spc="-10" dirty="0">
                <a:solidFill>
                  <a:srgbClr val="0000FF"/>
                </a:solidFill>
                <a:latin typeface="Arial"/>
                <a:cs typeface="Arial"/>
                <a:hlinkClick r:id="rId3"/>
              </a:rPr>
              <a:t> </a:t>
            </a:r>
            <a:r>
              <a:rPr sz="2400" u="sng" spc="-10" dirty="0">
                <a:solidFill>
                  <a:srgbClr val="0000FF"/>
                </a:solidFill>
                <a:uFill>
                  <a:solidFill>
                    <a:srgbClr val="0000FF"/>
                  </a:solidFill>
                </a:uFill>
                <a:latin typeface="Arial"/>
                <a:cs typeface="Arial"/>
                <a:hlinkClick r:id="rId3"/>
              </a:rPr>
              <a:t>396107</a:t>
            </a:r>
            <a:endParaRPr sz="24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4378" y="34925"/>
            <a:ext cx="7243445" cy="513715"/>
          </a:xfrm>
          <a:prstGeom prst="rect">
            <a:avLst/>
          </a:prstGeom>
        </p:spPr>
        <p:txBody>
          <a:bodyPr vert="horz" wrap="square" lIns="0" tIns="12700" rIns="0" bIns="0" rtlCol="0">
            <a:spAutoFit/>
          </a:bodyPr>
          <a:lstStyle/>
          <a:p>
            <a:pPr marL="12700">
              <a:lnSpc>
                <a:spcPct val="100000"/>
              </a:lnSpc>
              <a:spcBef>
                <a:spcPts val="100"/>
              </a:spcBef>
            </a:pPr>
            <a:r>
              <a:rPr dirty="0"/>
              <a:t>Calculate</a:t>
            </a:r>
            <a:r>
              <a:rPr spc="-55" dirty="0"/>
              <a:t> </a:t>
            </a:r>
            <a:r>
              <a:rPr dirty="0"/>
              <a:t>Your</a:t>
            </a:r>
            <a:r>
              <a:rPr spc="-30" dirty="0"/>
              <a:t> </a:t>
            </a:r>
            <a:r>
              <a:rPr dirty="0"/>
              <a:t>Retired</a:t>
            </a:r>
            <a:r>
              <a:rPr spc="-50" dirty="0"/>
              <a:t> </a:t>
            </a:r>
            <a:r>
              <a:rPr dirty="0"/>
              <a:t>Pay</a:t>
            </a:r>
            <a:r>
              <a:rPr spc="-30" dirty="0"/>
              <a:t> </a:t>
            </a:r>
            <a:r>
              <a:rPr dirty="0"/>
              <a:t>in</a:t>
            </a:r>
            <a:r>
              <a:rPr spc="-25" dirty="0"/>
              <a:t> </a:t>
            </a:r>
            <a:r>
              <a:rPr dirty="0"/>
              <a:t>3</a:t>
            </a:r>
            <a:r>
              <a:rPr spc="-40" dirty="0"/>
              <a:t> </a:t>
            </a:r>
            <a:r>
              <a:rPr spc="-10" dirty="0"/>
              <a:t>Steps</a:t>
            </a:r>
          </a:p>
        </p:txBody>
      </p:sp>
      <p:sp>
        <p:nvSpPr>
          <p:cNvPr id="3" name="object 3"/>
          <p:cNvSpPr/>
          <p:nvPr/>
        </p:nvSpPr>
        <p:spPr>
          <a:xfrm>
            <a:off x="830580" y="1447800"/>
            <a:ext cx="7482840" cy="3169920"/>
          </a:xfrm>
          <a:custGeom>
            <a:avLst/>
            <a:gdLst/>
            <a:ahLst/>
            <a:cxnLst/>
            <a:rect l="l" t="t" r="r" b="b"/>
            <a:pathLst>
              <a:path w="7482840" h="3169920">
                <a:moveTo>
                  <a:pt x="0" y="0"/>
                </a:moveTo>
                <a:lnTo>
                  <a:pt x="7482840" y="0"/>
                </a:lnTo>
                <a:lnTo>
                  <a:pt x="7482840" y="3169920"/>
                </a:lnTo>
                <a:lnTo>
                  <a:pt x="0" y="3169920"/>
                </a:lnTo>
                <a:lnTo>
                  <a:pt x="0" y="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910012" y="1473200"/>
            <a:ext cx="7308850" cy="3074670"/>
          </a:xfrm>
          <a:prstGeom prst="rect">
            <a:avLst/>
          </a:prstGeom>
        </p:spPr>
        <p:txBody>
          <a:bodyPr vert="horz" wrap="square" lIns="0" tIns="13335" rIns="0" bIns="0" rtlCol="0">
            <a:spAutoFit/>
          </a:bodyPr>
          <a:lstStyle/>
          <a:p>
            <a:pPr marL="12700" marR="5080" indent="-635">
              <a:lnSpc>
                <a:spcPct val="100000"/>
              </a:lnSpc>
              <a:spcBef>
                <a:spcPts val="105"/>
              </a:spcBef>
              <a:tabLst>
                <a:tab pos="955675" algn="l"/>
              </a:tabLst>
            </a:pPr>
            <a:r>
              <a:rPr sz="2000" u="sng" dirty="0">
                <a:solidFill>
                  <a:srgbClr val="E41A05"/>
                </a:solidFill>
                <a:uFill>
                  <a:solidFill>
                    <a:srgbClr val="E41A05"/>
                  </a:solidFill>
                </a:uFill>
                <a:latin typeface="Arial"/>
                <a:cs typeface="Arial"/>
              </a:rPr>
              <a:t>Step</a:t>
            </a:r>
            <a:r>
              <a:rPr sz="2000" u="sng" spc="-15" dirty="0">
                <a:solidFill>
                  <a:srgbClr val="E41A05"/>
                </a:solidFill>
                <a:uFill>
                  <a:solidFill>
                    <a:srgbClr val="E41A05"/>
                  </a:solidFill>
                </a:uFill>
                <a:latin typeface="Arial"/>
                <a:cs typeface="Arial"/>
              </a:rPr>
              <a:t> </a:t>
            </a:r>
            <a:r>
              <a:rPr sz="2000" u="sng" spc="-25" dirty="0">
                <a:solidFill>
                  <a:srgbClr val="E41A05"/>
                </a:solidFill>
                <a:uFill>
                  <a:solidFill>
                    <a:srgbClr val="E41A05"/>
                  </a:solidFill>
                </a:uFill>
                <a:latin typeface="Arial"/>
                <a:cs typeface="Arial"/>
              </a:rPr>
              <a:t>1</a:t>
            </a:r>
            <a:r>
              <a:rPr sz="2000" u="none" spc="-25" dirty="0">
                <a:latin typeface="Arial"/>
                <a:cs typeface="Arial"/>
              </a:rPr>
              <a:t>:</a:t>
            </a:r>
            <a:r>
              <a:rPr sz="2000" u="none" dirty="0">
                <a:latin typeface="Arial"/>
                <a:cs typeface="Arial"/>
              </a:rPr>
              <a:t>	Determine</a:t>
            </a:r>
            <a:r>
              <a:rPr sz="2000" u="none" spc="-65" dirty="0">
                <a:latin typeface="Arial"/>
                <a:cs typeface="Arial"/>
              </a:rPr>
              <a:t> </a:t>
            </a:r>
            <a:r>
              <a:rPr sz="2000" u="none" dirty="0">
                <a:latin typeface="Arial"/>
                <a:cs typeface="Arial"/>
              </a:rPr>
              <a:t>your</a:t>
            </a:r>
            <a:r>
              <a:rPr sz="2000" u="none" spc="-40" dirty="0">
                <a:latin typeface="Arial"/>
                <a:cs typeface="Arial"/>
              </a:rPr>
              <a:t> </a:t>
            </a:r>
            <a:r>
              <a:rPr sz="2000" b="1" u="sng" dirty="0">
                <a:uFill>
                  <a:solidFill>
                    <a:srgbClr val="000000"/>
                  </a:solidFill>
                </a:uFill>
                <a:latin typeface="Arial"/>
                <a:cs typeface="Arial"/>
              </a:rPr>
              <a:t>D</a:t>
            </a:r>
            <a:r>
              <a:rPr sz="2000" u="none" dirty="0">
                <a:latin typeface="Arial"/>
                <a:cs typeface="Arial"/>
              </a:rPr>
              <a:t>ate</a:t>
            </a:r>
            <a:r>
              <a:rPr sz="2000" u="none" spc="-35" dirty="0">
                <a:latin typeface="Arial"/>
                <a:cs typeface="Arial"/>
              </a:rPr>
              <a:t> </a:t>
            </a:r>
            <a:r>
              <a:rPr sz="2000" u="none" dirty="0">
                <a:latin typeface="Arial"/>
                <a:cs typeface="Arial"/>
              </a:rPr>
              <a:t>of</a:t>
            </a:r>
            <a:r>
              <a:rPr sz="2000" u="none" spc="-50" dirty="0">
                <a:latin typeface="Arial"/>
                <a:cs typeface="Arial"/>
              </a:rPr>
              <a:t> </a:t>
            </a:r>
            <a:r>
              <a:rPr sz="2000" b="1" u="sng" dirty="0">
                <a:uFill>
                  <a:solidFill>
                    <a:srgbClr val="000000"/>
                  </a:solidFill>
                </a:uFill>
                <a:latin typeface="Arial"/>
                <a:cs typeface="Arial"/>
              </a:rPr>
              <a:t>I</a:t>
            </a:r>
            <a:r>
              <a:rPr sz="2000" u="none" dirty="0">
                <a:latin typeface="Arial"/>
                <a:cs typeface="Arial"/>
              </a:rPr>
              <a:t>nitial</a:t>
            </a:r>
            <a:r>
              <a:rPr sz="2000" u="none" spc="-20" dirty="0">
                <a:latin typeface="Arial"/>
                <a:cs typeface="Arial"/>
              </a:rPr>
              <a:t> </a:t>
            </a:r>
            <a:r>
              <a:rPr sz="2000" b="1" u="sng" dirty="0">
                <a:uFill>
                  <a:solidFill>
                    <a:srgbClr val="000000"/>
                  </a:solidFill>
                </a:uFill>
                <a:latin typeface="Arial"/>
                <a:cs typeface="Arial"/>
              </a:rPr>
              <a:t>E</a:t>
            </a:r>
            <a:r>
              <a:rPr sz="2000" u="none" dirty="0">
                <a:latin typeface="Arial"/>
                <a:cs typeface="Arial"/>
              </a:rPr>
              <a:t>ntry</a:t>
            </a:r>
            <a:r>
              <a:rPr sz="2000" u="none" spc="-50" dirty="0">
                <a:latin typeface="Arial"/>
                <a:cs typeface="Arial"/>
              </a:rPr>
              <a:t> </a:t>
            </a:r>
            <a:r>
              <a:rPr sz="2000" u="none" dirty="0">
                <a:latin typeface="Arial"/>
                <a:cs typeface="Arial"/>
              </a:rPr>
              <a:t>into</a:t>
            </a:r>
            <a:r>
              <a:rPr sz="2000" u="none" spc="-25" dirty="0">
                <a:latin typeface="Arial"/>
                <a:cs typeface="Arial"/>
              </a:rPr>
              <a:t> </a:t>
            </a:r>
            <a:r>
              <a:rPr sz="2000" b="1" u="sng" dirty="0">
                <a:uFill>
                  <a:solidFill>
                    <a:srgbClr val="000000"/>
                  </a:solidFill>
                </a:uFill>
                <a:latin typeface="Arial"/>
                <a:cs typeface="Arial"/>
              </a:rPr>
              <a:t>M</a:t>
            </a:r>
            <a:r>
              <a:rPr sz="2000" u="none" dirty="0">
                <a:latin typeface="Arial"/>
                <a:cs typeface="Arial"/>
              </a:rPr>
              <a:t>ilitary</a:t>
            </a:r>
            <a:r>
              <a:rPr sz="2000" u="none" spc="-35" dirty="0">
                <a:latin typeface="Arial"/>
                <a:cs typeface="Arial"/>
              </a:rPr>
              <a:t> </a:t>
            </a:r>
            <a:r>
              <a:rPr sz="2000" b="1" u="sng" spc="-10" dirty="0">
                <a:uFill>
                  <a:solidFill>
                    <a:srgbClr val="000000"/>
                  </a:solidFill>
                </a:uFill>
                <a:latin typeface="Arial"/>
                <a:cs typeface="Arial"/>
              </a:rPr>
              <a:t>S</a:t>
            </a:r>
            <a:r>
              <a:rPr sz="2000" u="none" spc="-10" dirty="0">
                <a:latin typeface="Arial"/>
                <a:cs typeface="Arial"/>
              </a:rPr>
              <a:t>ervice </a:t>
            </a:r>
            <a:r>
              <a:rPr sz="2000" u="none" dirty="0">
                <a:latin typeface="Arial"/>
                <a:cs typeface="Arial"/>
              </a:rPr>
              <a:t>(DIEMS).</a:t>
            </a:r>
            <a:r>
              <a:rPr sz="2000" u="none" spc="-55" dirty="0">
                <a:latin typeface="Arial"/>
                <a:cs typeface="Arial"/>
              </a:rPr>
              <a:t> </a:t>
            </a:r>
            <a:r>
              <a:rPr sz="2000" u="none" dirty="0">
                <a:latin typeface="Arial"/>
                <a:cs typeface="Arial"/>
              </a:rPr>
              <a:t>**This</a:t>
            </a:r>
            <a:r>
              <a:rPr sz="2000" u="none" spc="-30" dirty="0">
                <a:latin typeface="Arial"/>
                <a:cs typeface="Arial"/>
              </a:rPr>
              <a:t> </a:t>
            </a:r>
            <a:r>
              <a:rPr sz="2000" u="none" dirty="0">
                <a:latin typeface="Arial"/>
                <a:cs typeface="Arial"/>
              </a:rPr>
              <a:t>is</a:t>
            </a:r>
            <a:r>
              <a:rPr sz="2000" u="none" spc="-25" dirty="0">
                <a:latin typeface="Arial"/>
                <a:cs typeface="Arial"/>
              </a:rPr>
              <a:t> </a:t>
            </a:r>
            <a:r>
              <a:rPr sz="2000" u="none" dirty="0">
                <a:latin typeface="Arial"/>
                <a:cs typeface="Arial"/>
              </a:rPr>
              <a:t>the</a:t>
            </a:r>
            <a:r>
              <a:rPr sz="2000" u="none" spc="-35" dirty="0">
                <a:latin typeface="Arial"/>
                <a:cs typeface="Arial"/>
              </a:rPr>
              <a:t> </a:t>
            </a:r>
            <a:r>
              <a:rPr sz="2000" u="none" dirty="0">
                <a:latin typeface="Arial"/>
                <a:cs typeface="Arial"/>
              </a:rPr>
              <a:t>date</a:t>
            </a:r>
            <a:r>
              <a:rPr sz="2000" u="none" spc="-45" dirty="0">
                <a:latin typeface="Arial"/>
                <a:cs typeface="Arial"/>
              </a:rPr>
              <a:t> </a:t>
            </a:r>
            <a:r>
              <a:rPr sz="2000" u="none" dirty="0">
                <a:latin typeface="Arial"/>
                <a:cs typeface="Arial"/>
              </a:rPr>
              <a:t>of</a:t>
            </a:r>
            <a:r>
              <a:rPr sz="2000" u="none" spc="-35" dirty="0">
                <a:latin typeface="Arial"/>
                <a:cs typeface="Arial"/>
              </a:rPr>
              <a:t> </a:t>
            </a:r>
            <a:r>
              <a:rPr sz="2000" u="none" dirty="0">
                <a:latin typeface="Arial"/>
                <a:cs typeface="Arial"/>
              </a:rPr>
              <a:t>your</a:t>
            </a:r>
            <a:r>
              <a:rPr sz="2000" u="none" spc="-35" dirty="0">
                <a:latin typeface="Arial"/>
                <a:cs typeface="Arial"/>
              </a:rPr>
              <a:t> </a:t>
            </a:r>
            <a:r>
              <a:rPr sz="2000" u="none" dirty="0">
                <a:latin typeface="Arial"/>
                <a:cs typeface="Arial"/>
              </a:rPr>
              <a:t>initial</a:t>
            </a:r>
            <a:r>
              <a:rPr sz="2000" u="none" spc="-15" dirty="0">
                <a:latin typeface="Arial"/>
                <a:cs typeface="Arial"/>
              </a:rPr>
              <a:t> </a:t>
            </a:r>
            <a:r>
              <a:rPr sz="2000" u="none" dirty="0">
                <a:latin typeface="Arial"/>
                <a:cs typeface="Arial"/>
              </a:rPr>
              <a:t>service</a:t>
            </a:r>
            <a:r>
              <a:rPr sz="2000" u="none" spc="-50" dirty="0">
                <a:latin typeface="Arial"/>
                <a:cs typeface="Arial"/>
              </a:rPr>
              <a:t> </a:t>
            </a:r>
            <a:r>
              <a:rPr sz="2000" u="none" dirty="0">
                <a:latin typeface="Arial"/>
                <a:cs typeface="Arial"/>
              </a:rPr>
              <a:t>contract.</a:t>
            </a:r>
            <a:r>
              <a:rPr sz="2000" u="none" spc="-100" dirty="0">
                <a:latin typeface="Arial"/>
                <a:cs typeface="Arial"/>
              </a:rPr>
              <a:t> </a:t>
            </a:r>
            <a:r>
              <a:rPr sz="2000" u="none" spc="-20" dirty="0">
                <a:latin typeface="Arial"/>
                <a:cs typeface="Arial"/>
              </a:rPr>
              <a:t>This </a:t>
            </a:r>
            <a:r>
              <a:rPr sz="2000" u="none" dirty="0">
                <a:latin typeface="Arial"/>
                <a:cs typeface="Arial"/>
              </a:rPr>
              <a:t>date</a:t>
            </a:r>
            <a:r>
              <a:rPr sz="2000" u="none" spc="-20" dirty="0">
                <a:latin typeface="Arial"/>
                <a:cs typeface="Arial"/>
              </a:rPr>
              <a:t> </a:t>
            </a:r>
            <a:r>
              <a:rPr sz="2000" u="none" dirty="0">
                <a:latin typeface="Arial"/>
                <a:cs typeface="Arial"/>
              </a:rPr>
              <a:t>does</a:t>
            </a:r>
            <a:r>
              <a:rPr sz="2000" u="none" spc="-30" dirty="0">
                <a:latin typeface="Arial"/>
                <a:cs typeface="Arial"/>
              </a:rPr>
              <a:t> </a:t>
            </a:r>
            <a:r>
              <a:rPr sz="2000" u="none" dirty="0">
                <a:latin typeface="Arial"/>
                <a:cs typeface="Arial"/>
              </a:rPr>
              <a:t>not</a:t>
            </a:r>
            <a:r>
              <a:rPr sz="2000" u="none" spc="-30" dirty="0">
                <a:latin typeface="Arial"/>
                <a:cs typeface="Arial"/>
              </a:rPr>
              <a:t> </a:t>
            </a:r>
            <a:r>
              <a:rPr sz="2000" u="none" dirty="0">
                <a:latin typeface="Arial"/>
                <a:cs typeface="Arial"/>
              </a:rPr>
              <a:t>change</a:t>
            </a:r>
            <a:r>
              <a:rPr sz="2000" u="none" spc="-35" dirty="0">
                <a:latin typeface="Arial"/>
                <a:cs typeface="Arial"/>
              </a:rPr>
              <a:t> </a:t>
            </a:r>
            <a:r>
              <a:rPr sz="2000" u="none" dirty="0">
                <a:latin typeface="Arial"/>
                <a:cs typeface="Arial"/>
              </a:rPr>
              <a:t>regardless</a:t>
            </a:r>
            <a:r>
              <a:rPr sz="2000" u="none" spc="-50" dirty="0">
                <a:latin typeface="Arial"/>
                <a:cs typeface="Arial"/>
              </a:rPr>
              <a:t> </a:t>
            </a:r>
            <a:r>
              <a:rPr sz="2000" u="none" dirty="0">
                <a:latin typeface="Arial"/>
                <a:cs typeface="Arial"/>
              </a:rPr>
              <a:t>of</a:t>
            </a:r>
            <a:r>
              <a:rPr sz="2000" u="none" spc="-30" dirty="0">
                <a:latin typeface="Arial"/>
                <a:cs typeface="Arial"/>
              </a:rPr>
              <a:t> </a:t>
            </a:r>
            <a:r>
              <a:rPr sz="2000" u="none" dirty="0">
                <a:latin typeface="Arial"/>
                <a:cs typeface="Arial"/>
              </a:rPr>
              <a:t>breaks</a:t>
            </a:r>
            <a:r>
              <a:rPr sz="2000" u="none" spc="-40" dirty="0">
                <a:latin typeface="Arial"/>
                <a:cs typeface="Arial"/>
              </a:rPr>
              <a:t> </a:t>
            </a:r>
            <a:r>
              <a:rPr sz="2000" u="none" dirty="0">
                <a:latin typeface="Arial"/>
                <a:cs typeface="Arial"/>
              </a:rPr>
              <a:t>in</a:t>
            </a:r>
            <a:r>
              <a:rPr sz="2000" u="none" spc="-10" dirty="0">
                <a:latin typeface="Arial"/>
                <a:cs typeface="Arial"/>
              </a:rPr>
              <a:t> </a:t>
            </a:r>
            <a:r>
              <a:rPr sz="2000" u="none" dirty="0">
                <a:latin typeface="Arial"/>
                <a:cs typeface="Arial"/>
              </a:rPr>
              <a:t>service</a:t>
            </a:r>
            <a:r>
              <a:rPr sz="2000" u="none" spc="-30" dirty="0">
                <a:latin typeface="Arial"/>
                <a:cs typeface="Arial"/>
              </a:rPr>
              <a:t> </a:t>
            </a:r>
            <a:r>
              <a:rPr sz="2000" u="none" dirty="0">
                <a:latin typeface="Arial"/>
                <a:cs typeface="Arial"/>
              </a:rPr>
              <a:t>or</a:t>
            </a:r>
            <a:r>
              <a:rPr sz="2000" u="none" spc="-20" dirty="0">
                <a:latin typeface="Arial"/>
                <a:cs typeface="Arial"/>
              </a:rPr>
              <a:t> </a:t>
            </a:r>
            <a:r>
              <a:rPr sz="2000" u="none" spc="-10" dirty="0">
                <a:latin typeface="Arial"/>
                <a:cs typeface="Arial"/>
              </a:rPr>
              <a:t>changes </a:t>
            </a:r>
            <a:r>
              <a:rPr sz="2000" u="none" dirty="0">
                <a:latin typeface="Arial"/>
                <a:cs typeface="Arial"/>
              </a:rPr>
              <a:t>in</a:t>
            </a:r>
            <a:r>
              <a:rPr sz="2000" u="none" spc="-15" dirty="0">
                <a:latin typeface="Arial"/>
                <a:cs typeface="Arial"/>
              </a:rPr>
              <a:t> </a:t>
            </a:r>
            <a:r>
              <a:rPr sz="2000" u="none" dirty="0">
                <a:latin typeface="Arial"/>
                <a:cs typeface="Arial"/>
              </a:rPr>
              <a:t>duty</a:t>
            </a:r>
            <a:r>
              <a:rPr sz="2000" u="none" spc="-35" dirty="0">
                <a:latin typeface="Arial"/>
                <a:cs typeface="Arial"/>
              </a:rPr>
              <a:t> </a:t>
            </a:r>
            <a:r>
              <a:rPr sz="2000" u="none" spc="-10" dirty="0">
                <a:latin typeface="Arial"/>
                <a:cs typeface="Arial"/>
              </a:rPr>
              <a:t>status.</a:t>
            </a:r>
            <a:endParaRPr sz="2000">
              <a:latin typeface="Arial"/>
              <a:cs typeface="Arial"/>
            </a:endParaRPr>
          </a:p>
          <a:p>
            <a:pPr>
              <a:lnSpc>
                <a:spcPct val="100000"/>
              </a:lnSpc>
              <a:spcBef>
                <a:spcPts val="100"/>
              </a:spcBef>
            </a:pPr>
            <a:endParaRPr sz="2000">
              <a:latin typeface="Arial"/>
              <a:cs typeface="Arial"/>
            </a:endParaRPr>
          </a:p>
          <a:p>
            <a:pPr marL="12700" marR="160655" indent="-635">
              <a:lnSpc>
                <a:spcPct val="100000"/>
              </a:lnSpc>
              <a:tabLst>
                <a:tab pos="955675" algn="l"/>
              </a:tabLst>
            </a:pPr>
            <a:r>
              <a:rPr sz="2000" u="sng" dirty="0">
                <a:solidFill>
                  <a:srgbClr val="E41A05"/>
                </a:solidFill>
                <a:uFill>
                  <a:solidFill>
                    <a:srgbClr val="E41A05"/>
                  </a:solidFill>
                </a:uFill>
                <a:latin typeface="Arial"/>
                <a:cs typeface="Arial"/>
              </a:rPr>
              <a:t>Step</a:t>
            </a:r>
            <a:r>
              <a:rPr sz="2000" u="sng" spc="-15" dirty="0">
                <a:solidFill>
                  <a:srgbClr val="E41A05"/>
                </a:solidFill>
                <a:uFill>
                  <a:solidFill>
                    <a:srgbClr val="E41A05"/>
                  </a:solidFill>
                </a:uFill>
                <a:latin typeface="Arial"/>
                <a:cs typeface="Arial"/>
              </a:rPr>
              <a:t> </a:t>
            </a:r>
            <a:r>
              <a:rPr sz="2000" u="sng" spc="-25" dirty="0">
                <a:solidFill>
                  <a:srgbClr val="E41A05"/>
                </a:solidFill>
                <a:uFill>
                  <a:solidFill>
                    <a:srgbClr val="E41A05"/>
                  </a:solidFill>
                </a:uFill>
                <a:latin typeface="Arial"/>
                <a:cs typeface="Arial"/>
              </a:rPr>
              <a:t>2</a:t>
            </a:r>
            <a:r>
              <a:rPr sz="2000" u="none" spc="-25" dirty="0">
                <a:latin typeface="Arial"/>
                <a:cs typeface="Arial"/>
              </a:rPr>
              <a:t>:</a:t>
            </a:r>
            <a:r>
              <a:rPr sz="2000" u="none" dirty="0">
                <a:latin typeface="Arial"/>
                <a:cs typeface="Arial"/>
              </a:rPr>
              <a:t>	Determine</a:t>
            </a:r>
            <a:r>
              <a:rPr sz="2000" u="none" spc="-60" dirty="0">
                <a:latin typeface="Arial"/>
                <a:cs typeface="Arial"/>
              </a:rPr>
              <a:t> </a:t>
            </a:r>
            <a:r>
              <a:rPr sz="2000" u="none" dirty="0">
                <a:latin typeface="Arial"/>
                <a:cs typeface="Arial"/>
              </a:rPr>
              <a:t>which</a:t>
            </a:r>
            <a:r>
              <a:rPr sz="2000" u="none" spc="-35" dirty="0">
                <a:latin typeface="Arial"/>
                <a:cs typeface="Arial"/>
              </a:rPr>
              <a:t> </a:t>
            </a:r>
            <a:r>
              <a:rPr sz="2000" u="none" dirty="0">
                <a:latin typeface="Arial"/>
                <a:cs typeface="Arial"/>
              </a:rPr>
              <a:t>pay</a:t>
            </a:r>
            <a:r>
              <a:rPr sz="2000" u="none" spc="-30" dirty="0">
                <a:latin typeface="Arial"/>
                <a:cs typeface="Arial"/>
              </a:rPr>
              <a:t> </a:t>
            </a:r>
            <a:r>
              <a:rPr sz="2000" u="none" dirty="0">
                <a:latin typeface="Arial"/>
                <a:cs typeface="Arial"/>
              </a:rPr>
              <a:t>plan</a:t>
            </a:r>
            <a:r>
              <a:rPr sz="2000" u="none" spc="-30" dirty="0">
                <a:latin typeface="Arial"/>
                <a:cs typeface="Arial"/>
              </a:rPr>
              <a:t> </a:t>
            </a:r>
            <a:r>
              <a:rPr sz="2000" u="none" dirty="0">
                <a:latin typeface="Arial"/>
                <a:cs typeface="Arial"/>
              </a:rPr>
              <a:t>you</a:t>
            </a:r>
            <a:r>
              <a:rPr sz="2000" u="none" spc="-25" dirty="0">
                <a:latin typeface="Arial"/>
                <a:cs typeface="Arial"/>
              </a:rPr>
              <a:t> </a:t>
            </a:r>
            <a:r>
              <a:rPr sz="2000" u="none" dirty="0">
                <a:latin typeface="Arial"/>
                <a:cs typeface="Arial"/>
              </a:rPr>
              <a:t>are</a:t>
            </a:r>
            <a:r>
              <a:rPr sz="2000" u="none" spc="-50" dirty="0">
                <a:latin typeface="Arial"/>
                <a:cs typeface="Arial"/>
              </a:rPr>
              <a:t> </a:t>
            </a:r>
            <a:r>
              <a:rPr sz="2000" u="none" dirty="0">
                <a:latin typeface="Arial"/>
                <a:cs typeface="Arial"/>
              </a:rPr>
              <a:t>eligible</a:t>
            </a:r>
            <a:r>
              <a:rPr sz="2000" u="none" spc="-10" dirty="0">
                <a:latin typeface="Arial"/>
                <a:cs typeface="Arial"/>
              </a:rPr>
              <a:t> </a:t>
            </a:r>
            <a:r>
              <a:rPr sz="2000" u="none" dirty="0">
                <a:latin typeface="Arial"/>
                <a:cs typeface="Arial"/>
              </a:rPr>
              <a:t>for</a:t>
            </a:r>
            <a:r>
              <a:rPr sz="2000" u="none" spc="-35" dirty="0">
                <a:latin typeface="Arial"/>
                <a:cs typeface="Arial"/>
              </a:rPr>
              <a:t> </a:t>
            </a:r>
            <a:r>
              <a:rPr sz="2000" u="none" dirty="0">
                <a:latin typeface="Arial"/>
                <a:cs typeface="Arial"/>
              </a:rPr>
              <a:t>based</a:t>
            </a:r>
            <a:r>
              <a:rPr sz="2000" u="none" spc="-45" dirty="0">
                <a:latin typeface="Arial"/>
                <a:cs typeface="Arial"/>
              </a:rPr>
              <a:t> </a:t>
            </a:r>
            <a:r>
              <a:rPr sz="2000" u="none" spc="-25" dirty="0">
                <a:latin typeface="Arial"/>
                <a:cs typeface="Arial"/>
              </a:rPr>
              <a:t>on </a:t>
            </a:r>
            <a:r>
              <a:rPr sz="2000" u="none" dirty="0">
                <a:latin typeface="Arial"/>
                <a:cs typeface="Arial"/>
              </a:rPr>
              <a:t>your</a:t>
            </a:r>
            <a:r>
              <a:rPr sz="2000" u="none" spc="-40" dirty="0">
                <a:latin typeface="Arial"/>
                <a:cs typeface="Arial"/>
              </a:rPr>
              <a:t> </a:t>
            </a:r>
            <a:r>
              <a:rPr sz="2000" u="none" dirty="0">
                <a:latin typeface="Arial"/>
                <a:cs typeface="Arial"/>
              </a:rPr>
              <a:t>DIEMS</a:t>
            </a:r>
            <a:r>
              <a:rPr sz="2000" u="none" spc="-35" dirty="0">
                <a:latin typeface="Arial"/>
                <a:cs typeface="Arial"/>
              </a:rPr>
              <a:t> </a:t>
            </a:r>
            <a:r>
              <a:rPr sz="2000" u="none" spc="-20" dirty="0">
                <a:latin typeface="Arial"/>
                <a:cs typeface="Arial"/>
              </a:rPr>
              <a:t>date</a:t>
            </a:r>
            <a:endParaRPr sz="2000">
              <a:latin typeface="Arial"/>
              <a:cs typeface="Arial"/>
            </a:endParaRPr>
          </a:p>
          <a:p>
            <a:pPr>
              <a:lnSpc>
                <a:spcPct val="100000"/>
              </a:lnSpc>
              <a:spcBef>
                <a:spcPts val="95"/>
              </a:spcBef>
            </a:pPr>
            <a:endParaRPr sz="2000">
              <a:latin typeface="Arial"/>
              <a:cs typeface="Arial"/>
            </a:endParaRPr>
          </a:p>
          <a:p>
            <a:pPr marL="12700" marR="11430">
              <a:lnSpc>
                <a:spcPct val="100000"/>
              </a:lnSpc>
              <a:spcBef>
                <a:spcPts val="5"/>
              </a:spcBef>
              <a:tabLst>
                <a:tab pos="955675" algn="l"/>
              </a:tabLst>
            </a:pPr>
            <a:r>
              <a:rPr sz="2000" u="sng" dirty="0">
                <a:solidFill>
                  <a:srgbClr val="E41A05"/>
                </a:solidFill>
                <a:uFill>
                  <a:solidFill>
                    <a:srgbClr val="E41A05"/>
                  </a:solidFill>
                </a:uFill>
                <a:latin typeface="Arial"/>
                <a:cs typeface="Arial"/>
              </a:rPr>
              <a:t>Step</a:t>
            </a:r>
            <a:r>
              <a:rPr sz="2000" u="sng" spc="-15" dirty="0">
                <a:solidFill>
                  <a:srgbClr val="E41A05"/>
                </a:solidFill>
                <a:uFill>
                  <a:solidFill>
                    <a:srgbClr val="E41A05"/>
                  </a:solidFill>
                </a:uFill>
                <a:latin typeface="Arial"/>
                <a:cs typeface="Arial"/>
              </a:rPr>
              <a:t> </a:t>
            </a:r>
            <a:r>
              <a:rPr sz="2000" u="sng" spc="-25" dirty="0">
                <a:solidFill>
                  <a:srgbClr val="E41A05"/>
                </a:solidFill>
                <a:uFill>
                  <a:solidFill>
                    <a:srgbClr val="E41A05"/>
                  </a:solidFill>
                </a:uFill>
                <a:latin typeface="Arial"/>
                <a:cs typeface="Arial"/>
              </a:rPr>
              <a:t>3</a:t>
            </a:r>
            <a:r>
              <a:rPr sz="2000" u="none" spc="-25" dirty="0">
                <a:latin typeface="Arial"/>
                <a:cs typeface="Arial"/>
              </a:rPr>
              <a:t>:</a:t>
            </a:r>
            <a:r>
              <a:rPr sz="2000" u="none" dirty="0">
                <a:latin typeface="Arial"/>
                <a:cs typeface="Arial"/>
              </a:rPr>
              <a:t>	Use</a:t>
            </a:r>
            <a:r>
              <a:rPr sz="2000" u="none" spc="-45" dirty="0">
                <a:latin typeface="Arial"/>
                <a:cs typeface="Arial"/>
              </a:rPr>
              <a:t> </a:t>
            </a:r>
            <a:r>
              <a:rPr sz="2000" u="none" dirty="0">
                <a:latin typeface="Arial"/>
                <a:cs typeface="Arial"/>
              </a:rPr>
              <a:t>the</a:t>
            </a:r>
            <a:r>
              <a:rPr sz="2000" u="none" spc="-20" dirty="0">
                <a:latin typeface="Arial"/>
                <a:cs typeface="Arial"/>
              </a:rPr>
              <a:t> </a:t>
            </a:r>
            <a:r>
              <a:rPr sz="2000" u="none" dirty="0">
                <a:latin typeface="Arial"/>
                <a:cs typeface="Arial"/>
              </a:rPr>
              <a:t>appropriate</a:t>
            </a:r>
            <a:r>
              <a:rPr sz="2000" u="none" spc="-70" dirty="0">
                <a:latin typeface="Arial"/>
                <a:cs typeface="Arial"/>
              </a:rPr>
              <a:t> </a:t>
            </a:r>
            <a:r>
              <a:rPr sz="2000" u="none" dirty="0">
                <a:latin typeface="Arial"/>
                <a:cs typeface="Arial"/>
              </a:rPr>
              <a:t>formula</a:t>
            </a:r>
            <a:r>
              <a:rPr sz="2000" u="none" spc="-45" dirty="0">
                <a:latin typeface="Arial"/>
                <a:cs typeface="Arial"/>
              </a:rPr>
              <a:t> </a:t>
            </a:r>
            <a:r>
              <a:rPr sz="2000" u="none" dirty="0">
                <a:latin typeface="Arial"/>
                <a:cs typeface="Arial"/>
              </a:rPr>
              <a:t>to</a:t>
            </a:r>
            <a:r>
              <a:rPr sz="2000" u="none" spc="-20" dirty="0">
                <a:latin typeface="Arial"/>
                <a:cs typeface="Arial"/>
              </a:rPr>
              <a:t> </a:t>
            </a:r>
            <a:r>
              <a:rPr sz="2000" u="none" dirty="0">
                <a:latin typeface="Arial"/>
                <a:cs typeface="Arial"/>
              </a:rPr>
              <a:t>calculate</a:t>
            </a:r>
            <a:r>
              <a:rPr sz="2000" u="none" spc="-45" dirty="0">
                <a:latin typeface="Arial"/>
                <a:cs typeface="Arial"/>
              </a:rPr>
              <a:t> </a:t>
            </a:r>
            <a:r>
              <a:rPr sz="2000" u="none" dirty="0">
                <a:latin typeface="Arial"/>
                <a:cs typeface="Arial"/>
              </a:rPr>
              <a:t>your</a:t>
            </a:r>
            <a:r>
              <a:rPr sz="2000" u="none" spc="-40" dirty="0">
                <a:latin typeface="Arial"/>
                <a:cs typeface="Arial"/>
              </a:rPr>
              <a:t> </a:t>
            </a:r>
            <a:r>
              <a:rPr sz="2000" u="none" dirty="0">
                <a:latin typeface="Arial"/>
                <a:cs typeface="Arial"/>
              </a:rPr>
              <a:t>retired</a:t>
            </a:r>
            <a:r>
              <a:rPr sz="2000" u="none" spc="-45" dirty="0">
                <a:latin typeface="Arial"/>
                <a:cs typeface="Arial"/>
              </a:rPr>
              <a:t> </a:t>
            </a:r>
            <a:r>
              <a:rPr sz="2000" u="none" spc="-25" dirty="0">
                <a:latin typeface="Arial"/>
                <a:cs typeface="Arial"/>
              </a:rPr>
              <a:t>pay </a:t>
            </a:r>
            <a:r>
              <a:rPr sz="2000" u="none" dirty="0">
                <a:latin typeface="Arial"/>
                <a:cs typeface="Arial"/>
              </a:rPr>
              <a:t>(see</a:t>
            </a:r>
            <a:r>
              <a:rPr sz="2000" u="none" spc="-65" dirty="0">
                <a:latin typeface="Arial"/>
                <a:cs typeface="Arial"/>
              </a:rPr>
              <a:t> </a:t>
            </a:r>
            <a:r>
              <a:rPr sz="2000" u="none" dirty="0">
                <a:latin typeface="Arial"/>
                <a:cs typeface="Arial"/>
              </a:rPr>
              <a:t>following</a:t>
            </a:r>
            <a:r>
              <a:rPr sz="2000" u="none" spc="-40" dirty="0">
                <a:latin typeface="Arial"/>
                <a:cs typeface="Arial"/>
              </a:rPr>
              <a:t> </a:t>
            </a:r>
            <a:r>
              <a:rPr sz="2000" u="none" spc="-10" dirty="0">
                <a:latin typeface="Arial"/>
                <a:cs typeface="Arial"/>
              </a:rPr>
              <a:t>slides)</a:t>
            </a:r>
            <a:endParaRPr sz="2000">
              <a:latin typeface="Arial"/>
              <a:cs typeface="Arial"/>
            </a:endParaRPr>
          </a:p>
        </p:txBody>
      </p:sp>
      <p:sp>
        <p:nvSpPr>
          <p:cNvPr id="5" name="object 5"/>
          <p:cNvSpPr txBox="1"/>
          <p:nvPr/>
        </p:nvSpPr>
        <p:spPr>
          <a:xfrm>
            <a:off x="991361" y="5335270"/>
            <a:ext cx="7010400" cy="990600"/>
          </a:xfrm>
          <a:prstGeom prst="rect">
            <a:avLst/>
          </a:prstGeom>
          <a:ln w="38100">
            <a:solidFill>
              <a:srgbClr val="0000FF"/>
            </a:solidFill>
          </a:ln>
        </p:spPr>
        <p:txBody>
          <a:bodyPr vert="horz" wrap="square" lIns="0" tIns="37465" rIns="0" bIns="0" rtlCol="0">
            <a:spAutoFit/>
          </a:bodyPr>
          <a:lstStyle/>
          <a:p>
            <a:pPr marL="159385" marR="120014" indent="-1905" algn="ctr">
              <a:lnSpc>
                <a:spcPct val="100000"/>
              </a:lnSpc>
              <a:spcBef>
                <a:spcPts val="295"/>
              </a:spcBef>
            </a:pPr>
            <a:r>
              <a:rPr sz="2000" b="1" i="1" dirty="0">
                <a:latin typeface="Arial"/>
                <a:cs typeface="Arial"/>
              </a:rPr>
              <a:t>For</a:t>
            </a:r>
            <a:r>
              <a:rPr sz="2000" b="1" i="1" spc="-20" dirty="0">
                <a:latin typeface="Arial"/>
                <a:cs typeface="Arial"/>
              </a:rPr>
              <a:t> </a:t>
            </a:r>
            <a:r>
              <a:rPr sz="2000" b="1" i="1" dirty="0">
                <a:latin typeface="Arial"/>
                <a:cs typeface="Arial"/>
              </a:rPr>
              <a:t>a</a:t>
            </a:r>
            <a:r>
              <a:rPr sz="2000" b="1" i="1" spc="-25" dirty="0">
                <a:latin typeface="Arial"/>
                <a:cs typeface="Arial"/>
              </a:rPr>
              <a:t> </a:t>
            </a:r>
            <a:r>
              <a:rPr sz="2000" b="1" i="1" dirty="0">
                <a:latin typeface="Arial"/>
                <a:cs typeface="Arial"/>
              </a:rPr>
              <a:t>fast,</a:t>
            </a:r>
            <a:r>
              <a:rPr sz="2000" b="1" i="1" spc="-45" dirty="0">
                <a:latin typeface="Arial"/>
                <a:cs typeface="Arial"/>
              </a:rPr>
              <a:t> </a:t>
            </a:r>
            <a:r>
              <a:rPr sz="2000" b="1" i="1" dirty="0">
                <a:latin typeface="Arial"/>
                <a:cs typeface="Arial"/>
              </a:rPr>
              <a:t>personalized</a:t>
            </a:r>
            <a:r>
              <a:rPr sz="2000" b="1" i="1" spc="-50" dirty="0">
                <a:latin typeface="Arial"/>
                <a:cs typeface="Arial"/>
              </a:rPr>
              <a:t> </a:t>
            </a:r>
            <a:r>
              <a:rPr sz="2000" b="1" i="1" dirty="0">
                <a:latin typeface="Arial"/>
                <a:cs typeface="Arial"/>
              </a:rPr>
              <a:t>retired</a:t>
            </a:r>
            <a:r>
              <a:rPr sz="2000" b="1" i="1" spc="-40" dirty="0">
                <a:latin typeface="Arial"/>
                <a:cs typeface="Arial"/>
              </a:rPr>
              <a:t> </a:t>
            </a:r>
            <a:r>
              <a:rPr sz="2000" b="1" i="1" dirty="0">
                <a:latin typeface="Arial"/>
                <a:cs typeface="Arial"/>
              </a:rPr>
              <a:t>pay</a:t>
            </a:r>
            <a:r>
              <a:rPr sz="2000" b="1" i="1" spc="-25" dirty="0">
                <a:latin typeface="Arial"/>
                <a:cs typeface="Arial"/>
              </a:rPr>
              <a:t> </a:t>
            </a:r>
            <a:r>
              <a:rPr sz="2000" b="1" i="1" dirty="0">
                <a:latin typeface="Arial"/>
                <a:cs typeface="Arial"/>
              </a:rPr>
              <a:t>calculation,</a:t>
            </a:r>
            <a:r>
              <a:rPr sz="2000" b="1" i="1" spc="-45" dirty="0">
                <a:latin typeface="Arial"/>
                <a:cs typeface="Arial"/>
              </a:rPr>
              <a:t> </a:t>
            </a:r>
            <a:r>
              <a:rPr sz="2000" b="1" i="1" dirty="0">
                <a:latin typeface="Arial"/>
                <a:cs typeface="Arial"/>
              </a:rPr>
              <a:t>go</a:t>
            </a:r>
            <a:r>
              <a:rPr sz="2000" b="1" i="1" spc="-20" dirty="0">
                <a:latin typeface="Arial"/>
                <a:cs typeface="Arial"/>
              </a:rPr>
              <a:t> </a:t>
            </a:r>
            <a:r>
              <a:rPr sz="2000" b="1" i="1" spc="-25" dirty="0">
                <a:latin typeface="Arial"/>
                <a:cs typeface="Arial"/>
              </a:rPr>
              <a:t>to </a:t>
            </a:r>
            <a:r>
              <a:rPr sz="2000" b="1" u="sng" spc="-10" dirty="0">
                <a:solidFill>
                  <a:srgbClr val="0000FF"/>
                </a:solidFill>
                <a:uFill>
                  <a:solidFill>
                    <a:srgbClr val="0000FF"/>
                  </a:solidFill>
                </a:uFill>
                <a:latin typeface="Arial"/>
                <a:cs typeface="Arial"/>
                <a:hlinkClick r:id="rId3"/>
              </a:rPr>
              <a:t>https://myarmybenefits.us.army.mil/Benefit-Calculators/</a:t>
            </a:r>
            <a:r>
              <a:rPr sz="2000" b="1" u="none" spc="-10" dirty="0">
                <a:solidFill>
                  <a:srgbClr val="0000FF"/>
                </a:solidFill>
                <a:latin typeface="Arial"/>
                <a:cs typeface="Arial"/>
              </a:rPr>
              <a:t> </a:t>
            </a:r>
            <a:r>
              <a:rPr sz="2000" u="none" dirty="0">
                <a:latin typeface="Arial"/>
                <a:cs typeface="Arial"/>
              </a:rPr>
              <a:t>and</a:t>
            </a:r>
            <a:r>
              <a:rPr sz="2000" u="none" spc="-25" dirty="0">
                <a:latin typeface="Arial"/>
                <a:cs typeface="Arial"/>
              </a:rPr>
              <a:t> </a:t>
            </a:r>
            <a:r>
              <a:rPr sz="2000" u="none" dirty="0">
                <a:latin typeface="Arial"/>
                <a:cs typeface="Arial"/>
              </a:rPr>
              <a:t>click</a:t>
            </a:r>
            <a:r>
              <a:rPr sz="2000" u="none" spc="-20" dirty="0">
                <a:latin typeface="Arial"/>
                <a:cs typeface="Arial"/>
              </a:rPr>
              <a:t> </a:t>
            </a:r>
            <a:r>
              <a:rPr sz="2000" u="none" dirty="0">
                <a:latin typeface="Arial"/>
                <a:cs typeface="Arial"/>
              </a:rPr>
              <a:t>on</a:t>
            </a:r>
            <a:r>
              <a:rPr sz="2000" u="none" spc="-25" dirty="0">
                <a:latin typeface="Arial"/>
                <a:cs typeface="Arial"/>
              </a:rPr>
              <a:t> </a:t>
            </a:r>
            <a:r>
              <a:rPr sz="2000" u="none" dirty="0">
                <a:latin typeface="Arial"/>
                <a:cs typeface="Arial"/>
              </a:rPr>
              <a:t>the</a:t>
            </a:r>
            <a:r>
              <a:rPr sz="2000" u="none" spc="-20" dirty="0">
                <a:latin typeface="Arial"/>
                <a:cs typeface="Arial"/>
              </a:rPr>
              <a:t> </a:t>
            </a:r>
            <a:r>
              <a:rPr sz="2000" u="none" dirty="0">
                <a:latin typeface="Arial"/>
                <a:cs typeface="Arial"/>
              </a:rPr>
              <a:t>retirement</a:t>
            </a:r>
            <a:r>
              <a:rPr sz="2000" u="none" spc="-55" dirty="0">
                <a:latin typeface="Arial"/>
                <a:cs typeface="Arial"/>
              </a:rPr>
              <a:t> </a:t>
            </a:r>
            <a:r>
              <a:rPr sz="2000" u="none" spc="-10" dirty="0">
                <a:latin typeface="Arial"/>
                <a:cs typeface="Arial"/>
              </a:rPr>
              <a:t>calculator</a:t>
            </a:r>
            <a:endParaRPr sz="2000">
              <a:latin typeface="Arial"/>
              <a:cs typeface="Arial"/>
            </a:endParaRPr>
          </a:p>
        </p:txBody>
      </p:sp>
      <p:pic>
        <p:nvPicPr>
          <p:cNvPr id="6" name="object 6"/>
          <p:cNvPicPr/>
          <p:nvPr/>
        </p:nvPicPr>
        <p:blipFill>
          <a:blip r:embed="rId4" cstate="print"/>
          <a:stretch>
            <a:fillRect/>
          </a:stretch>
        </p:blipFill>
        <p:spPr>
          <a:xfrm>
            <a:off x="12611" y="88813"/>
            <a:ext cx="228777" cy="22877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15</a:t>
            </a:fld>
            <a:endParaRPr spc="-2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46050" y="872848"/>
          <a:ext cx="8839200" cy="5596890"/>
        </p:xfrm>
        <a:graphic>
          <a:graphicData uri="http://schemas.openxmlformats.org/drawingml/2006/table">
            <a:tbl>
              <a:tblPr firstRow="1" bandRow="1">
                <a:tableStyleId>{2D5ABB26-0587-4C30-8999-92F81FD0307C}</a:tableStyleId>
              </a:tblPr>
              <a:tblGrid>
                <a:gridCol w="5943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91160">
                <a:tc>
                  <a:txBody>
                    <a:bodyPr/>
                    <a:lstStyle/>
                    <a:p>
                      <a:pPr algn="ctr">
                        <a:lnSpc>
                          <a:spcPct val="100000"/>
                        </a:lnSpc>
                        <a:spcBef>
                          <a:spcPts val="409"/>
                        </a:spcBef>
                      </a:pPr>
                      <a:r>
                        <a:rPr sz="1800" b="1" dirty="0">
                          <a:latin typeface="Arial"/>
                          <a:cs typeface="Arial"/>
                        </a:rPr>
                        <a:t>Retirement</a:t>
                      </a:r>
                      <a:r>
                        <a:rPr sz="1800" b="1" spc="-50" dirty="0">
                          <a:latin typeface="Arial"/>
                          <a:cs typeface="Arial"/>
                        </a:rPr>
                        <a:t> </a:t>
                      </a:r>
                      <a:r>
                        <a:rPr sz="1800" b="1" spc="-20" dirty="0">
                          <a:latin typeface="Arial"/>
                          <a:cs typeface="Arial"/>
                        </a:rPr>
                        <a:t>Plan</a:t>
                      </a:r>
                      <a:endParaRPr sz="1800">
                        <a:latin typeface="Arial"/>
                        <a:cs typeface="Arial"/>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tc>
                  <a:txBody>
                    <a:bodyPr/>
                    <a:lstStyle/>
                    <a:p>
                      <a:pPr algn="ctr">
                        <a:lnSpc>
                          <a:spcPct val="100000"/>
                        </a:lnSpc>
                        <a:spcBef>
                          <a:spcPts val="409"/>
                        </a:spcBef>
                      </a:pPr>
                      <a:r>
                        <a:rPr sz="1800" b="1" spc="-10" dirty="0">
                          <a:latin typeface="Arial"/>
                          <a:cs typeface="Arial"/>
                        </a:rPr>
                        <a:t>DIEMS</a:t>
                      </a:r>
                      <a:endParaRPr sz="1800">
                        <a:latin typeface="Arial"/>
                        <a:cs typeface="Arial"/>
                      </a:endParaRPr>
                    </a:p>
                  </a:txBody>
                  <a:tcPr marL="0" marR="0" marT="520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9D9D9"/>
                    </a:solidFill>
                  </a:tcPr>
                </a:tc>
                <a:extLst>
                  <a:ext uri="{0D108BD9-81ED-4DB2-BD59-A6C34878D82A}">
                    <a16:rowId xmlns:a16="http://schemas.microsoft.com/office/drawing/2014/main" val="10000"/>
                  </a:ext>
                </a:extLst>
              </a:tr>
              <a:tr h="751205">
                <a:tc>
                  <a:txBody>
                    <a:bodyPr/>
                    <a:lstStyle/>
                    <a:p>
                      <a:pPr marL="273050" indent="-182245">
                        <a:lnSpc>
                          <a:spcPct val="100000"/>
                        </a:lnSpc>
                        <a:spcBef>
                          <a:spcPts val="210"/>
                        </a:spcBef>
                        <a:buFont typeface="Arial"/>
                        <a:buChar char="•"/>
                        <a:tabLst>
                          <a:tab pos="273050" algn="l"/>
                        </a:tabLst>
                      </a:pPr>
                      <a:r>
                        <a:rPr sz="1800" b="1" dirty="0">
                          <a:solidFill>
                            <a:srgbClr val="008000"/>
                          </a:solidFill>
                          <a:latin typeface="Arial"/>
                          <a:cs typeface="Arial"/>
                        </a:rPr>
                        <a:t>Final</a:t>
                      </a:r>
                      <a:r>
                        <a:rPr sz="1800" b="1" spc="-30" dirty="0">
                          <a:solidFill>
                            <a:srgbClr val="008000"/>
                          </a:solidFill>
                          <a:latin typeface="Arial"/>
                          <a:cs typeface="Arial"/>
                        </a:rPr>
                        <a:t> </a:t>
                      </a:r>
                      <a:r>
                        <a:rPr sz="1800" b="1" dirty="0">
                          <a:solidFill>
                            <a:srgbClr val="008000"/>
                          </a:solidFill>
                          <a:latin typeface="Arial"/>
                          <a:cs typeface="Arial"/>
                        </a:rPr>
                        <a:t>Basic</a:t>
                      </a:r>
                      <a:r>
                        <a:rPr sz="1800" b="1" spc="-30" dirty="0">
                          <a:solidFill>
                            <a:srgbClr val="008000"/>
                          </a:solidFill>
                          <a:latin typeface="Arial"/>
                          <a:cs typeface="Arial"/>
                        </a:rPr>
                        <a:t> </a:t>
                      </a:r>
                      <a:r>
                        <a:rPr sz="1800" b="1" dirty="0">
                          <a:solidFill>
                            <a:srgbClr val="008000"/>
                          </a:solidFill>
                          <a:latin typeface="Arial"/>
                          <a:cs typeface="Arial"/>
                        </a:rPr>
                        <a:t>Pay</a:t>
                      </a:r>
                      <a:r>
                        <a:rPr sz="1800" b="1" spc="-15" dirty="0">
                          <a:solidFill>
                            <a:srgbClr val="008000"/>
                          </a:solidFill>
                          <a:latin typeface="Arial"/>
                          <a:cs typeface="Arial"/>
                        </a:rPr>
                        <a:t> </a:t>
                      </a:r>
                      <a:r>
                        <a:rPr sz="1800" b="1" spc="-20" dirty="0">
                          <a:solidFill>
                            <a:srgbClr val="008000"/>
                          </a:solidFill>
                          <a:latin typeface="Arial"/>
                          <a:cs typeface="Arial"/>
                        </a:rPr>
                        <a:t>Plan</a:t>
                      </a:r>
                      <a:endParaRPr sz="1800">
                        <a:latin typeface="Arial"/>
                        <a:cs typeface="Arial"/>
                      </a:endParaRPr>
                    </a:p>
                    <a:p>
                      <a:pPr marL="90805">
                        <a:lnSpc>
                          <a:spcPct val="100000"/>
                        </a:lnSpc>
                        <a:spcBef>
                          <a:spcPts val="730"/>
                        </a:spcBef>
                      </a:pPr>
                      <a:r>
                        <a:rPr sz="1500" spc="-20" dirty="0">
                          <a:latin typeface="Arial"/>
                          <a:cs typeface="Arial"/>
                        </a:rPr>
                        <a:t>(Years</a:t>
                      </a:r>
                      <a:r>
                        <a:rPr sz="1500" spc="-30" dirty="0">
                          <a:latin typeface="Arial"/>
                          <a:cs typeface="Arial"/>
                        </a:rPr>
                        <a:t> </a:t>
                      </a:r>
                      <a:r>
                        <a:rPr sz="1500" dirty="0">
                          <a:latin typeface="Arial"/>
                          <a:cs typeface="Arial"/>
                        </a:rPr>
                        <a:t>of</a:t>
                      </a:r>
                      <a:r>
                        <a:rPr sz="1500" spc="-40" dirty="0">
                          <a:latin typeface="Arial"/>
                          <a:cs typeface="Arial"/>
                        </a:rPr>
                        <a:t> </a:t>
                      </a:r>
                      <a:r>
                        <a:rPr sz="1500" dirty="0">
                          <a:latin typeface="Arial"/>
                          <a:cs typeface="Arial"/>
                        </a:rPr>
                        <a:t>creditable</a:t>
                      </a:r>
                      <a:r>
                        <a:rPr sz="1500" spc="-50" dirty="0">
                          <a:latin typeface="Arial"/>
                          <a:cs typeface="Arial"/>
                        </a:rPr>
                        <a:t> </a:t>
                      </a:r>
                      <a:r>
                        <a:rPr sz="1500" dirty="0">
                          <a:latin typeface="Arial"/>
                          <a:cs typeface="Arial"/>
                        </a:rPr>
                        <a:t>service</a:t>
                      </a:r>
                      <a:r>
                        <a:rPr sz="1500" spc="-15" dirty="0">
                          <a:latin typeface="Arial"/>
                          <a:cs typeface="Arial"/>
                        </a:rPr>
                        <a:t> </a:t>
                      </a:r>
                      <a:r>
                        <a:rPr sz="1500" dirty="0">
                          <a:latin typeface="Arial"/>
                          <a:cs typeface="Arial"/>
                        </a:rPr>
                        <a:t>(points/360)</a:t>
                      </a:r>
                      <a:r>
                        <a:rPr sz="1500" spc="-65" dirty="0">
                          <a:latin typeface="Arial"/>
                          <a:cs typeface="Arial"/>
                        </a:rPr>
                        <a:t> </a:t>
                      </a:r>
                      <a:r>
                        <a:rPr sz="1500" dirty="0">
                          <a:latin typeface="Arial"/>
                          <a:cs typeface="Arial"/>
                        </a:rPr>
                        <a:t>x</a:t>
                      </a:r>
                      <a:r>
                        <a:rPr sz="1500" spc="-25" dirty="0">
                          <a:latin typeface="Arial"/>
                          <a:cs typeface="Arial"/>
                        </a:rPr>
                        <a:t> </a:t>
                      </a:r>
                      <a:r>
                        <a:rPr sz="1500" dirty="0">
                          <a:latin typeface="Arial"/>
                          <a:cs typeface="Arial"/>
                        </a:rPr>
                        <a:t>2.5%)</a:t>
                      </a:r>
                      <a:r>
                        <a:rPr sz="1500" spc="-25" dirty="0">
                          <a:latin typeface="Arial"/>
                          <a:cs typeface="Arial"/>
                        </a:rPr>
                        <a:t> </a:t>
                      </a:r>
                      <a:r>
                        <a:rPr sz="1500" dirty="0">
                          <a:latin typeface="Arial"/>
                          <a:cs typeface="Arial"/>
                        </a:rPr>
                        <a:t>x</a:t>
                      </a:r>
                      <a:r>
                        <a:rPr sz="1500" spc="-25" dirty="0">
                          <a:latin typeface="Arial"/>
                          <a:cs typeface="Arial"/>
                        </a:rPr>
                        <a:t> </a:t>
                      </a:r>
                      <a:r>
                        <a:rPr sz="1500" dirty="0">
                          <a:latin typeface="Arial"/>
                          <a:cs typeface="Arial"/>
                        </a:rPr>
                        <a:t>final</a:t>
                      </a:r>
                      <a:r>
                        <a:rPr sz="1500" spc="-40" dirty="0">
                          <a:latin typeface="Arial"/>
                          <a:cs typeface="Arial"/>
                        </a:rPr>
                        <a:t> </a:t>
                      </a:r>
                      <a:r>
                        <a:rPr sz="1500" dirty="0">
                          <a:latin typeface="Arial"/>
                          <a:cs typeface="Arial"/>
                        </a:rPr>
                        <a:t>basic</a:t>
                      </a:r>
                      <a:r>
                        <a:rPr sz="1500" spc="-35" dirty="0">
                          <a:latin typeface="Arial"/>
                          <a:cs typeface="Arial"/>
                        </a:rPr>
                        <a:t> </a:t>
                      </a:r>
                      <a:r>
                        <a:rPr sz="1500" spc="-25" dirty="0">
                          <a:latin typeface="Arial"/>
                          <a:cs typeface="Arial"/>
                        </a:rPr>
                        <a:t>pay</a:t>
                      </a:r>
                      <a:endParaRPr sz="1500">
                        <a:latin typeface="Arial"/>
                        <a:cs typeface="Arial"/>
                      </a:endParaRPr>
                    </a:p>
                  </a:txBody>
                  <a:tcPr marL="0" marR="0" marT="266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95"/>
                        </a:spcBef>
                      </a:pPr>
                      <a:endParaRPr sz="1500">
                        <a:latin typeface="Times New Roman"/>
                        <a:cs typeface="Times New Roman"/>
                      </a:endParaRPr>
                    </a:p>
                    <a:p>
                      <a:pPr marL="90805">
                        <a:lnSpc>
                          <a:spcPct val="100000"/>
                        </a:lnSpc>
                      </a:pPr>
                      <a:r>
                        <a:rPr sz="1500" dirty="0">
                          <a:latin typeface="Arial"/>
                          <a:cs typeface="Arial"/>
                        </a:rPr>
                        <a:t>Prior</a:t>
                      </a:r>
                      <a:r>
                        <a:rPr sz="1500" spc="-25" dirty="0">
                          <a:latin typeface="Arial"/>
                          <a:cs typeface="Arial"/>
                        </a:rPr>
                        <a:t> </a:t>
                      </a:r>
                      <a:r>
                        <a:rPr sz="1500" dirty="0">
                          <a:latin typeface="Arial"/>
                          <a:cs typeface="Arial"/>
                        </a:rPr>
                        <a:t>to</a:t>
                      </a:r>
                      <a:r>
                        <a:rPr sz="1500" spc="-35" dirty="0">
                          <a:latin typeface="Arial"/>
                          <a:cs typeface="Arial"/>
                        </a:rPr>
                        <a:t> </a:t>
                      </a:r>
                      <a:r>
                        <a:rPr sz="1500" dirty="0">
                          <a:latin typeface="Arial"/>
                          <a:cs typeface="Arial"/>
                        </a:rPr>
                        <a:t>8</a:t>
                      </a:r>
                      <a:r>
                        <a:rPr sz="1500" spc="-15" dirty="0">
                          <a:latin typeface="Arial"/>
                          <a:cs typeface="Arial"/>
                        </a:rPr>
                        <a:t> </a:t>
                      </a:r>
                      <a:r>
                        <a:rPr sz="1500" dirty="0">
                          <a:latin typeface="Arial"/>
                          <a:cs typeface="Arial"/>
                        </a:rPr>
                        <a:t>September</a:t>
                      </a:r>
                      <a:r>
                        <a:rPr sz="1500" spc="-40" dirty="0">
                          <a:latin typeface="Arial"/>
                          <a:cs typeface="Arial"/>
                        </a:rPr>
                        <a:t> </a:t>
                      </a:r>
                      <a:r>
                        <a:rPr sz="1500" spc="-20" dirty="0">
                          <a:latin typeface="Arial"/>
                          <a:cs typeface="Arial"/>
                        </a:rPr>
                        <a:t>1980</a:t>
                      </a:r>
                      <a:endParaRPr sz="1500">
                        <a:latin typeface="Arial"/>
                        <a:cs typeface="Arial"/>
                      </a:endParaRPr>
                    </a:p>
                  </a:txBody>
                  <a:tcPr marL="0" marR="0" marT="374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964565">
                <a:tc>
                  <a:txBody>
                    <a:bodyPr/>
                    <a:lstStyle/>
                    <a:p>
                      <a:pPr marL="273050" indent="-182245">
                        <a:lnSpc>
                          <a:spcPct val="100000"/>
                        </a:lnSpc>
                        <a:spcBef>
                          <a:spcPts val="150"/>
                        </a:spcBef>
                        <a:buFont typeface="Arial"/>
                        <a:buChar char="•"/>
                        <a:tabLst>
                          <a:tab pos="273050" algn="l"/>
                        </a:tabLst>
                      </a:pPr>
                      <a:r>
                        <a:rPr sz="1800" b="1" spc="-10" dirty="0">
                          <a:solidFill>
                            <a:srgbClr val="008000"/>
                          </a:solidFill>
                          <a:latin typeface="Arial"/>
                          <a:cs typeface="Arial"/>
                        </a:rPr>
                        <a:t>High-</a:t>
                      </a:r>
                      <a:r>
                        <a:rPr sz="1800" b="1" dirty="0">
                          <a:solidFill>
                            <a:srgbClr val="008000"/>
                          </a:solidFill>
                          <a:latin typeface="Arial"/>
                          <a:cs typeface="Arial"/>
                        </a:rPr>
                        <a:t>36</a:t>
                      </a:r>
                      <a:r>
                        <a:rPr sz="1800" b="1" spc="-5" dirty="0">
                          <a:solidFill>
                            <a:srgbClr val="008000"/>
                          </a:solidFill>
                          <a:latin typeface="Arial"/>
                          <a:cs typeface="Arial"/>
                        </a:rPr>
                        <a:t> </a:t>
                      </a:r>
                      <a:r>
                        <a:rPr sz="1800" b="1" dirty="0">
                          <a:solidFill>
                            <a:srgbClr val="008000"/>
                          </a:solidFill>
                          <a:latin typeface="Arial"/>
                          <a:cs typeface="Arial"/>
                        </a:rPr>
                        <a:t>Pay</a:t>
                      </a:r>
                      <a:r>
                        <a:rPr sz="1800" b="1" spc="-10" dirty="0">
                          <a:solidFill>
                            <a:srgbClr val="008000"/>
                          </a:solidFill>
                          <a:latin typeface="Arial"/>
                          <a:cs typeface="Arial"/>
                        </a:rPr>
                        <a:t> </a:t>
                      </a:r>
                      <a:r>
                        <a:rPr sz="1800" b="1" spc="-20" dirty="0">
                          <a:solidFill>
                            <a:srgbClr val="008000"/>
                          </a:solidFill>
                          <a:latin typeface="Arial"/>
                          <a:cs typeface="Arial"/>
                        </a:rPr>
                        <a:t>Plan</a:t>
                      </a:r>
                      <a:endParaRPr sz="1800">
                        <a:latin typeface="Arial"/>
                        <a:cs typeface="Arial"/>
                      </a:endParaRPr>
                    </a:p>
                    <a:p>
                      <a:pPr marL="90805" marR="17145">
                        <a:lnSpc>
                          <a:spcPct val="100000"/>
                        </a:lnSpc>
                        <a:spcBef>
                          <a:spcPts val="730"/>
                        </a:spcBef>
                      </a:pPr>
                      <a:r>
                        <a:rPr sz="1500" spc="-20" dirty="0">
                          <a:latin typeface="Arial"/>
                          <a:cs typeface="Arial"/>
                        </a:rPr>
                        <a:t>(Years</a:t>
                      </a:r>
                      <a:r>
                        <a:rPr sz="1500" spc="-30"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creditable</a:t>
                      </a:r>
                      <a:r>
                        <a:rPr sz="1500" spc="-50" dirty="0">
                          <a:latin typeface="Arial"/>
                          <a:cs typeface="Arial"/>
                        </a:rPr>
                        <a:t> </a:t>
                      </a:r>
                      <a:r>
                        <a:rPr sz="1500" dirty="0">
                          <a:latin typeface="Arial"/>
                          <a:cs typeface="Arial"/>
                        </a:rPr>
                        <a:t>service</a:t>
                      </a:r>
                      <a:r>
                        <a:rPr sz="1500" spc="-20" dirty="0">
                          <a:latin typeface="Arial"/>
                          <a:cs typeface="Arial"/>
                        </a:rPr>
                        <a:t> </a:t>
                      </a:r>
                      <a:r>
                        <a:rPr sz="1500" dirty="0">
                          <a:latin typeface="Arial"/>
                          <a:cs typeface="Arial"/>
                        </a:rPr>
                        <a:t>(points/360)</a:t>
                      </a:r>
                      <a:r>
                        <a:rPr sz="1500" spc="-65" dirty="0">
                          <a:latin typeface="Arial"/>
                          <a:cs typeface="Arial"/>
                        </a:rPr>
                        <a:t> </a:t>
                      </a:r>
                      <a:r>
                        <a:rPr sz="1500" dirty="0">
                          <a:latin typeface="Arial"/>
                          <a:cs typeface="Arial"/>
                        </a:rPr>
                        <a:t>x</a:t>
                      </a:r>
                      <a:r>
                        <a:rPr sz="1500" spc="-30" dirty="0">
                          <a:latin typeface="Arial"/>
                          <a:cs typeface="Arial"/>
                        </a:rPr>
                        <a:t> </a:t>
                      </a:r>
                      <a:r>
                        <a:rPr sz="1500" dirty="0">
                          <a:latin typeface="Arial"/>
                          <a:cs typeface="Arial"/>
                        </a:rPr>
                        <a:t>2.5%)</a:t>
                      </a:r>
                      <a:r>
                        <a:rPr sz="1500" spc="-25" dirty="0">
                          <a:latin typeface="Arial"/>
                          <a:cs typeface="Arial"/>
                        </a:rPr>
                        <a:t> </a:t>
                      </a:r>
                      <a:r>
                        <a:rPr sz="1500" dirty="0">
                          <a:latin typeface="Arial"/>
                          <a:cs typeface="Arial"/>
                        </a:rPr>
                        <a:t>x</a:t>
                      </a:r>
                      <a:r>
                        <a:rPr sz="1500" spc="-30" dirty="0">
                          <a:latin typeface="Arial"/>
                          <a:cs typeface="Arial"/>
                        </a:rPr>
                        <a:t> </a:t>
                      </a:r>
                      <a:r>
                        <a:rPr sz="1500" dirty="0">
                          <a:latin typeface="Arial"/>
                          <a:cs typeface="Arial"/>
                        </a:rPr>
                        <a:t>average</a:t>
                      </a:r>
                      <a:r>
                        <a:rPr sz="1500" spc="-30" dirty="0">
                          <a:latin typeface="Arial"/>
                          <a:cs typeface="Arial"/>
                        </a:rPr>
                        <a:t> </a:t>
                      </a:r>
                      <a:r>
                        <a:rPr sz="1500" dirty="0">
                          <a:latin typeface="Arial"/>
                          <a:cs typeface="Arial"/>
                        </a:rPr>
                        <a:t>of</a:t>
                      </a:r>
                      <a:r>
                        <a:rPr sz="1500" spc="-30" dirty="0">
                          <a:latin typeface="Arial"/>
                          <a:cs typeface="Arial"/>
                        </a:rPr>
                        <a:t> </a:t>
                      </a:r>
                      <a:r>
                        <a:rPr sz="1500" spc="-10" dirty="0">
                          <a:latin typeface="Arial"/>
                          <a:cs typeface="Arial"/>
                        </a:rPr>
                        <a:t>highest </a:t>
                      </a:r>
                      <a:r>
                        <a:rPr sz="1500" dirty="0">
                          <a:latin typeface="Arial"/>
                          <a:cs typeface="Arial"/>
                        </a:rPr>
                        <a:t>36</a:t>
                      </a:r>
                      <a:r>
                        <a:rPr sz="1500" spc="-20" dirty="0">
                          <a:latin typeface="Arial"/>
                          <a:cs typeface="Arial"/>
                        </a:rPr>
                        <a:t> </a:t>
                      </a:r>
                      <a:r>
                        <a:rPr sz="1500" dirty="0">
                          <a:latin typeface="Arial"/>
                          <a:cs typeface="Arial"/>
                        </a:rPr>
                        <a:t>months</a:t>
                      </a:r>
                      <a:r>
                        <a:rPr sz="1500" spc="-30" dirty="0">
                          <a:latin typeface="Arial"/>
                          <a:cs typeface="Arial"/>
                        </a:rPr>
                        <a:t> </a:t>
                      </a:r>
                      <a:r>
                        <a:rPr sz="1500" dirty="0">
                          <a:latin typeface="Arial"/>
                          <a:cs typeface="Arial"/>
                        </a:rPr>
                        <a:t>of</a:t>
                      </a:r>
                      <a:r>
                        <a:rPr sz="1500" spc="-35" dirty="0">
                          <a:latin typeface="Arial"/>
                          <a:cs typeface="Arial"/>
                        </a:rPr>
                        <a:t> </a:t>
                      </a:r>
                      <a:r>
                        <a:rPr sz="1500" dirty="0">
                          <a:latin typeface="Arial"/>
                          <a:cs typeface="Arial"/>
                        </a:rPr>
                        <a:t>basic</a:t>
                      </a:r>
                      <a:r>
                        <a:rPr sz="1500" spc="-30" dirty="0">
                          <a:latin typeface="Arial"/>
                          <a:cs typeface="Arial"/>
                        </a:rPr>
                        <a:t> </a:t>
                      </a:r>
                      <a:r>
                        <a:rPr sz="1500" spc="-25" dirty="0">
                          <a:latin typeface="Arial"/>
                          <a:cs typeface="Arial"/>
                        </a:rPr>
                        <a:t>pay</a:t>
                      </a:r>
                      <a:endParaRPr sz="1500">
                        <a:latin typeface="Arial"/>
                        <a:cs typeface="Arial"/>
                      </a:endParaRPr>
                    </a:p>
                  </a:txBody>
                  <a:tcPr marL="0" marR="0" marT="19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35"/>
                        </a:spcBef>
                      </a:pPr>
                      <a:endParaRPr sz="1500">
                        <a:latin typeface="Times New Roman"/>
                        <a:cs typeface="Times New Roman"/>
                      </a:endParaRPr>
                    </a:p>
                    <a:p>
                      <a:pPr marL="90805">
                        <a:lnSpc>
                          <a:spcPct val="100000"/>
                        </a:lnSpc>
                      </a:pPr>
                      <a:r>
                        <a:rPr sz="1500" dirty="0">
                          <a:latin typeface="Arial"/>
                          <a:cs typeface="Arial"/>
                        </a:rPr>
                        <a:t>Between</a:t>
                      </a:r>
                      <a:r>
                        <a:rPr sz="1500" spc="-30" dirty="0">
                          <a:latin typeface="Arial"/>
                          <a:cs typeface="Arial"/>
                        </a:rPr>
                        <a:t> </a:t>
                      </a:r>
                      <a:r>
                        <a:rPr sz="1500" dirty="0">
                          <a:latin typeface="Arial"/>
                          <a:cs typeface="Arial"/>
                        </a:rPr>
                        <a:t>8</a:t>
                      </a:r>
                      <a:r>
                        <a:rPr sz="1500" spc="-35" dirty="0">
                          <a:latin typeface="Arial"/>
                          <a:cs typeface="Arial"/>
                        </a:rPr>
                        <a:t> </a:t>
                      </a:r>
                      <a:r>
                        <a:rPr sz="1500" dirty="0">
                          <a:latin typeface="Arial"/>
                          <a:cs typeface="Arial"/>
                        </a:rPr>
                        <a:t>September</a:t>
                      </a:r>
                      <a:r>
                        <a:rPr sz="1500" spc="-50" dirty="0">
                          <a:latin typeface="Arial"/>
                          <a:cs typeface="Arial"/>
                        </a:rPr>
                        <a:t> </a:t>
                      </a:r>
                      <a:r>
                        <a:rPr sz="1500" dirty="0">
                          <a:latin typeface="Arial"/>
                          <a:cs typeface="Arial"/>
                        </a:rPr>
                        <a:t>1980</a:t>
                      </a:r>
                      <a:r>
                        <a:rPr sz="1500" spc="-45" dirty="0">
                          <a:latin typeface="Arial"/>
                          <a:cs typeface="Arial"/>
                        </a:rPr>
                        <a:t> </a:t>
                      </a:r>
                      <a:r>
                        <a:rPr sz="1500" spc="-25" dirty="0">
                          <a:latin typeface="Arial"/>
                          <a:cs typeface="Arial"/>
                        </a:rPr>
                        <a:t>and</a:t>
                      </a:r>
                      <a:endParaRPr sz="1500">
                        <a:latin typeface="Arial"/>
                        <a:cs typeface="Arial"/>
                      </a:endParaRPr>
                    </a:p>
                    <a:p>
                      <a:pPr marL="90805">
                        <a:lnSpc>
                          <a:spcPct val="100000"/>
                        </a:lnSpc>
                      </a:pPr>
                      <a:r>
                        <a:rPr sz="1500" dirty="0">
                          <a:latin typeface="Arial"/>
                          <a:cs typeface="Arial"/>
                        </a:rPr>
                        <a:t>31</a:t>
                      </a:r>
                      <a:r>
                        <a:rPr sz="1500" spc="-20" dirty="0">
                          <a:latin typeface="Arial"/>
                          <a:cs typeface="Arial"/>
                        </a:rPr>
                        <a:t> </a:t>
                      </a:r>
                      <a:r>
                        <a:rPr sz="1500" dirty="0">
                          <a:latin typeface="Arial"/>
                          <a:cs typeface="Arial"/>
                        </a:rPr>
                        <a:t>July</a:t>
                      </a:r>
                      <a:r>
                        <a:rPr sz="1500" spc="-25" dirty="0">
                          <a:latin typeface="Arial"/>
                          <a:cs typeface="Arial"/>
                        </a:rPr>
                        <a:t> </a:t>
                      </a:r>
                      <a:r>
                        <a:rPr sz="1500" spc="-20" dirty="0">
                          <a:latin typeface="Arial"/>
                          <a:cs typeface="Arial"/>
                        </a:rPr>
                        <a:t>1986</a:t>
                      </a:r>
                      <a:endParaRPr sz="1500">
                        <a:latin typeface="Arial"/>
                        <a:cs typeface="Arial"/>
                      </a:endParaRPr>
                    </a:p>
                  </a:txBody>
                  <a:tcPr marL="0" marR="0" marT="298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575560">
                <a:tc>
                  <a:txBody>
                    <a:bodyPr/>
                    <a:lstStyle/>
                    <a:p>
                      <a:pPr marL="273050" indent="-182245">
                        <a:lnSpc>
                          <a:spcPts val="2110"/>
                        </a:lnSpc>
                        <a:buFont typeface="Arial"/>
                        <a:buChar char="•"/>
                        <a:tabLst>
                          <a:tab pos="273050" algn="l"/>
                        </a:tabLst>
                      </a:pPr>
                      <a:r>
                        <a:rPr sz="1800" b="1" spc="-10" dirty="0">
                          <a:solidFill>
                            <a:srgbClr val="008000"/>
                          </a:solidFill>
                          <a:latin typeface="Arial"/>
                          <a:cs typeface="Arial"/>
                        </a:rPr>
                        <a:t>High-</a:t>
                      </a:r>
                      <a:r>
                        <a:rPr sz="1800" b="1" dirty="0">
                          <a:solidFill>
                            <a:srgbClr val="008000"/>
                          </a:solidFill>
                          <a:latin typeface="Arial"/>
                          <a:cs typeface="Arial"/>
                        </a:rPr>
                        <a:t>36</a:t>
                      </a:r>
                      <a:r>
                        <a:rPr sz="1800" b="1" spc="-35" dirty="0">
                          <a:solidFill>
                            <a:srgbClr val="008000"/>
                          </a:solidFill>
                          <a:latin typeface="Arial"/>
                          <a:cs typeface="Arial"/>
                        </a:rPr>
                        <a:t> </a:t>
                      </a:r>
                      <a:r>
                        <a:rPr sz="1800" b="1" dirty="0">
                          <a:solidFill>
                            <a:srgbClr val="008000"/>
                          </a:solidFill>
                          <a:latin typeface="Arial"/>
                          <a:cs typeface="Arial"/>
                        </a:rPr>
                        <a:t>Pay</a:t>
                      </a:r>
                      <a:r>
                        <a:rPr sz="1800" b="1" spc="-30" dirty="0">
                          <a:solidFill>
                            <a:srgbClr val="008000"/>
                          </a:solidFill>
                          <a:latin typeface="Arial"/>
                          <a:cs typeface="Arial"/>
                        </a:rPr>
                        <a:t> </a:t>
                      </a:r>
                      <a:r>
                        <a:rPr sz="1800" b="1" dirty="0">
                          <a:solidFill>
                            <a:srgbClr val="008000"/>
                          </a:solidFill>
                          <a:latin typeface="Arial"/>
                          <a:cs typeface="Arial"/>
                        </a:rPr>
                        <a:t>Plan</a:t>
                      </a:r>
                      <a:r>
                        <a:rPr sz="1800" b="1" spc="-30" dirty="0">
                          <a:solidFill>
                            <a:srgbClr val="008000"/>
                          </a:solidFill>
                          <a:latin typeface="Arial"/>
                          <a:cs typeface="Arial"/>
                        </a:rPr>
                        <a:t> </a:t>
                      </a:r>
                      <a:r>
                        <a:rPr sz="1800" dirty="0">
                          <a:solidFill>
                            <a:srgbClr val="008000"/>
                          </a:solidFill>
                          <a:latin typeface="Arial"/>
                          <a:cs typeface="Arial"/>
                        </a:rPr>
                        <a:t>(calculation</a:t>
                      </a:r>
                      <a:r>
                        <a:rPr sz="1800" spc="-5" dirty="0">
                          <a:solidFill>
                            <a:srgbClr val="008000"/>
                          </a:solidFill>
                          <a:latin typeface="Arial"/>
                          <a:cs typeface="Arial"/>
                        </a:rPr>
                        <a:t> </a:t>
                      </a:r>
                      <a:r>
                        <a:rPr sz="1800" dirty="0">
                          <a:solidFill>
                            <a:srgbClr val="008000"/>
                          </a:solidFill>
                          <a:latin typeface="Arial"/>
                          <a:cs typeface="Arial"/>
                        </a:rPr>
                        <a:t>above)</a:t>
                      </a:r>
                      <a:r>
                        <a:rPr sz="1800" spc="-5" dirty="0">
                          <a:solidFill>
                            <a:srgbClr val="008000"/>
                          </a:solidFill>
                          <a:latin typeface="Arial"/>
                          <a:cs typeface="Arial"/>
                        </a:rPr>
                        <a:t> </a:t>
                      </a:r>
                      <a:r>
                        <a:rPr sz="1800" b="1" spc="-20" dirty="0">
                          <a:solidFill>
                            <a:srgbClr val="008000"/>
                          </a:solidFill>
                          <a:latin typeface="Arial"/>
                          <a:cs typeface="Arial"/>
                        </a:rPr>
                        <a:t>~OR~</a:t>
                      </a:r>
                      <a:endParaRPr sz="1800">
                        <a:latin typeface="Arial"/>
                        <a:cs typeface="Arial"/>
                      </a:endParaRPr>
                    </a:p>
                    <a:p>
                      <a:pPr marL="273685" indent="-182245">
                        <a:lnSpc>
                          <a:spcPct val="100000"/>
                        </a:lnSpc>
                        <a:buFont typeface="Arial"/>
                        <a:buChar char="•"/>
                        <a:tabLst>
                          <a:tab pos="273685" algn="l"/>
                        </a:tabLst>
                      </a:pPr>
                      <a:r>
                        <a:rPr sz="1800" b="1" dirty="0">
                          <a:solidFill>
                            <a:srgbClr val="008000"/>
                          </a:solidFill>
                          <a:latin typeface="Arial"/>
                          <a:cs typeface="Arial"/>
                        </a:rPr>
                        <a:t>Career</a:t>
                      </a:r>
                      <a:r>
                        <a:rPr sz="1800" b="1" spc="-25" dirty="0">
                          <a:solidFill>
                            <a:srgbClr val="008000"/>
                          </a:solidFill>
                          <a:latin typeface="Arial"/>
                          <a:cs typeface="Arial"/>
                        </a:rPr>
                        <a:t> </a:t>
                      </a:r>
                      <a:r>
                        <a:rPr sz="1800" b="1" dirty="0">
                          <a:solidFill>
                            <a:srgbClr val="008000"/>
                          </a:solidFill>
                          <a:latin typeface="Arial"/>
                          <a:cs typeface="Arial"/>
                        </a:rPr>
                        <a:t>Status</a:t>
                      </a:r>
                      <a:r>
                        <a:rPr sz="1800" b="1" spc="-45" dirty="0">
                          <a:solidFill>
                            <a:srgbClr val="008000"/>
                          </a:solidFill>
                          <a:latin typeface="Arial"/>
                          <a:cs typeface="Arial"/>
                        </a:rPr>
                        <a:t> </a:t>
                      </a:r>
                      <a:r>
                        <a:rPr sz="1800" b="1" dirty="0">
                          <a:solidFill>
                            <a:srgbClr val="008000"/>
                          </a:solidFill>
                          <a:latin typeface="Arial"/>
                          <a:cs typeface="Arial"/>
                        </a:rPr>
                        <a:t>Bonus*</a:t>
                      </a:r>
                      <a:r>
                        <a:rPr sz="1800" b="1" spc="-55" dirty="0">
                          <a:solidFill>
                            <a:srgbClr val="008000"/>
                          </a:solidFill>
                          <a:latin typeface="Arial"/>
                          <a:cs typeface="Arial"/>
                        </a:rPr>
                        <a:t> </a:t>
                      </a:r>
                      <a:r>
                        <a:rPr sz="1800" b="1" dirty="0">
                          <a:solidFill>
                            <a:srgbClr val="008000"/>
                          </a:solidFill>
                          <a:latin typeface="Arial"/>
                          <a:cs typeface="Arial"/>
                        </a:rPr>
                        <a:t>(CSB)/REDUX</a:t>
                      </a:r>
                      <a:r>
                        <a:rPr sz="1800" b="1" spc="-25" dirty="0">
                          <a:solidFill>
                            <a:srgbClr val="008000"/>
                          </a:solidFill>
                          <a:latin typeface="Arial"/>
                          <a:cs typeface="Arial"/>
                        </a:rPr>
                        <a:t> </a:t>
                      </a:r>
                      <a:r>
                        <a:rPr sz="1800" b="1" dirty="0">
                          <a:solidFill>
                            <a:srgbClr val="008000"/>
                          </a:solidFill>
                          <a:latin typeface="Arial"/>
                          <a:cs typeface="Arial"/>
                        </a:rPr>
                        <a:t>Pay</a:t>
                      </a:r>
                      <a:r>
                        <a:rPr sz="1800" b="1" spc="-30" dirty="0">
                          <a:solidFill>
                            <a:srgbClr val="008000"/>
                          </a:solidFill>
                          <a:latin typeface="Arial"/>
                          <a:cs typeface="Arial"/>
                        </a:rPr>
                        <a:t> </a:t>
                      </a:r>
                      <a:r>
                        <a:rPr sz="1800" b="1" spc="-20" dirty="0">
                          <a:solidFill>
                            <a:srgbClr val="008000"/>
                          </a:solidFill>
                          <a:latin typeface="Arial"/>
                          <a:cs typeface="Arial"/>
                        </a:rPr>
                        <a:t>Plan</a:t>
                      </a:r>
                      <a:endParaRPr sz="1800">
                        <a:latin typeface="Arial"/>
                        <a:cs typeface="Arial"/>
                      </a:endParaRPr>
                    </a:p>
                    <a:p>
                      <a:pPr marL="90805" marR="20955">
                        <a:lnSpc>
                          <a:spcPct val="100000"/>
                        </a:lnSpc>
                        <a:spcBef>
                          <a:spcPts val="730"/>
                        </a:spcBef>
                      </a:pPr>
                      <a:r>
                        <a:rPr sz="1500" dirty="0">
                          <a:latin typeface="Arial"/>
                          <a:cs typeface="Arial"/>
                        </a:rPr>
                        <a:t>(CSB</a:t>
                      </a:r>
                      <a:r>
                        <a:rPr sz="1500" spc="-45" dirty="0">
                          <a:latin typeface="Arial"/>
                          <a:cs typeface="Arial"/>
                        </a:rPr>
                        <a:t> </a:t>
                      </a:r>
                      <a:r>
                        <a:rPr sz="1500" dirty="0">
                          <a:latin typeface="Arial"/>
                          <a:cs typeface="Arial"/>
                        </a:rPr>
                        <a:t>was</a:t>
                      </a:r>
                      <a:r>
                        <a:rPr sz="1500" spc="-10" dirty="0">
                          <a:latin typeface="Arial"/>
                          <a:cs typeface="Arial"/>
                        </a:rPr>
                        <a:t> </a:t>
                      </a:r>
                      <a:r>
                        <a:rPr sz="1500" dirty="0">
                          <a:latin typeface="Arial"/>
                          <a:cs typeface="Arial"/>
                        </a:rPr>
                        <a:t>offered</a:t>
                      </a:r>
                      <a:r>
                        <a:rPr sz="1500" spc="-65" dirty="0">
                          <a:latin typeface="Arial"/>
                          <a:cs typeface="Arial"/>
                        </a:rPr>
                        <a:t> </a:t>
                      </a:r>
                      <a:r>
                        <a:rPr sz="1500" dirty="0">
                          <a:latin typeface="Arial"/>
                          <a:cs typeface="Arial"/>
                        </a:rPr>
                        <a:t>when</a:t>
                      </a:r>
                      <a:r>
                        <a:rPr sz="1500" spc="-10" dirty="0">
                          <a:latin typeface="Arial"/>
                          <a:cs typeface="Arial"/>
                        </a:rPr>
                        <a:t> </a:t>
                      </a:r>
                      <a:r>
                        <a:rPr sz="1500" dirty="0">
                          <a:latin typeface="Arial"/>
                          <a:cs typeface="Arial"/>
                        </a:rPr>
                        <a:t>eligible</a:t>
                      </a:r>
                      <a:r>
                        <a:rPr sz="1500" spc="-35" dirty="0">
                          <a:latin typeface="Arial"/>
                          <a:cs typeface="Arial"/>
                        </a:rPr>
                        <a:t> </a:t>
                      </a:r>
                      <a:r>
                        <a:rPr sz="1500" dirty="0">
                          <a:latin typeface="Arial"/>
                          <a:cs typeface="Arial"/>
                        </a:rPr>
                        <a:t>Soldiers</a:t>
                      </a:r>
                      <a:r>
                        <a:rPr sz="1500" spc="-45" dirty="0">
                          <a:latin typeface="Arial"/>
                          <a:cs typeface="Arial"/>
                        </a:rPr>
                        <a:t> </a:t>
                      </a:r>
                      <a:r>
                        <a:rPr sz="1500" dirty="0">
                          <a:latin typeface="Arial"/>
                          <a:cs typeface="Arial"/>
                        </a:rPr>
                        <a:t>reached</a:t>
                      </a:r>
                      <a:r>
                        <a:rPr sz="1500" spc="-40" dirty="0">
                          <a:latin typeface="Arial"/>
                          <a:cs typeface="Arial"/>
                        </a:rPr>
                        <a:t> </a:t>
                      </a:r>
                      <a:r>
                        <a:rPr sz="1500" dirty="0">
                          <a:latin typeface="Arial"/>
                          <a:cs typeface="Arial"/>
                        </a:rPr>
                        <a:t>15</a:t>
                      </a:r>
                      <a:r>
                        <a:rPr sz="1500" spc="-35" dirty="0">
                          <a:latin typeface="Arial"/>
                          <a:cs typeface="Arial"/>
                        </a:rPr>
                        <a:t> </a:t>
                      </a:r>
                      <a:r>
                        <a:rPr sz="1500" dirty="0">
                          <a:latin typeface="Arial"/>
                          <a:cs typeface="Arial"/>
                        </a:rPr>
                        <a:t>years</a:t>
                      </a:r>
                      <a:r>
                        <a:rPr sz="1500" spc="-35" dirty="0">
                          <a:latin typeface="Arial"/>
                          <a:cs typeface="Arial"/>
                        </a:rPr>
                        <a:t> </a:t>
                      </a:r>
                      <a:r>
                        <a:rPr sz="1500" dirty="0">
                          <a:latin typeface="Arial"/>
                          <a:cs typeface="Arial"/>
                        </a:rPr>
                        <a:t>of</a:t>
                      </a:r>
                      <a:r>
                        <a:rPr sz="1500" spc="-100" dirty="0">
                          <a:latin typeface="Arial"/>
                          <a:cs typeface="Arial"/>
                        </a:rPr>
                        <a:t> </a:t>
                      </a:r>
                      <a:r>
                        <a:rPr sz="1500" spc="-10" dirty="0">
                          <a:latin typeface="Arial"/>
                          <a:cs typeface="Arial"/>
                        </a:rPr>
                        <a:t>Active </a:t>
                      </a:r>
                      <a:r>
                        <a:rPr sz="1500" dirty="0">
                          <a:latin typeface="Arial"/>
                          <a:cs typeface="Arial"/>
                        </a:rPr>
                        <a:t>Federal</a:t>
                      </a:r>
                      <a:r>
                        <a:rPr sz="1500" spc="-50" dirty="0">
                          <a:latin typeface="Arial"/>
                          <a:cs typeface="Arial"/>
                        </a:rPr>
                        <a:t> </a:t>
                      </a:r>
                      <a:r>
                        <a:rPr sz="1500" dirty="0">
                          <a:latin typeface="Arial"/>
                          <a:cs typeface="Arial"/>
                        </a:rPr>
                        <a:t>Service</a:t>
                      </a:r>
                      <a:r>
                        <a:rPr sz="1500" spc="-25" dirty="0">
                          <a:latin typeface="Arial"/>
                          <a:cs typeface="Arial"/>
                        </a:rPr>
                        <a:t> </a:t>
                      </a:r>
                      <a:r>
                        <a:rPr sz="1500" dirty="0">
                          <a:latin typeface="Arial"/>
                          <a:cs typeface="Arial"/>
                        </a:rPr>
                        <a:t>(AFS),</a:t>
                      </a:r>
                      <a:r>
                        <a:rPr sz="1500" spc="-35" dirty="0">
                          <a:latin typeface="Arial"/>
                          <a:cs typeface="Arial"/>
                        </a:rPr>
                        <a:t> </a:t>
                      </a:r>
                      <a:r>
                        <a:rPr sz="1500" dirty="0">
                          <a:latin typeface="Arial"/>
                          <a:cs typeface="Arial"/>
                        </a:rPr>
                        <a:t>with</a:t>
                      </a:r>
                      <a:r>
                        <a:rPr sz="1500" spc="-10" dirty="0">
                          <a:latin typeface="Arial"/>
                          <a:cs typeface="Arial"/>
                        </a:rPr>
                        <a:t> </a:t>
                      </a:r>
                      <a:r>
                        <a:rPr sz="1500" dirty="0">
                          <a:latin typeface="Arial"/>
                          <a:cs typeface="Arial"/>
                        </a:rPr>
                        <a:t>an</a:t>
                      </a:r>
                      <a:r>
                        <a:rPr sz="1500" spc="-35" dirty="0">
                          <a:latin typeface="Arial"/>
                          <a:cs typeface="Arial"/>
                        </a:rPr>
                        <a:t> </a:t>
                      </a:r>
                      <a:r>
                        <a:rPr sz="1500" dirty="0">
                          <a:latin typeface="Arial"/>
                          <a:cs typeface="Arial"/>
                        </a:rPr>
                        <a:t>agreement</a:t>
                      </a:r>
                      <a:r>
                        <a:rPr sz="1500" spc="-55" dirty="0">
                          <a:latin typeface="Arial"/>
                          <a:cs typeface="Arial"/>
                        </a:rPr>
                        <a:t> </a:t>
                      </a:r>
                      <a:r>
                        <a:rPr sz="1500" dirty="0">
                          <a:latin typeface="Arial"/>
                          <a:cs typeface="Arial"/>
                        </a:rPr>
                        <a:t>to</a:t>
                      </a:r>
                      <a:r>
                        <a:rPr sz="1500" spc="-45" dirty="0">
                          <a:latin typeface="Arial"/>
                          <a:cs typeface="Arial"/>
                        </a:rPr>
                        <a:t> </a:t>
                      </a:r>
                      <a:r>
                        <a:rPr sz="1500" dirty="0">
                          <a:latin typeface="Arial"/>
                          <a:cs typeface="Arial"/>
                        </a:rPr>
                        <a:t>complete</a:t>
                      </a:r>
                      <a:r>
                        <a:rPr sz="1500" spc="-40" dirty="0">
                          <a:latin typeface="Arial"/>
                          <a:cs typeface="Arial"/>
                        </a:rPr>
                        <a:t> </a:t>
                      </a:r>
                      <a:r>
                        <a:rPr sz="1500" dirty="0">
                          <a:latin typeface="Arial"/>
                          <a:cs typeface="Arial"/>
                        </a:rPr>
                        <a:t>20</a:t>
                      </a:r>
                      <a:r>
                        <a:rPr sz="1500" spc="-35" dirty="0">
                          <a:latin typeface="Arial"/>
                          <a:cs typeface="Arial"/>
                        </a:rPr>
                        <a:t> </a:t>
                      </a:r>
                      <a:r>
                        <a:rPr sz="1500" dirty="0">
                          <a:latin typeface="Arial"/>
                          <a:cs typeface="Arial"/>
                        </a:rPr>
                        <a:t>years</a:t>
                      </a:r>
                      <a:r>
                        <a:rPr sz="1500" spc="-25" dirty="0">
                          <a:latin typeface="Arial"/>
                          <a:cs typeface="Arial"/>
                        </a:rPr>
                        <a:t> of </a:t>
                      </a:r>
                      <a:r>
                        <a:rPr sz="1500" dirty="0">
                          <a:latin typeface="Arial"/>
                          <a:cs typeface="Arial"/>
                        </a:rPr>
                        <a:t>AFS.</a:t>
                      </a:r>
                      <a:r>
                        <a:rPr sz="1500" spc="-35" dirty="0">
                          <a:latin typeface="Arial"/>
                          <a:cs typeface="Arial"/>
                        </a:rPr>
                        <a:t> </a:t>
                      </a:r>
                      <a:r>
                        <a:rPr sz="1500" dirty="0">
                          <a:latin typeface="Arial"/>
                          <a:cs typeface="Arial"/>
                        </a:rPr>
                        <a:t>Soldiers</a:t>
                      </a:r>
                      <a:r>
                        <a:rPr sz="1500" spc="-30" dirty="0">
                          <a:latin typeface="Arial"/>
                          <a:cs typeface="Arial"/>
                        </a:rPr>
                        <a:t> </a:t>
                      </a:r>
                      <a:r>
                        <a:rPr sz="1500" dirty="0">
                          <a:latin typeface="Arial"/>
                          <a:cs typeface="Arial"/>
                        </a:rPr>
                        <a:t>who</a:t>
                      </a:r>
                      <a:r>
                        <a:rPr sz="1500" spc="-5" dirty="0">
                          <a:latin typeface="Arial"/>
                          <a:cs typeface="Arial"/>
                        </a:rPr>
                        <a:t> </a:t>
                      </a:r>
                      <a:r>
                        <a:rPr sz="1500" dirty="0">
                          <a:latin typeface="Arial"/>
                          <a:cs typeface="Arial"/>
                        </a:rPr>
                        <a:t>declined</a:t>
                      </a:r>
                      <a:r>
                        <a:rPr sz="1500" spc="-40" dirty="0">
                          <a:latin typeface="Arial"/>
                          <a:cs typeface="Arial"/>
                        </a:rPr>
                        <a:t> </a:t>
                      </a:r>
                      <a:r>
                        <a:rPr sz="1500" dirty="0">
                          <a:latin typeface="Arial"/>
                          <a:cs typeface="Arial"/>
                        </a:rPr>
                        <a:t>CSB,</a:t>
                      </a:r>
                      <a:r>
                        <a:rPr sz="1500" spc="-20" dirty="0">
                          <a:latin typeface="Arial"/>
                          <a:cs typeface="Arial"/>
                        </a:rPr>
                        <a:t> </a:t>
                      </a:r>
                      <a:r>
                        <a:rPr sz="1500" dirty="0">
                          <a:latin typeface="Arial"/>
                          <a:cs typeface="Arial"/>
                        </a:rPr>
                        <a:t>remained</a:t>
                      </a:r>
                      <a:r>
                        <a:rPr sz="1500" spc="-35" dirty="0">
                          <a:latin typeface="Arial"/>
                          <a:cs typeface="Arial"/>
                        </a:rPr>
                        <a:t> </a:t>
                      </a:r>
                      <a:r>
                        <a:rPr sz="1500" dirty="0">
                          <a:latin typeface="Arial"/>
                          <a:cs typeface="Arial"/>
                        </a:rPr>
                        <a:t>under</a:t>
                      </a:r>
                      <a:r>
                        <a:rPr sz="1500" spc="-45" dirty="0">
                          <a:latin typeface="Arial"/>
                          <a:cs typeface="Arial"/>
                        </a:rPr>
                        <a:t> </a:t>
                      </a:r>
                      <a:r>
                        <a:rPr sz="1500" spc="-10" dirty="0">
                          <a:latin typeface="Arial"/>
                          <a:cs typeface="Arial"/>
                        </a:rPr>
                        <a:t>High-</a:t>
                      </a:r>
                      <a:r>
                        <a:rPr sz="1500" dirty="0">
                          <a:latin typeface="Arial"/>
                          <a:cs typeface="Arial"/>
                        </a:rPr>
                        <a:t>36</a:t>
                      </a:r>
                      <a:r>
                        <a:rPr sz="1500" spc="-30" dirty="0">
                          <a:latin typeface="Arial"/>
                          <a:cs typeface="Arial"/>
                        </a:rPr>
                        <a:t> </a:t>
                      </a:r>
                      <a:r>
                        <a:rPr sz="1500" dirty="0">
                          <a:latin typeface="Arial"/>
                          <a:cs typeface="Arial"/>
                        </a:rPr>
                        <a:t>Pay</a:t>
                      </a:r>
                      <a:r>
                        <a:rPr sz="1500" spc="-25" dirty="0">
                          <a:latin typeface="Arial"/>
                          <a:cs typeface="Arial"/>
                        </a:rPr>
                        <a:t> </a:t>
                      </a:r>
                      <a:r>
                        <a:rPr sz="1500" spc="-10" dirty="0">
                          <a:latin typeface="Arial"/>
                          <a:cs typeface="Arial"/>
                        </a:rPr>
                        <a:t>Plan)</a:t>
                      </a:r>
                      <a:endParaRPr sz="1500">
                        <a:latin typeface="Arial"/>
                        <a:cs typeface="Arial"/>
                      </a:endParaRPr>
                    </a:p>
                    <a:p>
                      <a:pPr marL="90805">
                        <a:lnSpc>
                          <a:spcPct val="100000"/>
                        </a:lnSpc>
                        <a:spcBef>
                          <a:spcPts val="960"/>
                        </a:spcBef>
                      </a:pPr>
                      <a:r>
                        <a:rPr sz="1500" dirty="0">
                          <a:latin typeface="Arial"/>
                          <a:cs typeface="Arial"/>
                        </a:rPr>
                        <a:t>REDUX:</a:t>
                      </a:r>
                      <a:r>
                        <a:rPr sz="1500" spc="-15" dirty="0">
                          <a:latin typeface="Arial"/>
                          <a:cs typeface="Arial"/>
                        </a:rPr>
                        <a:t> </a:t>
                      </a:r>
                      <a:r>
                        <a:rPr sz="1500" spc="-20" dirty="0">
                          <a:latin typeface="Arial"/>
                          <a:cs typeface="Arial"/>
                        </a:rPr>
                        <a:t>(Years</a:t>
                      </a:r>
                      <a:r>
                        <a:rPr sz="1500" spc="-30" dirty="0">
                          <a:latin typeface="Arial"/>
                          <a:cs typeface="Arial"/>
                        </a:rPr>
                        <a:t> </a:t>
                      </a:r>
                      <a:r>
                        <a:rPr sz="1500" dirty="0">
                          <a:latin typeface="Arial"/>
                          <a:cs typeface="Arial"/>
                        </a:rPr>
                        <a:t>of</a:t>
                      </a:r>
                      <a:r>
                        <a:rPr sz="1500" spc="-35" dirty="0">
                          <a:latin typeface="Arial"/>
                          <a:cs typeface="Arial"/>
                        </a:rPr>
                        <a:t> </a:t>
                      </a:r>
                      <a:r>
                        <a:rPr sz="1500" dirty="0">
                          <a:latin typeface="Arial"/>
                          <a:cs typeface="Arial"/>
                        </a:rPr>
                        <a:t>creditable</a:t>
                      </a:r>
                      <a:r>
                        <a:rPr sz="1500" spc="-55" dirty="0">
                          <a:latin typeface="Arial"/>
                          <a:cs typeface="Arial"/>
                        </a:rPr>
                        <a:t> </a:t>
                      </a:r>
                      <a:r>
                        <a:rPr sz="1500" dirty="0">
                          <a:latin typeface="Arial"/>
                          <a:cs typeface="Arial"/>
                        </a:rPr>
                        <a:t>service</a:t>
                      </a:r>
                      <a:r>
                        <a:rPr sz="1500" spc="-30" dirty="0">
                          <a:latin typeface="Arial"/>
                          <a:cs typeface="Arial"/>
                        </a:rPr>
                        <a:t> </a:t>
                      </a:r>
                      <a:r>
                        <a:rPr sz="1500" dirty="0">
                          <a:latin typeface="Arial"/>
                          <a:cs typeface="Arial"/>
                        </a:rPr>
                        <a:t>x</a:t>
                      </a:r>
                      <a:r>
                        <a:rPr sz="1500" spc="-30" dirty="0">
                          <a:latin typeface="Arial"/>
                          <a:cs typeface="Arial"/>
                        </a:rPr>
                        <a:t> </a:t>
                      </a:r>
                      <a:r>
                        <a:rPr sz="1500" dirty="0">
                          <a:latin typeface="Arial"/>
                          <a:cs typeface="Arial"/>
                        </a:rPr>
                        <a:t>2.5%)</a:t>
                      </a:r>
                      <a:r>
                        <a:rPr sz="1500" spc="-40" dirty="0">
                          <a:latin typeface="Arial"/>
                          <a:cs typeface="Arial"/>
                        </a:rPr>
                        <a:t> </a:t>
                      </a:r>
                      <a:r>
                        <a:rPr sz="1500" dirty="0">
                          <a:latin typeface="Arial"/>
                          <a:cs typeface="Arial"/>
                        </a:rPr>
                        <a:t>minus</a:t>
                      </a:r>
                      <a:r>
                        <a:rPr sz="1500" spc="-35" dirty="0">
                          <a:latin typeface="Arial"/>
                          <a:cs typeface="Arial"/>
                        </a:rPr>
                        <a:t> </a:t>
                      </a:r>
                      <a:r>
                        <a:rPr sz="1500" dirty="0">
                          <a:latin typeface="Arial"/>
                          <a:cs typeface="Arial"/>
                        </a:rPr>
                        <a:t>1%</a:t>
                      </a:r>
                      <a:r>
                        <a:rPr sz="1500" spc="-25" dirty="0">
                          <a:latin typeface="Arial"/>
                          <a:cs typeface="Arial"/>
                        </a:rPr>
                        <a:t> </a:t>
                      </a:r>
                      <a:r>
                        <a:rPr sz="1500" dirty="0">
                          <a:latin typeface="Arial"/>
                          <a:cs typeface="Arial"/>
                        </a:rPr>
                        <a:t>for</a:t>
                      </a:r>
                      <a:r>
                        <a:rPr sz="1500" spc="-40" dirty="0">
                          <a:latin typeface="Arial"/>
                          <a:cs typeface="Arial"/>
                        </a:rPr>
                        <a:t> </a:t>
                      </a:r>
                      <a:r>
                        <a:rPr sz="1500" dirty="0">
                          <a:latin typeface="Arial"/>
                          <a:cs typeface="Arial"/>
                        </a:rPr>
                        <a:t>each</a:t>
                      </a:r>
                      <a:r>
                        <a:rPr sz="1500" spc="-40" dirty="0">
                          <a:latin typeface="Arial"/>
                          <a:cs typeface="Arial"/>
                        </a:rPr>
                        <a:t> </a:t>
                      </a:r>
                      <a:r>
                        <a:rPr sz="1500" spc="-20" dirty="0">
                          <a:latin typeface="Arial"/>
                          <a:cs typeface="Arial"/>
                        </a:rPr>
                        <a:t>year</a:t>
                      </a:r>
                      <a:endParaRPr sz="1500">
                        <a:latin typeface="Arial"/>
                        <a:cs typeface="Arial"/>
                      </a:endParaRPr>
                    </a:p>
                    <a:p>
                      <a:pPr marL="91440" marR="231775">
                        <a:lnSpc>
                          <a:spcPct val="100000"/>
                        </a:lnSpc>
                      </a:pPr>
                      <a:r>
                        <a:rPr sz="1500" dirty="0">
                          <a:latin typeface="Arial"/>
                          <a:cs typeface="Arial"/>
                        </a:rPr>
                        <a:t>&lt;</a:t>
                      </a:r>
                      <a:r>
                        <a:rPr sz="1500" spc="-30" dirty="0">
                          <a:latin typeface="Arial"/>
                          <a:cs typeface="Arial"/>
                        </a:rPr>
                        <a:t> </a:t>
                      </a:r>
                      <a:r>
                        <a:rPr sz="1500" dirty="0">
                          <a:latin typeface="Arial"/>
                          <a:cs typeface="Arial"/>
                        </a:rPr>
                        <a:t>30</a:t>
                      </a:r>
                      <a:r>
                        <a:rPr sz="1500" spc="-20" dirty="0">
                          <a:latin typeface="Arial"/>
                          <a:cs typeface="Arial"/>
                        </a:rPr>
                        <a:t> </a:t>
                      </a:r>
                      <a:r>
                        <a:rPr sz="1500" dirty="0">
                          <a:latin typeface="Arial"/>
                          <a:cs typeface="Arial"/>
                        </a:rPr>
                        <a:t>years</a:t>
                      </a:r>
                      <a:r>
                        <a:rPr sz="1500" spc="-15" dirty="0">
                          <a:latin typeface="Arial"/>
                          <a:cs typeface="Arial"/>
                        </a:rPr>
                        <a:t> </a:t>
                      </a:r>
                      <a:r>
                        <a:rPr sz="1500" dirty="0">
                          <a:latin typeface="Arial"/>
                          <a:cs typeface="Arial"/>
                        </a:rPr>
                        <a:t>x</a:t>
                      </a:r>
                      <a:r>
                        <a:rPr sz="1500" spc="-20" dirty="0">
                          <a:latin typeface="Arial"/>
                          <a:cs typeface="Arial"/>
                        </a:rPr>
                        <a:t> </a:t>
                      </a:r>
                      <a:r>
                        <a:rPr sz="1500" dirty="0">
                          <a:latin typeface="Arial"/>
                          <a:cs typeface="Arial"/>
                        </a:rPr>
                        <a:t>average</a:t>
                      </a:r>
                      <a:r>
                        <a:rPr sz="1500" spc="-25" dirty="0">
                          <a:latin typeface="Arial"/>
                          <a:cs typeface="Arial"/>
                        </a:rPr>
                        <a:t> </a:t>
                      </a:r>
                      <a:r>
                        <a:rPr sz="1500" dirty="0">
                          <a:latin typeface="Arial"/>
                          <a:cs typeface="Arial"/>
                        </a:rPr>
                        <a:t>of</a:t>
                      </a:r>
                      <a:r>
                        <a:rPr sz="1500" spc="-25" dirty="0">
                          <a:latin typeface="Arial"/>
                          <a:cs typeface="Arial"/>
                        </a:rPr>
                        <a:t> </a:t>
                      </a:r>
                      <a:r>
                        <a:rPr sz="1500" dirty="0">
                          <a:latin typeface="Arial"/>
                          <a:cs typeface="Arial"/>
                        </a:rPr>
                        <a:t>highest</a:t>
                      </a:r>
                      <a:r>
                        <a:rPr sz="1500" spc="-50" dirty="0">
                          <a:latin typeface="Arial"/>
                          <a:cs typeface="Arial"/>
                        </a:rPr>
                        <a:t> </a:t>
                      </a:r>
                      <a:r>
                        <a:rPr sz="1500" dirty="0">
                          <a:latin typeface="Arial"/>
                          <a:cs typeface="Arial"/>
                        </a:rPr>
                        <a:t>36</a:t>
                      </a:r>
                      <a:r>
                        <a:rPr sz="1500" spc="-20" dirty="0">
                          <a:latin typeface="Arial"/>
                          <a:cs typeface="Arial"/>
                        </a:rPr>
                        <a:t> </a:t>
                      </a:r>
                      <a:r>
                        <a:rPr sz="1500" dirty="0">
                          <a:latin typeface="Arial"/>
                          <a:cs typeface="Arial"/>
                        </a:rPr>
                        <a:t>months</a:t>
                      </a:r>
                      <a:r>
                        <a:rPr sz="1500" spc="-30" dirty="0">
                          <a:latin typeface="Arial"/>
                          <a:cs typeface="Arial"/>
                        </a:rPr>
                        <a:t> </a:t>
                      </a:r>
                      <a:r>
                        <a:rPr sz="1500" dirty="0">
                          <a:latin typeface="Arial"/>
                          <a:cs typeface="Arial"/>
                        </a:rPr>
                        <a:t>of</a:t>
                      </a:r>
                      <a:r>
                        <a:rPr sz="1500" spc="-30" dirty="0">
                          <a:latin typeface="Arial"/>
                          <a:cs typeface="Arial"/>
                        </a:rPr>
                        <a:t> </a:t>
                      </a:r>
                      <a:r>
                        <a:rPr sz="1500" dirty="0">
                          <a:latin typeface="Arial"/>
                          <a:cs typeface="Arial"/>
                        </a:rPr>
                        <a:t>basic</a:t>
                      </a:r>
                      <a:r>
                        <a:rPr sz="1500" spc="-30" dirty="0">
                          <a:latin typeface="Arial"/>
                          <a:cs typeface="Arial"/>
                        </a:rPr>
                        <a:t> </a:t>
                      </a:r>
                      <a:r>
                        <a:rPr sz="1500" dirty="0">
                          <a:latin typeface="Arial"/>
                          <a:cs typeface="Arial"/>
                        </a:rPr>
                        <a:t>pay</a:t>
                      </a:r>
                      <a:r>
                        <a:rPr sz="1500" spc="-35" dirty="0">
                          <a:latin typeface="Arial"/>
                          <a:cs typeface="Arial"/>
                        </a:rPr>
                        <a:t> </a:t>
                      </a:r>
                      <a:r>
                        <a:rPr sz="1500" dirty="0">
                          <a:latin typeface="Arial"/>
                          <a:cs typeface="Arial"/>
                        </a:rPr>
                        <a:t>(</a:t>
                      </a:r>
                      <a:r>
                        <a:rPr sz="1500" u="sng" dirty="0">
                          <a:uFill>
                            <a:solidFill>
                              <a:srgbClr val="000000"/>
                            </a:solidFill>
                          </a:uFill>
                          <a:latin typeface="Arial"/>
                          <a:cs typeface="Arial"/>
                        </a:rPr>
                        <a:t>applies</a:t>
                      </a:r>
                      <a:r>
                        <a:rPr sz="1500" u="sng" spc="-30" dirty="0">
                          <a:uFill>
                            <a:solidFill>
                              <a:srgbClr val="000000"/>
                            </a:solidFill>
                          </a:uFill>
                          <a:latin typeface="Arial"/>
                          <a:cs typeface="Arial"/>
                        </a:rPr>
                        <a:t> </a:t>
                      </a:r>
                      <a:r>
                        <a:rPr sz="1500" u="sng" spc="-25" dirty="0">
                          <a:uFill>
                            <a:solidFill>
                              <a:srgbClr val="000000"/>
                            </a:solidFill>
                          </a:uFill>
                          <a:latin typeface="Arial"/>
                          <a:cs typeface="Arial"/>
                        </a:rPr>
                        <a:t>to</a:t>
                      </a:r>
                      <a:r>
                        <a:rPr sz="1500" u="none" spc="-25" dirty="0">
                          <a:latin typeface="Arial"/>
                          <a:cs typeface="Arial"/>
                        </a:rPr>
                        <a:t> </a:t>
                      </a:r>
                      <a:r>
                        <a:rPr sz="1500" u="sng" dirty="0">
                          <a:uFill>
                            <a:solidFill>
                              <a:srgbClr val="000000"/>
                            </a:solidFill>
                          </a:uFill>
                          <a:latin typeface="Arial"/>
                          <a:cs typeface="Arial"/>
                        </a:rPr>
                        <a:t>regular</a:t>
                      </a:r>
                      <a:r>
                        <a:rPr sz="1500" u="sng" spc="-50" dirty="0">
                          <a:uFill>
                            <a:solidFill>
                              <a:srgbClr val="000000"/>
                            </a:solidFill>
                          </a:uFill>
                          <a:latin typeface="Arial"/>
                          <a:cs typeface="Arial"/>
                        </a:rPr>
                        <a:t> </a:t>
                      </a:r>
                      <a:r>
                        <a:rPr sz="1500" u="sng" dirty="0">
                          <a:uFill>
                            <a:solidFill>
                              <a:srgbClr val="000000"/>
                            </a:solidFill>
                          </a:uFill>
                          <a:latin typeface="Arial"/>
                          <a:cs typeface="Arial"/>
                        </a:rPr>
                        <a:t>retirements</a:t>
                      </a:r>
                      <a:r>
                        <a:rPr sz="1500" u="sng" spc="-70" dirty="0">
                          <a:uFill>
                            <a:solidFill>
                              <a:srgbClr val="000000"/>
                            </a:solidFill>
                          </a:uFill>
                          <a:latin typeface="Arial"/>
                          <a:cs typeface="Arial"/>
                        </a:rPr>
                        <a:t> </a:t>
                      </a:r>
                      <a:r>
                        <a:rPr sz="1500" u="sng" dirty="0">
                          <a:uFill>
                            <a:solidFill>
                              <a:srgbClr val="000000"/>
                            </a:solidFill>
                          </a:uFill>
                          <a:latin typeface="Arial"/>
                          <a:cs typeface="Arial"/>
                        </a:rPr>
                        <a:t>under</a:t>
                      </a:r>
                      <a:r>
                        <a:rPr sz="1500" u="sng" spc="-35" dirty="0">
                          <a:uFill>
                            <a:solidFill>
                              <a:srgbClr val="000000"/>
                            </a:solidFill>
                          </a:uFill>
                          <a:latin typeface="Arial"/>
                          <a:cs typeface="Arial"/>
                        </a:rPr>
                        <a:t> </a:t>
                      </a:r>
                      <a:r>
                        <a:rPr sz="1500" u="sng" spc="-10" dirty="0">
                          <a:uFill>
                            <a:solidFill>
                              <a:srgbClr val="000000"/>
                            </a:solidFill>
                          </a:uFill>
                          <a:latin typeface="Arial"/>
                          <a:cs typeface="Arial"/>
                        </a:rPr>
                        <a:t>CSB/REDUX</a:t>
                      </a:r>
                      <a:r>
                        <a:rPr sz="1500" u="none" spc="-10" dirty="0">
                          <a:latin typeface="Arial"/>
                          <a:cs typeface="Arial"/>
                        </a:rPr>
                        <a:t>)</a:t>
                      </a:r>
                      <a:endParaRPr sz="1500">
                        <a:latin typeface="Arial"/>
                        <a:cs typeface="Arial"/>
                      </a:endParaRPr>
                    </a:p>
                    <a:p>
                      <a:pPr marL="90805">
                        <a:lnSpc>
                          <a:spcPct val="100000"/>
                        </a:lnSpc>
                        <a:spcBef>
                          <a:spcPts val="960"/>
                        </a:spcBef>
                      </a:pPr>
                      <a:r>
                        <a:rPr sz="1500" dirty="0">
                          <a:latin typeface="Arial"/>
                          <a:cs typeface="Arial"/>
                        </a:rPr>
                        <a:t>*CSB</a:t>
                      </a:r>
                      <a:r>
                        <a:rPr sz="1500" spc="-20" dirty="0">
                          <a:latin typeface="Arial"/>
                          <a:cs typeface="Arial"/>
                        </a:rPr>
                        <a:t> </a:t>
                      </a:r>
                      <a:r>
                        <a:rPr sz="1500" dirty="0">
                          <a:latin typeface="Arial"/>
                          <a:cs typeface="Arial"/>
                        </a:rPr>
                        <a:t>no</a:t>
                      </a:r>
                      <a:r>
                        <a:rPr sz="1500" spc="-30" dirty="0">
                          <a:latin typeface="Arial"/>
                          <a:cs typeface="Arial"/>
                        </a:rPr>
                        <a:t> </a:t>
                      </a:r>
                      <a:r>
                        <a:rPr sz="1500" dirty="0">
                          <a:latin typeface="Arial"/>
                          <a:cs typeface="Arial"/>
                        </a:rPr>
                        <a:t>longer</a:t>
                      </a:r>
                      <a:r>
                        <a:rPr sz="1500" spc="-40" dirty="0">
                          <a:latin typeface="Arial"/>
                          <a:cs typeface="Arial"/>
                        </a:rPr>
                        <a:t> </a:t>
                      </a:r>
                      <a:r>
                        <a:rPr sz="1500" dirty="0">
                          <a:latin typeface="Arial"/>
                          <a:cs typeface="Arial"/>
                        </a:rPr>
                        <a:t>available</a:t>
                      </a:r>
                      <a:r>
                        <a:rPr sz="1500" spc="-25" dirty="0">
                          <a:latin typeface="Arial"/>
                          <a:cs typeface="Arial"/>
                        </a:rPr>
                        <a:t> </a:t>
                      </a:r>
                      <a:r>
                        <a:rPr sz="1500" dirty="0">
                          <a:latin typeface="Arial"/>
                          <a:cs typeface="Arial"/>
                        </a:rPr>
                        <a:t>as</a:t>
                      </a:r>
                      <a:r>
                        <a:rPr sz="1500" spc="-25"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31</a:t>
                      </a:r>
                      <a:r>
                        <a:rPr sz="1500" spc="-30" dirty="0">
                          <a:latin typeface="Arial"/>
                          <a:cs typeface="Arial"/>
                        </a:rPr>
                        <a:t> </a:t>
                      </a:r>
                      <a:r>
                        <a:rPr sz="1500" dirty="0">
                          <a:latin typeface="Arial"/>
                          <a:cs typeface="Arial"/>
                        </a:rPr>
                        <a:t>December</a:t>
                      </a:r>
                      <a:r>
                        <a:rPr sz="1500" spc="-30" dirty="0">
                          <a:latin typeface="Arial"/>
                          <a:cs typeface="Arial"/>
                        </a:rPr>
                        <a:t> </a:t>
                      </a:r>
                      <a:r>
                        <a:rPr sz="1500" spc="-20" dirty="0">
                          <a:latin typeface="Arial"/>
                          <a:cs typeface="Arial"/>
                        </a:rPr>
                        <a:t>2017</a:t>
                      </a:r>
                      <a:endParaRPr sz="15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pPr>
                      <a:endParaRPr sz="1500">
                        <a:latin typeface="Times New Roman"/>
                        <a:cs typeface="Times New Roman"/>
                      </a:endParaRPr>
                    </a:p>
                    <a:p>
                      <a:pPr>
                        <a:lnSpc>
                          <a:spcPct val="100000"/>
                        </a:lnSpc>
                        <a:spcBef>
                          <a:spcPts val="1400"/>
                        </a:spcBef>
                      </a:pPr>
                      <a:endParaRPr sz="1500">
                        <a:latin typeface="Times New Roman"/>
                        <a:cs typeface="Times New Roman"/>
                      </a:endParaRPr>
                    </a:p>
                    <a:p>
                      <a:pPr marL="90805">
                        <a:lnSpc>
                          <a:spcPct val="100000"/>
                        </a:lnSpc>
                        <a:spcBef>
                          <a:spcPts val="5"/>
                        </a:spcBef>
                      </a:pPr>
                      <a:r>
                        <a:rPr sz="1500" dirty="0">
                          <a:latin typeface="Arial"/>
                          <a:cs typeface="Arial"/>
                        </a:rPr>
                        <a:t>Between</a:t>
                      </a:r>
                      <a:r>
                        <a:rPr sz="1500" spc="-25" dirty="0">
                          <a:latin typeface="Arial"/>
                          <a:cs typeface="Arial"/>
                        </a:rPr>
                        <a:t> </a:t>
                      </a:r>
                      <a:r>
                        <a:rPr sz="1500" dirty="0">
                          <a:latin typeface="Arial"/>
                          <a:cs typeface="Arial"/>
                        </a:rPr>
                        <a:t>1</a:t>
                      </a:r>
                      <a:r>
                        <a:rPr sz="1500" spc="-105" dirty="0">
                          <a:latin typeface="Arial"/>
                          <a:cs typeface="Arial"/>
                        </a:rPr>
                        <a:t> </a:t>
                      </a:r>
                      <a:r>
                        <a:rPr sz="1500" dirty="0">
                          <a:latin typeface="Arial"/>
                          <a:cs typeface="Arial"/>
                        </a:rPr>
                        <a:t>August</a:t>
                      </a:r>
                      <a:r>
                        <a:rPr sz="1500" spc="-40" dirty="0">
                          <a:latin typeface="Arial"/>
                          <a:cs typeface="Arial"/>
                        </a:rPr>
                        <a:t> </a:t>
                      </a:r>
                      <a:r>
                        <a:rPr sz="1500" dirty="0">
                          <a:latin typeface="Arial"/>
                          <a:cs typeface="Arial"/>
                        </a:rPr>
                        <a:t>1986</a:t>
                      </a:r>
                      <a:r>
                        <a:rPr sz="1500" spc="-35" dirty="0">
                          <a:latin typeface="Arial"/>
                          <a:cs typeface="Arial"/>
                        </a:rPr>
                        <a:t> </a:t>
                      </a:r>
                      <a:r>
                        <a:rPr sz="1500" dirty="0">
                          <a:latin typeface="Arial"/>
                          <a:cs typeface="Arial"/>
                        </a:rPr>
                        <a:t>and</a:t>
                      </a:r>
                      <a:r>
                        <a:rPr sz="1500" spc="-35" dirty="0">
                          <a:latin typeface="Arial"/>
                          <a:cs typeface="Arial"/>
                        </a:rPr>
                        <a:t> </a:t>
                      </a:r>
                      <a:r>
                        <a:rPr sz="1500" spc="-25" dirty="0">
                          <a:latin typeface="Arial"/>
                          <a:cs typeface="Arial"/>
                        </a:rPr>
                        <a:t>31</a:t>
                      </a:r>
                      <a:endParaRPr sz="1500">
                        <a:latin typeface="Arial"/>
                        <a:cs typeface="Arial"/>
                      </a:endParaRPr>
                    </a:p>
                    <a:p>
                      <a:pPr marL="90805">
                        <a:lnSpc>
                          <a:spcPct val="100000"/>
                        </a:lnSpc>
                      </a:pPr>
                      <a:r>
                        <a:rPr sz="1500" dirty="0">
                          <a:latin typeface="Arial"/>
                          <a:cs typeface="Arial"/>
                        </a:rPr>
                        <a:t>December</a:t>
                      </a:r>
                      <a:r>
                        <a:rPr sz="1500" spc="-75" dirty="0">
                          <a:latin typeface="Arial"/>
                          <a:cs typeface="Arial"/>
                        </a:rPr>
                        <a:t> </a:t>
                      </a:r>
                      <a:r>
                        <a:rPr sz="1500" spc="-20" dirty="0">
                          <a:latin typeface="Arial"/>
                          <a:cs typeface="Arial"/>
                        </a:rPr>
                        <a:t>2017</a:t>
                      </a:r>
                      <a:endParaRPr sz="15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914400">
                <a:tc>
                  <a:txBody>
                    <a:bodyPr/>
                    <a:lstStyle/>
                    <a:p>
                      <a:pPr marL="273050" indent="-182245">
                        <a:lnSpc>
                          <a:spcPts val="2110"/>
                        </a:lnSpc>
                        <a:buFont typeface="Arial"/>
                        <a:buChar char="•"/>
                        <a:tabLst>
                          <a:tab pos="273050" algn="l"/>
                        </a:tabLst>
                      </a:pPr>
                      <a:r>
                        <a:rPr sz="1800" b="1" dirty="0">
                          <a:solidFill>
                            <a:srgbClr val="008000"/>
                          </a:solidFill>
                          <a:latin typeface="Arial"/>
                          <a:cs typeface="Arial"/>
                        </a:rPr>
                        <a:t>Blended</a:t>
                      </a:r>
                      <a:r>
                        <a:rPr sz="1800" b="1" spc="-50" dirty="0">
                          <a:solidFill>
                            <a:srgbClr val="008000"/>
                          </a:solidFill>
                          <a:latin typeface="Arial"/>
                          <a:cs typeface="Arial"/>
                        </a:rPr>
                        <a:t> </a:t>
                      </a:r>
                      <a:r>
                        <a:rPr sz="1800" b="1" dirty="0">
                          <a:solidFill>
                            <a:srgbClr val="008000"/>
                          </a:solidFill>
                          <a:latin typeface="Arial"/>
                          <a:cs typeface="Arial"/>
                        </a:rPr>
                        <a:t>Retirement</a:t>
                      </a:r>
                      <a:r>
                        <a:rPr sz="1800" b="1" spc="-30" dirty="0">
                          <a:solidFill>
                            <a:srgbClr val="008000"/>
                          </a:solidFill>
                          <a:latin typeface="Arial"/>
                          <a:cs typeface="Arial"/>
                        </a:rPr>
                        <a:t> </a:t>
                      </a:r>
                      <a:r>
                        <a:rPr sz="1800" b="1" dirty="0">
                          <a:solidFill>
                            <a:srgbClr val="008000"/>
                          </a:solidFill>
                          <a:latin typeface="Arial"/>
                          <a:cs typeface="Arial"/>
                        </a:rPr>
                        <a:t>System</a:t>
                      </a:r>
                      <a:r>
                        <a:rPr sz="1800" b="1" spc="-25" dirty="0">
                          <a:solidFill>
                            <a:srgbClr val="008000"/>
                          </a:solidFill>
                          <a:latin typeface="Arial"/>
                          <a:cs typeface="Arial"/>
                        </a:rPr>
                        <a:t> </a:t>
                      </a:r>
                      <a:r>
                        <a:rPr sz="1800" b="1" spc="-10" dirty="0">
                          <a:solidFill>
                            <a:srgbClr val="008000"/>
                          </a:solidFill>
                          <a:latin typeface="Arial"/>
                          <a:cs typeface="Arial"/>
                        </a:rPr>
                        <a:t>(BRS)</a:t>
                      </a:r>
                      <a:endParaRPr sz="1800">
                        <a:latin typeface="Arial"/>
                        <a:cs typeface="Arial"/>
                      </a:endParaRPr>
                    </a:p>
                    <a:p>
                      <a:pPr marL="90805" marR="17145">
                        <a:lnSpc>
                          <a:spcPct val="100000"/>
                        </a:lnSpc>
                        <a:spcBef>
                          <a:spcPts val="730"/>
                        </a:spcBef>
                      </a:pPr>
                      <a:r>
                        <a:rPr sz="1500" spc="-20" dirty="0">
                          <a:latin typeface="Arial"/>
                          <a:cs typeface="Arial"/>
                        </a:rPr>
                        <a:t>(Years</a:t>
                      </a:r>
                      <a:r>
                        <a:rPr sz="1500" spc="-30"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creditable</a:t>
                      </a:r>
                      <a:r>
                        <a:rPr sz="1500" spc="-50" dirty="0">
                          <a:latin typeface="Arial"/>
                          <a:cs typeface="Arial"/>
                        </a:rPr>
                        <a:t> </a:t>
                      </a:r>
                      <a:r>
                        <a:rPr sz="1500" dirty="0">
                          <a:latin typeface="Arial"/>
                          <a:cs typeface="Arial"/>
                        </a:rPr>
                        <a:t>service</a:t>
                      </a:r>
                      <a:r>
                        <a:rPr sz="1500" spc="-20" dirty="0">
                          <a:latin typeface="Arial"/>
                          <a:cs typeface="Arial"/>
                        </a:rPr>
                        <a:t> </a:t>
                      </a:r>
                      <a:r>
                        <a:rPr sz="1500" dirty="0">
                          <a:latin typeface="Arial"/>
                          <a:cs typeface="Arial"/>
                        </a:rPr>
                        <a:t>(points/360)</a:t>
                      </a:r>
                      <a:r>
                        <a:rPr sz="1500" spc="-65" dirty="0">
                          <a:latin typeface="Arial"/>
                          <a:cs typeface="Arial"/>
                        </a:rPr>
                        <a:t> </a:t>
                      </a:r>
                      <a:r>
                        <a:rPr sz="1500" dirty="0">
                          <a:latin typeface="Arial"/>
                          <a:cs typeface="Arial"/>
                        </a:rPr>
                        <a:t>x</a:t>
                      </a:r>
                      <a:r>
                        <a:rPr sz="1500" spc="-30" dirty="0">
                          <a:latin typeface="Arial"/>
                          <a:cs typeface="Arial"/>
                        </a:rPr>
                        <a:t> </a:t>
                      </a:r>
                      <a:r>
                        <a:rPr sz="1500" dirty="0">
                          <a:latin typeface="Arial"/>
                          <a:cs typeface="Arial"/>
                        </a:rPr>
                        <a:t>2.0%)</a:t>
                      </a:r>
                      <a:r>
                        <a:rPr sz="1500" spc="-25" dirty="0">
                          <a:latin typeface="Arial"/>
                          <a:cs typeface="Arial"/>
                        </a:rPr>
                        <a:t> </a:t>
                      </a:r>
                      <a:r>
                        <a:rPr sz="1500" dirty="0">
                          <a:latin typeface="Arial"/>
                          <a:cs typeface="Arial"/>
                        </a:rPr>
                        <a:t>x</a:t>
                      </a:r>
                      <a:r>
                        <a:rPr sz="1500" spc="-30" dirty="0">
                          <a:latin typeface="Arial"/>
                          <a:cs typeface="Arial"/>
                        </a:rPr>
                        <a:t> </a:t>
                      </a:r>
                      <a:r>
                        <a:rPr sz="1500" dirty="0">
                          <a:latin typeface="Arial"/>
                          <a:cs typeface="Arial"/>
                        </a:rPr>
                        <a:t>average</a:t>
                      </a:r>
                      <a:r>
                        <a:rPr sz="1500" spc="-30" dirty="0">
                          <a:latin typeface="Arial"/>
                          <a:cs typeface="Arial"/>
                        </a:rPr>
                        <a:t> </a:t>
                      </a:r>
                      <a:r>
                        <a:rPr sz="1500" dirty="0">
                          <a:latin typeface="Arial"/>
                          <a:cs typeface="Arial"/>
                        </a:rPr>
                        <a:t>of</a:t>
                      </a:r>
                      <a:r>
                        <a:rPr sz="1500" spc="-30" dirty="0">
                          <a:latin typeface="Arial"/>
                          <a:cs typeface="Arial"/>
                        </a:rPr>
                        <a:t> </a:t>
                      </a:r>
                      <a:r>
                        <a:rPr sz="1500" spc="-10" dirty="0">
                          <a:latin typeface="Arial"/>
                          <a:cs typeface="Arial"/>
                        </a:rPr>
                        <a:t>highest </a:t>
                      </a:r>
                      <a:r>
                        <a:rPr sz="1500" dirty="0">
                          <a:latin typeface="Arial"/>
                          <a:cs typeface="Arial"/>
                        </a:rPr>
                        <a:t>36</a:t>
                      </a:r>
                      <a:r>
                        <a:rPr sz="1500" spc="-20" dirty="0">
                          <a:latin typeface="Arial"/>
                          <a:cs typeface="Arial"/>
                        </a:rPr>
                        <a:t> </a:t>
                      </a:r>
                      <a:r>
                        <a:rPr sz="1500" dirty="0">
                          <a:latin typeface="Arial"/>
                          <a:cs typeface="Arial"/>
                        </a:rPr>
                        <a:t>months</a:t>
                      </a:r>
                      <a:r>
                        <a:rPr sz="1500" spc="-30" dirty="0">
                          <a:latin typeface="Arial"/>
                          <a:cs typeface="Arial"/>
                        </a:rPr>
                        <a:t> </a:t>
                      </a:r>
                      <a:r>
                        <a:rPr sz="1500" dirty="0">
                          <a:latin typeface="Arial"/>
                          <a:cs typeface="Arial"/>
                        </a:rPr>
                        <a:t>of</a:t>
                      </a:r>
                      <a:r>
                        <a:rPr sz="1500" spc="-35" dirty="0">
                          <a:latin typeface="Arial"/>
                          <a:cs typeface="Arial"/>
                        </a:rPr>
                        <a:t> </a:t>
                      </a:r>
                      <a:r>
                        <a:rPr sz="1500" dirty="0">
                          <a:latin typeface="Arial"/>
                          <a:cs typeface="Arial"/>
                        </a:rPr>
                        <a:t>basic</a:t>
                      </a:r>
                      <a:r>
                        <a:rPr sz="1500" spc="-30" dirty="0">
                          <a:latin typeface="Arial"/>
                          <a:cs typeface="Arial"/>
                        </a:rPr>
                        <a:t> </a:t>
                      </a:r>
                      <a:r>
                        <a:rPr sz="1500" spc="-25" dirty="0">
                          <a:latin typeface="Arial"/>
                          <a:cs typeface="Arial"/>
                        </a:rPr>
                        <a:t>pay</a:t>
                      </a:r>
                      <a:endParaRPr sz="15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1500">
                        <a:latin typeface="Times New Roman"/>
                        <a:cs typeface="Times New Roman"/>
                      </a:endParaRPr>
                    </a:p>
                    <a:p>
                      <a:pPr marL="91440" marR="88265">
                        <a:lnSpc>
                          <a:spcPct val="100000"/>
                        </a:lnSpc>
                        <a:spcBef>
                          <a:spcPts val="5"/>
                        </a:spcBef>
                      </a:pPr>
                      <a:r>
                        <a:rPr sz="1500" dirty="0">
                          <a:latin typeface="Arial"/>
                          <a:cs typeface="Arial"/>
                        </a:rPr>
                        <a:t>1</a:t>
                      </a:r>
                      <a:r>
                        <a:rPr sz="1500" spc="-25" dirty="0">
                          <a:latin typeface="Arial"/>
                          <a:cs typeface="Arial"/>
                        </a:rPr>
                        <a:t> </a:t>
                      </a:r>
                      <a:r>
                        <a:rPr sz="1500" dirty="0">
                          <a:latin typeface="Arial"/>
                          <a:cs typeface="Arial"/>
                        </a:rPr>
                        <a:t>January</a:t>
                      </a:r>
                      <a:r>
                        <a:rPr sz="1500" spc="-45" dirty="0">
                          <a:latin typeface="Arial"/>
                          <a:cs typeface="Arial"/>
                        </a:rPr>
                        <a:t> </a:t>
                      </a:r>
                      <a:r>
                        <a:rPr sz="1500" dirty="0">
                          <a:latin typeface="Arial"/>
                          <a:cs typeface="Arial"/>
                        </a:rPr>
                        <a:t>2018</a:t>
                      </a:r>
                      <a:r>
                        <a:rPr sz="1500" spc="-20" dirty="0">
                          <a:latin typeface="Arial"/>
                          <a:cs typeface="Arial"/>
                        </a:rPr>
                        <a:t> </a:t>
                      </a:r>
                      <a:r>
                        <a:rPr sz="1500" dirty="0">
                          <a:latin typeface="Arial"/>
                          <a:cs typeface="Arial"/>
                        </a:rPr>
                        <a:t>or</a:t>
                      </a:r>
                      <a:r>
                        <a:rPr sz="1500" spc="-25" dirty="0">
                          <a:latin typeface="Arial"/>
                          <a:cs typeface="Arial"/>
                        </a:rPr>
                        <a:t> </a:t>
                      </a:r>
                      <a:r>
                        <a:rPr sz="1500" spc="-10" dirty="0">
                          <a:latin typeface="Arial"/>
                          <a:cs typeface="Arial"/>
                        </a:rPr>
                        <a:t>later,</a:t>
                      </a:r>
                      <a:r>
                        <a:rPr sz="1500" spc="-45" dirty="0">
                          <a:latin typeface="Arial"/>
                          <a:cs typeface="Arial"/>
                        </a:rPr>
                        <a:t> </a:t>
                      </a:r>
                      <a:r>
                        <a:rPr sz="1500" spc="-25" dirty="0">
                          <a:latin typeface="Arial"/>
                          <a:cs typeface="Arial"/>
                        </a:rPr>
                        <a:t>or </a:t>
                      </a:r>
                      <a:r>
                        <a:rPr sz="1500" spc="-10" dirty="0">
                          <a:latin typeface="Arial"/>
                          <a:cs typeface="Arial"/>
                        </a:rPr>
                        <a:t>opted-</a:t>
                      </a:r>
                      <a:r>
                        <a:rPr sz="1500" dirty="0">
                          <a:latin typeface="Arial"/>
                          <a:cs typeface="Arial"/>
                        </a:rPr>
                        <a:t>in</a:t>
                      </a:r>
                      <a:r>
                        <a:rPr sz="1500" spc="-35" dirty="0">
                          <a:latin typeface="Arial"/>
                          <a:cs typeface="Arial"/>
                        </a:rPr>
                        <a:t> </a:t>
                      </a:r>
                      <a:r>
                        <a:rPr sz="1500" dirty="0">
                          <a:latin typeface="Arial"/>
                          <a:cs typeface="Arial"/>
                        </a:rPr>
                        <a:t>during</a:t>
                      </a:r>
                      <a:r>
                        <a:rPr sz="1500" spc="-5" dirty="0">
                          <a:latin typeface="Arial"/>
                          <a:cs typeface="Arial"/>
                        </a:rPr>
                        <a:t> </a:t>
                      </a:r>
                      <a:r>
                        <a:rPr sz="1500" dirty="0">
                          <a:latin typeface="Arial"/>
                          <a:cs typeface="Arial"/>
                        </a:rPr>
                        <a:t>the</a:t>
                      </a:r>
                      <a:r>
                        <a:rPr sz="1500" spc="-15" dirty="0">
                          <a:latin typeface="Arial"/>
                          <a:cs typeface="Arial"/>
                        </a:rPr>
                        <a:t> </a:t>
                      </a:r>
                      <a:r>
                        <a:rPr sz="1500" spc="-10" dirty="0">
                          <a:latin typeface="Arial"/>
                          <a:cs typeface="Arial"/>
                        </a:rPr>
                        <a:t>opt-</a:t>
                      </a:r>
                      <a:r>
                        <a:rPr sz="1500" dirty="0">
                          <a:latin typeface="Arial"/>
                          <a:cs typeface="Arial"/>
                        </a:rPr>
                        <a:t>in</a:t>
                      </a:r>
                      <a:r>
                        <a:rPr sz="1500" spc="-20" dirty="0">
                          <a:latin typeface="Arial"/>
                          <a:cs typeface="Arial"/>
                        </a:rPr>
                        <a:t> </a:t>
                      </a:r>
                      <a:r>
                        <a:rPr sz="1500" spc="-10" dirty="0">
                          <a:latin typeface="Arial"/>
                          <a:cs typeface="Arial"/>
                        </a:rPr>
                        <a:t>period</a:t>
                      </a:r>
                      <a:endParaRPr sz="1500">
                        <a:latin typeface="Arial"/>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3" name="object 3"/>
          <p:cNvSpPr txBox="1">
            <a:spLocks noGrp="1"/>
          </p:cNvSpPr>
          <p:nvPr>
            <p:ph type="title"/>
          </p:nvPr>
        </p:nvSpPr>
        <p:spPr>
          <a:xfrm>
            <a:off x="2843910" y="10393"/>
            <a:ext cx="3456940" cy="513715"/>
          </a:xfrm>
          <a:prstGeom prst="rect">
            <a:avLst/>
          </a:prstGeom>
        </p:spPr>
        <p:txBody>
          <a:bodyPr vert="horz" wrap="square" lIns="0" tIns="12700" rIns="0" bIns="0" rtlCol="0">
            <a:spAutoFit/>
          </a:bodyPr>
          <a:lstStyle/>
          <a:p>
            <a:pPr marL="12700">
              <a:lnSpc>
                <a:spcPct val="100000"/>
              </a:lnSpc>
              <a:spcBef>
                <a:spcPts val="100"/>
              </a:spcBef>
            </a:pPr>
            <a:r>
              <a:rPr dirty="0"/>
              <a:t>Retired</a:t>
            </a:r>
            <a:r>
              <a:rPr spc="-55" dirty="0"/>
              <a:t> </a:t>
            </a:r>
            <a:r>
              <a:rPr dirty="0"/>
              <a:t>Pay</a:t>
            </a:r>
            <a:r>
              <a:rPr spc="-45" dirty="0"/>
              <a:t> </a:t>
            </a:r>
            <a:r>
              <a:rPr spc="-10" dirty="0"/>
              <a:t>Plans</a:t>
            </a:r>
          </a:p>
        </p:txBody>
      </p:sp>
      <p:pic>
        <p:nvPicPr>
          <p:cNvPr id="4" name="object 4"/>
          <p:cNvPicPr/>
          <p:nvPr/>
        </p:nvPicPr>
        <p:blipFill>
          <a:blip r:embed="rId3"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16</a:t>
            </a:fld>
            <a:endParaRPr spc="-25"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1334" y="987767"/>
            <a:ext cx="8102600" cy="3757929"/>
          </a:xfrm>
          <a:prstGeom prst="rect">
            <a:avLst/>
          </a:prstGeom>
        </p:spPr>
        <p:txBody>
          <a:bodyPr vert="horz" wrap="square" lIns="0" tIns="74295" rIns="0" bIns="0" rtlCol="0">
            <a:spAutoFit/>
          </a:bodyPr>
          <a:lstStyle/>
          <a:p>
            <a:pPr marL="3512820" marR="5080" indent="-3500754">
              <a:lnSpc>
                <a:spcPct val="80000"/>
              </a:lnSpc>
              <a:spcBef>
                <a:spcPts val="585"/>
              </a:spcBef>
            </a:pPr>
            <a:r>
              <a:rPr sz="2000" b="1" dirty="0">
                <a:latin typeface="Arial"/>
                <a:cs typeface="Arial"/>
              </a:rPr>
              <a:t>RETIRED</a:t>
            </a:r>
            <a:r>
              <a:rPr sz="2000" b="1" spc="-45" dirty="0">
                <a:latin typeface="Arial"/>
                <a:cs typeface="Arial"/>
              </a:rPr>
              <a:t> </a:t>
            </a:r>
            <a:r>
              <a:rPr sz="2000" b="1" spc="-130" dirty="0">
                <a:latin typeface="Arial"/>
                <a:cs typeface="Arial"/>
              </a:rPr>
              <a:t>PAY</a:t>
            </a:r>
            <a:r>
              <a:rPr sz="2000" b="1" spc="-50" dirty="0">
                <a:latin typeface="Arial"/>
                <a:cs typeface="Arial"/>
              </a:rPr>
              <a:t> </a:t>
            </a:r>
            <a:r>
              <a:rPr sz="2000" dirty="0">
                <a:latin typeface="Arial"/>
                <a:cs typeface="Arial"/>
              </a:rPr>
              <a:t>=</a:t>
            </a:r>
            <a:r>
              <a:rPr sz="2000" spc="-35" dirty="0">
                <a:latin typeface="Arial"/>
                <a:cs typeface="Arial"/>
              </a:rPr>
              <a:t> </a:t>
            </a:r>
            <a:r>
              <a:rPr sz="2000" spc="-25" dirty="0">
                <a:latin typeface="Arial"/>
                <a:cs typeface="Arial"/>
              </a:rPr>
              <a:t>(Years</a:t>
            </a:r>
            <a:r>
              <a:rPr sz="2000" spc="-55" dirty="0">
                <a:latin typeface="Arial"/>
                <a:cs typeface="Arial"/>
              </a:rPr>
              <a:t> </a:t>
            </a:r>
            <a:r>
              <a:rPr sz="2000" dirty="0">
                <a:latin typeface="Arial"/>
                <a:cs typeface="Arial"/>
              </a:rPr>
              <a:t>of</a:t>
            </a:r>
            <a:r>
              <a:rPr sz="2000" spc="-50" dirty="0">
                <a:latin typeface="Arial"/>
                <a:cs typeface="Arial"/>
              </a:rPr>
              <a:t> </a:t>
            </a:r>
            <a:r>
              <a:rPr sz="2000" dirty="0">
                <a:latin typeface="Arial"/>
                <a:cs typeface="Arial"/>
              </a:rPr>
              <a:t>creditable</a:t>
            </a:r>
            <a:r>
              <a:rPr sz="2000" spc="-50" dirty="0">
                <a:latin typeface="Arial"/>
                <a:cs typeface="Arial"/>
              </a:rPr>
              <a:t> </a:t>
            </a:r>
            <a:r>
              <a:rPr sz="2000" dirty="0">
                <a:latin typeface="Arial"/>
                <a:cs typeface="Arial"/>
              </a:rPr>
              <a:t>service</a:t>
            </a:r>
            <a:r>
              <a:rPr sz="2000" spc="-55" dirty="0">
                <a:latin typeface="Arial"/>
                <a:cs typeface="Arial"/>
              </a:rPr>
              <a:t> </a:t>
            </a:r>
            <a:r>
              <a:rPr sz="2000" dirty="0">
                <a:latin typeface="Arial"/>
                <a:cs typeface="Arial"/>
              </a:rPr>
              <a:t>(points/360)</a:t>
            </a:r>
            <a:r>
              <a:rPr sz="2000" spc="-70" dirty="0">
                <a:latin typeface="Arial"/>
                <a:cs typeface="Arial"/>
              </a:rPr>
              <a:t> </a:t>
            </a:r>
            <a:r>
              <a:rPr sz="2000" dirty="0">
                <a:latin typeface="Arial"/>
                <a:cs typeface="Arial"/>
              </a:rPr>
              <a:t>x</a:t>
            </a:r>
            <a:r>
              <a:rPr sz="2000" spc="-30" dirty="0">
                <a:latin typeface="Arial"/>
                <a:cs typeface="Arial"/>
              </a:rPr>
              <a:t> </a:t>
            </a:r>
            <a:r>
              <a:rPr sz="2000" dirty="0">
                <a:latin typeface="Arial"/>
                <a:cs typeface="Arial"/>
              </a:rPr>
              <a:t>2.5%)</a:t>
            </a:r>
            <a:r>
              <a:rPr sz="2000" spc="-50" dirty="0">
                <a:latin typeface="Arial"/>
                <a:cs typeface="Arial"/>
              </a:rPr>
              <a:t> </a:t>
            </a:r>
            <a:r>
              <a:rPr sz="2000" dirty="0">
                <a:latin typeface="Arial"/>
                <a:cs typeface="Arial"/>
              </a:rPr>
              <a:t>x</a:t>
            </a:r>
            <a:r>
              <a:rPr sz="2000" spc="-20" dirty="0">
                <a:latin typeface="Arial"/>
                <a:cs typeface="Arial"/>
              </a:rPr>
              <a:t> </a:t>
            </a:r>
            <a:r>
              <a:rPr sz="2000" spc="-10" dirty="0">
                <a:latin typeface="Arial"/>
                <a:cs typeface="Arial"/>
              </a:rPr>
              <a:t>final </a:t>
            </a:r>
            <a:r>
              <a:rPr sz="2000" dirty="0">
                <a:latin typeface="Arial"/>
                <a:cs typeface="Arial"/>
              </a:rPr>
              <a:t>basic</a:t>
            </a:r>
            <a:r>
              <a:rPr sz="2000" spc="-35" dirty="0">
                <a:latin typeface="Arial"/>
                <a:cs typeface="Arial"/>
              </a:rPr>
              <a:t> </a:t>
            </a:r>
            <a:r>
              <a:rPr sz="2000" spc="-25" dirty="0">
                <a:latin typeface="Arial"/>
                <a:cs typeface="Arial"/>
              </a:rPr>
              <a:t>pay</a:t>
            </a:r>
            <a:endParaRPr sz="2000">
              <a:latin typeface="Arial"/>
              <a:cs typeface="Arial"/>
            </a:endParaRPr>
          </a:p>
          <a:p>
            <a:pPr>
              <a:lnSpc>
                <a:spcPct val="100000"/>
              </a:lnSpc>
              <a:spcBef>
                <a:spcPts val="200"/>
              </a:spcBef>
            </a:pPr>
            <a:endParaRPr sz="2000">
              <a:latin typeface="Arial"/>
              <a:cs typeface="Arial"/>
            </a:endParaRPr>
          </a:p>
          <a:p>
            <a:pPr marL="444500" indent="-340995">
              <a:lnSpc>
                <a:spcPct val="100000"/>
              </a:lnSpc>
              <a:buFont typeface="Arial"/>
              <a:buChar char="•"/>
              <a:tabLst>
                <a:tab pos="444500" algn="l"/>
                <a:tab pos="5582285" algn="l"/>
              </a:tabLst>
            </a:pPr>
            <a:r>
              <a:rPr sz="2000" b="1" dirty="0">
                <a:latin typeface="Arial"/>
                <a:cs typeface="Arial"/>
              </a:rPr>
              <a:t>DIEMS:</a:t>
            </a:r>
            <a:r>
              <a:rPr sz="2000" b="1" spc="-75" dirty="0">
                <a:latin typeface="Arial"/>
                <a:cs typeface="Arial"/>
              </a:rPr>
              <a:t> </a:t>
            </a:r>
            <a:r>
              <a:rPr sz="2000" b="1" spc="-10" dirty="0">
                <a:latin typeface="Arial"/>
                <a:cs typeface="Arial"/>
              </a:rPr>
              <a:t>19790731</a:t>
            </a:r>
            <a:r>
              <a:rPr sz="2000" b="1" dirty="0">
                <a:latin typeface="Arial"/>
                <a:cs typeface="Arial"/>
              </a:rPr>
              <a:t>	</a:t>
            </a:r>
            <a:r>
              <a:rPr sz="2000" dirty="0">
                <a:latin typeface="Arial"/>
                <a:cs typeface="Arial"/>
              </a:rPr>
              <a:t>Final</a:t>
            </a:r>
            <a:r>
              <a:rPr sz="2000" spc="-45" dirty="0">
                <a:latin typeface="Arial"/>
                <a:cs typeface="Arial"/>
              </a:rPr>
              <a:t> </a:t>
            </a:r>
            <a:r>
              <a:rPr sz="2000" dirty="0">
                <a:latin typeface="Arial"/>
                <a:cs typeface="Arial"/>
              </a:rPr>
              <a:t>Pay</a:t>
            </a:r>
            <a:r>
              <a:rPr sz="2000" spc="-40" dirty="0">
                <a:latin typeface="Arial"/>
                <a:cs typeface="Arial"/>
              </a:rPr>
              <a:t> </a:t>
            </a:r>
            <a:r>
              <a:rPr sz="2000" spc="-20" dirty="0">
                <a:latin typeface="Arial"/>
                <a:cs typeface="Arial"/>
              </a:rPr>
              <a:t>Plan</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Service</a:t>
            </a:r>
            <a:r>
              <a:rPr sz="2000" b="1" spc="-15" dirty="0">
                <a:latin typeface="Arial"/>
                <a:cs typeface="Arial"/>
              </a:rPr>
              <a:t> </a:t>
            </a:r>
            <a:r>
              <a:rPr sz="2000" b="1" dirty="0">
                <a:latin typeface="Arial"/>
                <a:cs typeface="Arial"/>
              </a:rPr>
              <a:t>for</a:t>
            </a:r>
            <a:r>
              <a:rPr sz="2000" b="1" spc="-55" dirty="0">
                <a:latin typeface="Arial"/>
                <a:cs typeface="Arial"/>
              </a:rPr>
              <a:t> </a:t>
            </a:r>
            <a:r>
              <a:rPr sz="2000" b="1" dirty="0">
                <a:latin typeface="Arial"/>
                <a:cs typeface="Arial"/>
              </a:rPr>
              <a:t>Retirement:</a:t>
            </a:r>
            <a:r>
              <a:rPr sz="2000" b="1" spc="-70" dirty="0">
                <a:latin typeface="Arial"/>
                <a:cs typeface="Arial"/>
              </a:rPr>
              <a:t> </a:t>
            </a:r>
            <a:r>
              <a:rPr sz="2000" dirty="0">
                <a:latin typeface="Arial"/>
                <a:cs typeface="Arial"/>
              </a:rPr>
              <a:t>Total</a:t>
            </a:r>
            <a:r>
              <a:rPr sz="2000" spc="-30" dirty="0">
                <a:latin typeface="Arial"/>
                <a:cs typeface="Arial"/>
              </a:rPr>
              <a:t> </a:t>
            </a:r>
            <a:r>
              <a:rPr sz="2000" dirty="0">
                <a:latin typeface="Arial"/>
                <a:cs typeface="Arial"/>
              </a:rPr>
              <a:t>Points</a:t>
            </a:r>
            <a:r>
              <a:rPr sz="2000" spc="-30" dirty="0">
                <a:latin typeface="Arial"/>
                <a:cs typeface="Arial"/>
              </a:rPr>
              <a:t> </a:t>
            </a:r>
            <a:r>
              <a:rPr sz="2000" dirty="0">
                <a:latin typeface="Arial"/>
                <a:cs typeface="Arial"/>
              </a:rPr>
              <a:t>2,846</a:t>
            </a:r>
            <a:r>
              <a:rPr sz="2000" spc="-40" dirty="0">
                <a:latin typeface="Arial"/>
                <a:cs typeface="Arial"/>
              </a:rPr>
              <a:t> </a:t>
            </a:r>
            <a:r>
              <a:rPr sz="2000" dirty="0">
                <a:latin typeface="Arial"/>
                <a:cs typeface="Arial"/>
              </a:rPr>
              <a:t>=</a:t>
            </a:r>
            <a:r>
              <a:rPr sz="2000" spc="-45" dirty="0">
                <a:latin typeface="Arial"/>
                <a:cs typeface="Arial"/>
              </a:rPr>
              <a:t> </a:t>
            </a:r>
            <a:r>
              <a:rPr sz="2000" dirty="0">
                <a:latin typeface="Arial"/>
                <a:cs typeface="Arial"/>
              </a:rPr>
              <a:t>7.91</a:t>
            </a:r>
            <a:r>
              <a:rPr sz="2000" spc="-40" dirty="0">
                <a:latin typeface="Arial"/>
                <a:cs typeface="Arial"/>
              </a:rPr>
              <a:t> </a:t>
            </a:r>
            <a:r>
              <a:rPr sz="2000" spc="-20" dirty="0">
                <a:latin typeface="Arial"/>
                <a:cs typeface="Arial"/>
              </a:rPr>
              <a:t>yrs</a:t>
            </a:r>
            <a:r>
              <a:rPr sz="2000" b="1" spc="-20" dirty="0">
                <a:solidFill>
                  <a:srgbClr val="0033CC"/>
                </a:solidFill>
                <a:latin typeface="Arial"/>
                <a:cs typeface="Arial"/>
              </a:rPr>
              <a:t>*</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Calculation:</a:t>
            </a:r>
            <a:r>
              <a:rPr sz="2000" b="1" spc="-50" dirty="0">
                <a:latin typeface="Arial"/>
                <a:cs typeface="Arial"/>
              </a:rPr>
              <a:t> </a:t>
            </a:r>
            <a:r>
              <a:rPr sz="2000" dirty="0">
                <a:latin typeface="Arial"/>
                <a:cs typeface="Arial"/>
              </a:rPr>
              <a:t>7.91</a:t>
            </a:r>
            <a:r>
              <a:rPr sz="2000" spc="-25" dirty="0">
                <a:latin typeface="Arial"/>
                <a:cs typeface="Arial"/>
              </a:rPr>
              <a:t> </a:t>
            </a:r>
            <a:r>
              <a:rPr sz="2000" dirty="0">
                <a:latin typeface="Arial"/>
                <a:cs typeface="Arial"/>
              </a:rPr>
              <a:t>x</a:t>
            </a:r>
            <a:r>
              <a:rPr sz="2000" spc="-25" dirty="0">
                <a:latin typeface="Arial"/>
                <a:cs typeface="Arial"/>
              </a:rPr>
              <a:t> </a:t>
            </a:r>
            <a:r>
              <a:rPr sz="2000" dirty="0">
                <a:latin typeface="Arial"/>
                <a:cs typeface="Arial"/>
              </a:rPr>
              <a:t>2.5%</a:t>
            </a:r>
            <a:r>
              <a:rPr sz="2000" spc="-35" dirty="0">
                <a:latin typeface="Arial"/>
                <a:cs typeface="Arial"/>
              </a:rPr>
              <a:t> </a:t>
            </a:r>
            <a:r>
              <a:rPr sz="2000" dirty="0">
                <a:latin typeface="Arial"/>
                <a:cs typeface="Arial"/>
              </a:rPr>
              <a:t>x</a:t>
            </a:r>
            <a:r>
              <a:rPr sz="2000" spc="-25" dirty="0">
                <a:latin typeface="Arial"/>
                <a:cs typeface="Arial"/>
              </a:rPr>
              <a:t> </a:t>
            </a:r>
            <a:r>
              <a:rPr sz="2000" dirty="0">
                <a:latin typeface="Arial"/>
                <a:cs typeface="Arial"/>
              </a:rPr>
              <a:t>$8,073.90</a:t>
            </a:r>
            <a:r>
              <a:rPr sz="2000" spc="-40" dirty="0">
                <a:latin typeface="Arial"/>
                <a:cs typeface="Arial"/>
              </a:rPr>
              <a:t> </a:t>
            </a:r>
            <a:r>
              <a:rPr sz="2000" dirty="0">
                <a:latin typeface="Arial"/>
                <a:cs typeface="Arial"/>
              </a:rPr>
              <a:t>=</a:t>
            </a:r>
            <a:r>
              <a:rPr sz="2000" spc="-40" dirty="0">
                <a:latin typeface="Arial"/>
                <a:cs typeface="Arial"/>
              </a:rPr>
              <a:t> </a:t>
            </a:r>
            <a:r>
              <a:rPr sz="2000" spc="-10" dirty="0">
                <a:solidFill>
                  <a:srgbClr val="00AF50"/>
                </a:solidFill>
                <a:latin typeface="Arial"/>
                <a:cs typeface="Arial"/>
              </a:rPr>
              <a:t>$1,596</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Monthly</a:t>
            </a:r>
            <a:r>
              <a:rPr sz="2000" b="1" spc="-65" dirty="0">
                <a:latin typeface="Arial"/>
                <a:cs typeface="Arial"/>
              </a:rPr>
              <a:t> </a:t>
            </a:r>
            <a:r>
              <a:rPr sz="2000" b="1" dirty="0">
                <a:latin typeface="Arial"/>
                <a:cs typeface="Arial"/>
              </a:rPr>
              <a:t>Retired</a:t>
            </a:r>
            <a:r>
              <a:rPr sz="2000" b="1" spc="-60" dirty="0">
                <a:latin typeface="Arial"/>
                <a:cs typeface="Arial"/>
              </a:rPr>
              <a:t> </a:t>
            </a:r>
            <a:r>
              <a:rPr sz="2000" b="1" dirty="0">
                <a:latin typeface="Arial"/>
                <a:cs typeface="Arial"/>
              </a:rPr>
              <a:t>Pay:</a:t>
            </a:r>
            <a:r>
              <a:rPr sz="2000" b="1" spc="-5" dirty="0">
                <a:latin typeface="Arial"/>
                <a:cs typeface="Arial"/>
              </a:rPr>
              <a:t> </a:t>
            </a:r>
            <a:r>
              <a:rPr sz="2000" spc="-10" dirty="0">
                <a:solidFill>
                  <a:srgbClr val="00AF50"/>
                </a:solidFill>
                <a:latin typeface="Arial"/>
                <a:cs typeface="Arial"/>
              </a:rPr>
              <a:t>$1,596</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SBP</a:t>
            </a:r>
            <a:r>
              <a:rPr sz="2000" b="1" spc="-25" dirty="0">
                <a:latin typeface="Arial"/>
                <a:cs typeface="Arial"/>
              </a:rPr>
              <a:t> </a:t>
            </a:r>
            <a:r>
              <a:rPr sz="2000" b="1" dirty="0">
                <a:latin typeface="Arial"/>
                <a:cs typeface="Arial"/>
              </a:rPr>
              <a:t>Monthly</a:t>
            </a:r>
            <a:r>
              <a:rPr sz="2000" b="1" spc="-50" dirty="0">
                <a:latin typeface="Arial"/>
                <a:cs typeface="Arial"/>
              </a:rPr>
              <a:t> </a:t>
            </a:r>
            <a:r>
              <a:rPr sz="2000" b="1" dirty="0">
                <a:latin typeface="Arial"/>
                <a:cs typeface="Arial"/>
              </a:rPr>
              <a:t>Premium:</a:t>
            </a:r>
            <a:r>
              <a:rPr sz="2000" b="1" spc="-40" dirty="0">
                <a:latin typeface="Arial"/>
                <a:cs typeface="Arial"/>
              </a:rPr>
              <a:t> </a:t>
            </a:r>
            <a:r>
              <a:rPr sz="2000" dirty="0">
                <a:latin typeface="Arial"/>
                <a:cs typeface="Arial"/>
              </a:rPr>
              <a:t>$1,596</a:t>
            </a:r>
            <a:r>
              <a:rPr sz="2000" spc="-50" dirty="0">
                <a:latin typeface="Arial"/>
                <a:cs typeface="Arial"/>
              </a:rPr>
              <a:t> </a:t>
            </a:r>
            <a:r>
              <a:rPr sz="2000" dirty="0">
                <a:latin typeface="Arial"/>
                <a:cs typeface="Arial"/>
              </a:rPr>
              <a:t>x</a:t>
            </a:r>
            <a:r>
              <a:rPr sz="2000" spc="-35" dirty="0">
                <a:latin typeface="Arial"/>
                <a:cs typeface="Arial"/>
              </a:rPr>
              <a:t> </a:t>
            </a:r>
            <a:r>
              <a:rPr sz="2000" dirty="0">
                <a:latin typeface="Arial"/>
                <a:cs typeface="Arial"/>
              </a:rPr>
              <a:t>6.5%</a:t>
            </a:r>
            <a:r>
              <a:rPr sz="2000" spc="-45" dirty="0">
                <a:latin typeface="Arial"/>
                <a:cs typeface="Arial"/>
              </a:rPr>
              <a:t> </a:t>
            </a:r>
            <a:r>
              <a:rPr sz="2000" dirty="0">
                <a:latin typeface="Arial"/>
                <a:cs typeface="Arial"/>
              </a:rPr>
              <a:t>=</a:t>
            </a:r>
            <a:r>
              <a:rPr sz="2000" spc="-35" dirty="0">
                <a:latin typeface="Arial"/>
                <a:cs typeface="Arial"/>
              </a:rPr>
              <a:t> </a:t>
            </a:r>
            <a:r>
              <a:rPr sz="2000" spc="-20" dirty="0">
                <a:solidFill>
                  <a:srgbClr val="FF0000"/>
                </a:solidFill>
                <a:latin typeface="Arial"/>
                <a:cs typeface="Arial"/>
              </a:rPr>
              <a:t>$103</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RCSBP</a:t>
            </a:r>
            <a:r>
              <a:rPr sz="2000" b="1" spc="-40" dirty="0">
                <a:latin typeface="Arial"/>
                <a:cs typeface="Arial"/>
              </a:rPr>
              <a:t> </a:t>
            </a:r>
            <a:r>
              <a:rPr sz="2000" b="1" dirty="0">
                <a:latin typeface="Arial"/>
                <a:cs typeface="Arial"/>
              </a:rPr>
              <a:t>Monthly</a:t>
            </a:r>
            <a:r>
              <a:rPr sz="2000" b="1" spc="-45" dirty="0">
                <a:latin typeface="Arial"/>
                <a:cs typeface="Arial"/>
              </a:rPr>
              <a:t> </a:t>
            </a:r>
            <a:r>
              <a:rPr sz="2000" b="1" dirty="0">
                <a:latin typeface="Arial"/>
                <a:cs typeface="Arial"/>
              </a:rPr>
              <a:t>Premium:</a:t>
            </a:r>
            <a:r>
              <a:rPr sz="2000" b="1" spc="-55" dirty="0">
                <a:latin typeface="Arial"/>
                <a:cs typeface="Arial"/>
              </a:rPr>
              <a:t> </a:t>
            </a:r>
            <a:r>
              <a:rPr sz="2000" dirty="0">
                <a:latin typeface="Arial"/>
                <a:cs typeface="Arial"/>
              </a:rPr>
              <a:t>$1,596</a:t>
            </a:r>
            <a:r>
              <a:rPr sz="2000" spc="-55" dirty="0">
                <a:latin typeface="Arial"/>
                <a:cs typeface="Arial"/>
              </a:rPr>
              <a:t> </a:t>
            </a:r>
            <a:r>
              <a:rPr sz="2000" dirty="0">
                <a:latin typeface="Arial"/>
                <a:cs typeface="Arial"/>
              </a:rPr>
              <a:t>x</a:t>
            </a:r>
            <a:r>
              <a:rPr sz="2000" spc="-30" dirty="0">
                <a:latin typeface="Arial"/>
                <a:cs typeface="Arial"/>
              </a:rPr>
              <a:t> </a:t>
            </a:r>
            <a:r>
              <a:rPr sz="2000" dirty="0">
                <a:latin typeface="Arial"/>
                <a:cs typeface="Arial"/>
              </a:rPr>
              <a:t>3.5%</a:t>
            </a:r>
            <a:r>
              <a:rPr sz="2000" b="1" dirty="0">
                <a:solidFill>
                  <a:srgbClr val="0033CC"/>
                </a:solidFill>
                <a:latin typeface="Arial"/>
                <a:cs typeface="Arial"/>
              </a:rPr>
              <a:t>**</a:t>
            </a:r>
            <a:r>
              <a:rPr sz="2000" b="1" spc="-60" dirty="0">
                <a:solidFill>
                  <a:srgbClr val="0033CC"/>
                </a:solidFill>
                <a:latin typeface="Arial"/>
                <a:cs typeface="Arial"/>
              </a:rPr>
              <a:t> </a:t>
            </a:r>
            <a:r>
              <a:rPr sz="2000" dirty="0">
                <a:latin typeface="Arial"/>
                <a:cs typeface="Arial"/>
              </a:rPr>
              <a:t>=</a:t>
            </a:r>
            <a:r>
              <a:rPr sz="2000" spc="-50" dirty="0">
                <a:latin typeface="Arial"/>
                <a:cs typeface="Arial"/>
              </a:rPr>
              <a:t> </a:t>
            </a:r>
            <a:r>
              <a:rPr sz="2000" spc="-25" dirty="0">
                <a:solidFill>
                  <a:srgbClr val="FF0000"/>
                </a:solidFill>
                <a:latin typeface="Arial"/>
                <a:cs typeface="Arial"/>
              </a:rPr>
              <a:t>$55</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Monthly</a:t>
            </a:r>
            <a:r>
              <a:rPr sz="2000" b="1" spc="-45" dirty="0">
                <a:latin typeface="Arial"/>
                <a:cs typeface="Arial"/>
              </a:rPr>
              <a:t> </a:t>
            </a:r>
            <a:r>
              <a:rPr sz="2000" b="1" dirty="0">
                <a:latin typeface="Arial"/>
                <a:cs typeface="Arial"/>
              </a:rPr>
              <a:t>Taxable</a:t>
            </a:r>
            <a:r>
              <a:rPr sz="2000" b="1" spc="-30" dirty="0">
                <a:latin typeface="Arial"/>
                <a:cs typeface="Arial"/>
              </a:rPr>
              <a:t> </a:t>
            </a:r>
            <a:r>
              <a:rPr sz="2000" b="1" dirty="0">
                <a:latin typeface="Arial"/>
                <a:cs typeface="Arial"/>
              </a:rPr>
              <a:t>Retired</a:t>
            </a:r>
            <a:r>
              <a:rPr sz="2000" b="1" spc="-45" dirty="0">
                <a:latin typeface="Arial"/>
                <a:cs typeface="Arial"/>
              </a:rPr>
              <a:t> </a:t>
            </a:r>
            <a:r>
              <a:rPr sz="2000" b="1" dirty="0">
                <a:latin typeface="Arial"/>
                <a:cs typeface="Arial"/>
              </a:rPr>
              <a:t>Pay:</a:t>
            </a:r>
            <a:r>
              <a:rPr sz="2000" b="1" spc="5" dirty="0">
                <a:latin typeface="Arial"/>
                <a:cs typeface="Arial"/>
              </a:rPr>
              <a:t> </a:t>
            </a:r>
            <a:r>
              <a:rPr sz="2000" dirty="0">
                <a:latin typeface="Arial"/>
                <a:cs typeface="Arial"/>
              </a:rPr>
              <a:t>$1,596</a:t>
            </a:r>
            <a:r>
              <a:rPr sz="2000" spc="-40" dirty="0">
                <a:latin typeface="Arial"/>
                <a:cs typeface="Arial"/>
              </a:rPr>
              <a:t> </a:t>
            </a:r>
            <a:r>
              <a:rPr sz="2000" dirty="0">
                <a:latin typeface="Arial"/>
                <a:cs typeface="Arial"/>
              </a:rPr>
              <a:t>-</a:t>
            </a:r>
            <a:r>
              <a:rPr sz="2000" spc="-30" dirty="0">
                <a:latin typeface="Arial"/>
                <a:cs typeface="Arial"/>
              </a:rPr>
              <a:t> </a:t>
            </a:r>
            <a:r>
              <a:rPr sz="2000" dirty="0">
                <a:latin typeface="Arial"/>
                <a:cs typeface="Arial"/>
              </a:rPr>
              <a:t>$158</a:t>
            </a:r>
            <a:r>
              <a:rPr sz="2000" spc="-30" dirty="0">
                <a:latin typeface="Arial"/>
                <a:cs typeface="Arial"/>
              </a:rPr>
              <a:t> </a:t>
            </a:r>
            <a:r>
              <a:rPr sz="2000" dirty="0">
                <a:latin typeface="Arial"/>
                <a:cs typeface="Arial"/>
              </a:rPr>
              <a:t>=</a:t>
            </a:r>
            <a:r>
              <a:rPr sz="2000" spc="-35" dirty="0">
                <a:latin typeface="Arial"/>
                <a:cs typeface="Arial"/>
              </a:rPr>
              <a:t> </a:t>
            </a:r>
            <a:r>
              <a:rPr sz="2000" spc="-10" dirty="0">
                <a:solidFill>
                  <a:srgbClr val="00AF50"/>
                </a:solidFill>
                <a:latin typeface="Arial"/>
                <a:cs typeface="Arial"/>
              </a:rPr>
              <a:t>$1,438</a:t>
            </a:r>
            <a:endParaRPr sz="2000">
              <a:latin typeface="Arial"/>
              <a:cs typeface="Arial"/>
            </a:endParaRPr>
          </a:p>
          <a:p>
            <a:pPr marL="444500" indent="-340995">
              <a:lnSpc>
                <a:spcPct val="100000"/>
              </a:lnSpc>
              <a:spcBef>
                <a:spcPts val="480"/>
              </a:spcBef>
              <a:buFont typeface="Arial"/>
              <a:buChar char="•"/>
              <a:tabLst>
                <a:tab pos="444500" algn="l"/>
              </a:tabLst>
            </a:pPr>
            <a:r>
              <a:rPr sz="2000" b="1" dirty="0">
                <a:latin typeface="Arial"/>
                <a:cs typeface="Arial"/>
              </a:rPr>
              <a:t>SBP</a:t>
            </a:r>
            <a:r>
              <a:rPr sz="2000" b="1" spc="-20" dirty="0">
                <a:latin typeface="Arial"/>
                <a:cs typeface="Arial"/>
              </a:rPr>
              <a:t> </a:t>
            </a:r>
            <a:r>
              <a:rPr sz="2000" b="1" dirty="0">
                <a:latin typeface="Arial"/>
                <a:cs typeface="Arial"/>
              </a:rPr>
              <a:t>Monthly</a:t>
            </a:r>
            <a:r>
              <a:rPr sz="2000" b="1" spc="-45" dirty="0">
                <a:latin typeface="Arial"/>
                <a:cs typeface="Arial"/>
              </a:rPr>
              <a:t> </a:t>
            </a:r>
            <a:r>
              <a:rPr sz="2000" b="1" dirty="0">
                <a:latin typeface="Arial"/>
                <a:cs typeface="Arial"/>
              </a:rPr>
              <a:t>Annuity:</a:t>
            </a:r>
            <a:r>
              <a:rPr sz="2000" b="1" spc="-15" dirty="0">
                <a:latin typeface="Arial"/>
                <a:cs typeface="Arial"/>
              </a:rPr>
              <a:t> </a:t>
            </a:r>
            <a:r>
              <a:rPr sz="2000" dirty="0">
                <a:latin typeface="Arial"/>
                <a:cs typeface="Arial"/>
              </a:rPr>
              <a:t>$1,596</a:t>
            </a:r>
            <a:r>
              <a:rPr sz="2000" spc="-45" dirty="0">
                <a:latin typeface="Arial"/>
                <a:cs typeface="Arial"/>
              </a:rPr>
              <a:t> </a:t>
            </a:r>
            <a:r>
              <a:rPr sz="2000" dirty="0">
                <a:latin typeface="Arial"/>
                <a:cs typeface="Arial"/>
              </a:rPr>
              <a:t>x</a:t>
            </a:r>
            <a:r>
              <a:rPr sz="2000" spc="-25" dirty="0">
                <a:latin typeface="Arial"/>
                <a:cs typeface="Arial"/>
              </a:rPr>
              <a:t> </a:t>
            </a:r>
            <a:r>
              <a:rPr sz="2000" dirty="0">
                <a:latin typeface="Arial"/>
                <a:cs typeface="Arial"/>
              </a:rPr>
              <a:t>55%</a:t>
            </a:r>
            <a:r>
              <a:rPr sz="2000" spc="-40" dirty="0">
                <a:latin typeface="Arial"/>
                <a:cs typeface="Arial"/>
              </a:rPr>
              <a:t> </a:t>
            </a:r>
            <a:r>
              <a:rPr sz="2000" dirty="0">
                <a:latin typeface="Arial"/>
                <a:cs typeface="Arial"/>
              </a:rPr>
              <a:t>=</a:t>
            </a:r>
            <a:r>
              <a:rPr sz="2000" spc="-35" dirty="0">
                <a:latin typeface="Arial"/>
                <a:cs typeface="Arial"/>
              </a:rPr>
              <a:t> </a:t>
            </a:r>
            <a:r>
              <a:rPr sz="2000" spc="-20" dirty="0">
                <a:solidFill>
                  <a:srgbClr val="00AF50"/>
                </a:solidFill>
                <a:latin typeface="Arial"/>
                <a:cs typeface="Arial"/>
              </a:rPr>
              <a:t>$877</a:t>
            </a:r>
            <a:endParaRPr sz="20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17</a:t>
            </a:fld>
            <a:endParaRPr spc="-25" dirty="0"/>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509270">
              <a:lnSpc>
                <a:spcPct val="100000"/>
              </a:lnSpc>
              <a:spcBef>
                <a:spcPts val="100"/>
              </a:spcBef>
            </a:pPr>
            <a:r>
              <a:rPr dirty="0"/>
              <a:t>Final</a:t>
            </a:r>
            <a:r>
              <a:rPr spc="-60" dirty="0"/>
              <a:t> </a:t>
            </a:r>
            <a:r>
              <a:rPr dirty="0"/>
              <a:t>Pay</a:t>
            </a:r>
            <a:r>
              <a:rPr spc="-40" dirty="0"/>
              <a:t> </a:t>
            </a:r>
            <a:r>
              <a:rPr dirty="0"/>
              <a:t>Plan</a:t>
            </a:r>
            <a:r>
              <a:rPr spc="-40" dirty="0"/>
              <a:t> </a:t>
            </a:r>
            <a:r>
              <a:rPr dirty="0"/>
              <a:t>Calculation</a:t>
            </a:r>
            <a:r>
              <a:rPr spc="-55" dirty="0"/>
              <a:t> </a:t>
            </a:r>
            <a:r>
              <a:rPr spc="-10" dirty="0"/>
              <a:t>Example</a:t>
            </a:r>
          </a:p>
        </p:txBody>
      </p:sp>
      <p:sp>
        <p:nvSpPr>
          <p:cNvPr id="4" name="object 4"/>
          <p:cNvSpPr txBox="1"/>
          <p:nvPr/>
        </p:nvSpPr>
        <p:spPr>
          <a:xfrm>
            <a:off x="231140" y="5362447"/>
            <a:ext cx="8515985" cy="1168400"/>
          </a:xfrm>
          <a:prstGeom prst="rect">
            <a:avLst/>
          </a:prstGeom>
        </p:spPr>
        <p:txBody>
          <a:bodyPr vert="horz" wrap="square" lIns="0" tIns="12700" rIns="0" bIns="0" rtlCol="0">
            <a:spAutoFit/>
          </a:bodyPr>
          <a:lstStyle/>
          <a:p>
            <a:pPr marL="12700" algn="just">
              <a:lnSpc>
                <a:spcPct val="100000"/>
              </a:lnSpc>
              <a:spcBef>
                <a:spcPts val="100"/>
              </a:spcBef>
            </a:pPr>
            <a:r>
              <a:rPr sz="1500" b="1" spc="-20" dirty="0">
                <a:solidFill>
                  <a:srgbClr val="0033CC"/>
                </a:solidFill>
                <a:latin typeface="Arial"/>
                <a:cs typeface="Arial"/>
              </a:rPr>
              <a:t>*</a:t>
            </a:r>
            <a:r>
              <a:rPr sz="1500" spc="-20" dirty="0">
                <a:latin typeface="Arial"/>
                <a:cs typeface="Arial"/>
              </a:rPr>
              <a:t>Years</a:t>
            </a:r>
            <a:r>
              <a:rPr sz="1500" spc="-30"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service</a:t>
            </a:r>
            <a:r>
              <a:rPr sz="1500" spc="-15" dirty="0">
                <a:latin typeface="Arial"/>
                <a:cs typeface="Arial"/>
              </a:rPr>
              <a:t> </a:t>
            </a:r>
            <a:r>
              <a:rPr sz="1500" dirty="0">
                <a:latin typeface="Arial"/>
                <a:cs typeface="Arial"/>
              </a:rPr>
              <a:t>are</a:t>
            </a:r>
            <a:r>
              <a:rPr sz="1500" spc="-40" dirty="0">
                <a:latin typeface="Arial"/>
                <a:cs typeface="Arial"/>
              </a:rPr>
              <a:t> </a:t>
            </a:r>
            <a:r>
              <a:rPr sz="1500" dirty="0">
                <a:latin typeface="Arial"/>
                <a:cs typeface="Arial"/>
              </a:rPr>
              <a:t>computed</a:t>
            </a:r>
            <a:r>
              <a:rPr sz="1500" spc="-40" dirty="0">
                <a:latin typeface="Arial"/>
                <a:cs typeface="Arial"/>
              </a:rPr>
              <a:t> </a:t>
            </a:r>
            <a:r>
              <a:rPr sz="1500" dirty="0">
                <a:latin typeface="Arial"/>
                <a:cs typeface="Arial"/>
              </a:rPr>
              <a:t>by</a:t>
            </a:r>
            <a:r>
              <a:rPr sz="1500" spc="-35" dirty="0">
                <a:latin typeface="Arial"/>
                <a:cs typeface="Arial"/>
              </a:rPr>
              <a:t> </a:t>
            </a:r>
            <a:r>
              <a:rPr sz="1500" dirty="0">
                <a:latin typeface="Arial"/>
                <a:cs typeface="Arial"/>
              </a:rPr>
              <a:t>dividing</a:t>
            </a:r>
            <a:r>
              <a:rPr sz="1500" spc="-5" dirty="0">
                <a:latin typeface="Arial"/>
                <a:cs typeface="Arial"/>
              </a:rPr>
              <a:t> </a:t>
            </a:r>
            <a:r>
              <a:rPr sz="1500" dirty="0">
                <a:latin typeface="Arial"/>
                <a:cs typeface="Arial"/>
              </a:rPr>
              <a:t>total</a:t>
            </a:r>
            <a:r>
              <a:rPr sz="1500" spc="-45" dirty="0">
                <a:latin typeface="Arial"/>
                <a:cs typeface="Arial"/>
              </a:rPr>
              <a:t> </a:t>
            </a:r>
            <a:r>
              <a:rPr sz="1500" dirty="0">
                <a:latin typeface="Arial"/>
                <a:cs typeface="Arial"/>
              </a:rPr>
              <a:t>points</a:t>
            </a:r>
            <a:r>
              <a:rPr sz="1500" spc="-50" dirty="0">
                <a:latin typeface="Arial"/>
                <a:cs typeface="Arial"/>
              </a:rPr>
              <a:t> </a:t>
            </a:r>
            <a:r>
              <a:rPr sz="1500" dirty="0">
                <a:latin typeface="Arial"/>
                <a:cs typeface="Arial"/>
              </a:rPr>
              <a:t>by</a:t>
            </a:r>
            <a:r>
              <a:rPr sz="1500" spc="-30" dirty="0">
                <a:latin typeface="Arial"/>
                <a:cs typeface="Arial"/>
              </a:rPr>
              <a:t> </a:t>
            </a:r>
            <a:r>
              <a:rPr sz="1500" spc="-25" dirty="0">
                <a:latin typeface="Arial"/>
                <a:cs typeface="Arial"/>
              </a:rPr>
              <a:t>360</a:t>
            </a:r>
            <a:endParaRPr sz="1500">
              <a:latin typeface="Arial"/>
              <a:cs typeface="Arial"/>
            </a:endParaRPr>
          </a:p>
          <a:p>
            <a:pPr>
              <a:lnSpc>
                <a:spcPct val="100000"/>
              </a:lnSpc>
              <a:spcBef>
                <a:spcPts val="75"/>
              </a:spcBef>
            </a:pPr>
            <a:endParaRPr sz="1500">
              <a:latin typeface="Arial"/>
              <a:cs typeface="Arial"/>
            </a:endParaRPr>
          </a:p>
          <a:p>
            <a:pPr marL="12700" marR="5080" algn="just">
              <a:lnSpc>
                <a:spcPct val="100000"/>
              </a:lnSpc>
            </a:pPr>
            <a:r>
              <a:rPr sz="1500" b="1" dirty="0">
                <a:solidFill>
                  <a:srgbClr val="0033CC"/>
                </a:solidFill>
                <a:latin typeface="Arial"/>
                <a:cs typeface="Arial"/>
              </a:rPr>
              <a:t>**</a:t>
            </a:r>
            <a:r>
              <a:rPr sz="1500" dirty="0">
                <a:latin typeface="Arial"/>
                <a:cs typeface="Arial"/>
              </a:rPr>
              <a:t>RCSBP</a:t>
            </a:r>
            <a:r>
              <a:rPr sz="1500" spc="-40" dirty="0">
                <a:latin typeface="Arial"/>
                <a:cs typeface="Arial"/>
              </a:rPr>
              <a:t> </a:t>
            </a:r>
            <a:r>
              <a:rPr sz="1500" dirty="0">
                <a:latin typeface="Arial"/>
                <a:cs typeface="Arial"/>
              </a:rPr>
              <a:t>Monthly</a:t>
            </a:r>
            <a:r>
              <a:rPr sz="1500" spc="-35" dirty="0">
                <a:latin typeface="Arial"/>
                <a:cs typeface="Arial"/>
              </a:rPr>
              <a:t> </a:t>
            </a:r>
            <a:r>
              <a:rPr sz="1500" dirty="0">
                <a:latin typeface="Arial"/>
                <a:cs typeface="Arial"/>
              </a:rPr>
              <a:t>Premium</a:t>
            </a:r>
            <a:r>
              <a:rPr sz="1500" spc="-25" dirty="0">
                <a:latin typeface="Arial"/>
                <a:cs typeface="Arial"/>
              </a:rPr>
              <a:t> </a:t>
            </a:r>
            <a:r>
              <a:rPr sz="1500" dirty="0">
                <a:latin typeface="Arial"/>
                <a:cs typeface="Arial"/>
              </a:rPr>
              <a:t>percentage</a:t>
            </a:r>
            <a:r>
              <a:rPr sz="1500" spc="-60" dirty="0">
                <a:latin typeface="Arial"/>
                <a:cs typeface="Arial"/>
              </a:rPr>
              <a:t> </a:t>
            </a:r>
            <a:r>
              <a:rPr sz="1500" dirty="0">
                <a:latin typeface="Arial"/>
                <a:cs typeface="Arial"/>
              </a:rPr>
              <a:t>is</a:t>
            </a:r>
            <a:r>
              <a:rPr sz="1500" spc="-30" dirty="0">
                <a:latin typeface="Arial"/>
                <a:cs typeface="Arial"/>
              </a:rPr>
              <a:t> </a:t>
            </a:r>
            <a:r>
              <a:rPr sz="1500" dirty="0">
                <a:latin typeface="Arial"/>
                <a:cs typeface="Arial"/>
              </a:rPr>
              <a:t>dependent</a:t>
            </a:r>
            <a:r>
              <a:rPr sz="1500" spc="-50" dirty="0">
                <a:latin typeface="Arial"/>
                <a:cs typeface="Arial"/>
              </a:rPr>
              <a:t> </a:t>
            </a:r>
            <a:r>
              <a:rPr sz="1500" dirty="0">
                <a:latin typeface="Arial"/>
                <a:cs typeface="Arial"/>
              </a:rPr>
              <a:t>on</a:t>
            </a:r>
            <a:r>
              <a:rPr sz="1500" spc="-30" dirty="0">
                <a:latin typeface="Arial"/>
                <a:cs typeface="Arial"/>
              </a:rPr>
              <a:t> </a:t>
            </a:r>
            <a:r>
              <a:rPr sz="1500" dirty="0">
                <a:latin typeface="Arial"/>
                <a:cs typeface="Arial"/>
              </a:rPr>
              <a:t>age</a:t>
            </a:r>
            <a:r>
              <a:rPr sz="1500" spc="-25"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Soldier</a:t>
            </a:r>
            <a:r>
              <a:rPr sz="1500" spc="-25" dirty="0">
                <a:latin typeface="Arial"/>
                <a:cs typeface="Arial"/>
              </a:rPr>
              <a:t> </a:t>
            </a:r>
            <a:r>
              <a:rPr sz="1500" dirty="0">
                <a:latin typeface="Arial"/>
                <a:cs typeface="Arial"/>
              </a:rPr>
              <a:t>at</a:t>
            </a:r>
            <a:r>
              <a:rPr sz="1500" spc="-35" dirty="0">
                <a:latin typeface="Arial"/>
                <a:cs typeface="Arial"/>
              </a:rPr>
              <a:t> </a:t>
            </a:r>
            <a:r>
              <a:rPr sz="1500" dirty="0">
                <a:latin typeface="Arial"/>
                <a:cs typeface="Arial"/>
              </a:rPr>
              <a:t>NOE,</a:t>
            </a:r>
            <a:r>
              <a:rPr sz="1500" spc="-15" dirty="0">
                <a:latin typeface="Arial"/>
                <a:cs typeface="Arial"/>
              </a:rPr>
              <a:t> </a:t>
            </a:r>
            <a:r>
              <a:rPr sz="1500" dirty="0">
                <a:latin typeface="Arial"/>
                <a:cs typeface="Arial"/>
              </a:rPr>
              <a:t>age</a:t>
            </a:r>
            <a:r>
              <a:rPr sz="1500" spc="-40" dirty="0">
                <a:latin typeface="Arial"/>
                <a:cs typeface="Arial"/>
              </a:rPr>
              <a:t> </a:t>
            </a:r>
            <a:r>
              <a:rPr sz="1500" dirty="0">
                <a:latin typeface="Arial"/>
                <a:cs typeface="Arial"/>
              </a:rPr>
              <a:t>of</a:t>
            </a:r>
            <a:r>
              <a:rPr sz="1500" spc="-30" dirty="0">
                <a:latin typeface="Arial"/>
                <a:cs typeface="Arial"/>
              </a:rPr>
              <a:t> </a:t>
            </a:r>
            <a:r>
              <a:rPr sz="1500" dirty="0">
                <a:latin typeface="Arial"/>
                <a:cs typeface="Arial"/>
              </a:rPr>
              <a:t>beneficiary</a:t>
            </a:r>
            <a:r>
              <a:rPr sz="1500" spc="-60" dirty="0">
                <a:latin typeface="Arial"/>
                <a:cs typeface="Arial"/>
              </a:rPr>
              <a:t> </a:t>
            </a:r>
            <a:r>
              <a:rPr sz="1500" spc="-25" dirty="0">
                <a:latin typeface="Arial"/>
                <a:cs typeface="Arial"/>
              </a:rPr>
              <a:t>at </a:t>
            </a:r>
            <a:r>
              <a:rPr sz="1500" dirty="0">
                <a:latin typeface="Arial"/>
                <a:cs typeface="Arial"/>
              </a:rPr>
              <a:t>NOE,</a:t>
            </a:r>
            <a:r>
              <a:rPr sz="1500" spc="-20" dirty="0">
                <a:latin typeface="Arial"/>
                <a:cs typeface="Arial"/>
              </a:rPr>
              <a:t> </a:t>
            </a:r>
            <a:r>
              <a:rPr sz="1500" dirty="0">
                <a:latin typeface="Arial"/>
                <a:cs typeface="Arial"/>
              </a:rPr>
              <a:t>and</a:t>
            </a:r>
            <a:r>
              <a:rPr sz="1500" spc="-35" dirty="0">
                <a:latin typeface="Arial"/>
                <a:cs typeface="Arial"/>
              </a:rPr>
              <a:t> </a:t>
            </a:r>
            <a:r>
              <a:rPr sz="1500" dirty="0">
                <a:latin typeface="Arial"/>
                <a:cs typeface="Arial"/>
              </a:rPr>
              <a:t>age</a:t>
            </a:r>
            <a:r>
              <a:rPr sz="1500" spc="-25" dirty="0">
                <a:latin typeface="Arial"/>
                <a:cs typeface="Arial"/>
              </a:rPr>
              <a:t> </a:t>
            </a:r>
            <a:r>
              <a:rPr sz="1500" dirty="0">
                <a:latin typeface="Arial"/>
                <a:cs typeface="Arial"/>
              </a:rPr>
              <a:t>or</a:t>
            </a:r>
            <a:r>
              <a:rPr sz="1500" spc="-25" dirty="0">
                <a:latin typeface="Arial"/>
                <a:cs typeface="Arial"/>
              </a:rPr>
              <a:t> </a:t>
            </a:r>
            <a:r>
              <a:rPr sz="1500" spc="-10" dirty="0">
                <a:latin typeface="Arial"/>
                <a:cs typeface="Arial"/>
              </a:rPr>
              <a:t>non-</a:t>
            </a:r>
            <a:r>
              <a:rPr sz="1500" dirty="0">
                <a:latin typeface="Arial"/>
                <a:cs typeface="Arial"/>
              </a:rPr>
              <a:t>regular</a:t>
            </a:r>
            <a:r>
              <a:rPr sz="1500" spc="-50" dirty="0">
                <a:latin typeface="Arial"/>
                <a:cs typeface="Arial"/>
              </a:rPr>
              <a:t> </a:t>
            </a:r>
            <a:r>
              <a:rPr sz="1500" dirty="0">
                <a:latin typeface="Arial"/>
                <a:cs typeface="Arial"/>
              </a:rPr>
              <a:t>retirement.</a:t>
            </a:r>
            <a:r>
              <a:rPr sz="1500" spc="-65" dirty="0">
                <a:latin typeface="Arial"/>
                <a:cs typeface="Arial"/>
              </a:rPr>
              <a:t> </a:t>
            </a:r>
            <a:r>
              <a:rPr sz="1500" dirty="0">
                <a:latin typeface="Arial"/>
                <a:cs typeface="Arial"/>
              </a:rPr>
              <a:t>Use</a:t>
            </a:r>
            <a:r>
              <a:rPr sz="1500" spc="-15" dirty="0">
                <a:latin typeface="Arial"/>
                <a:cs typeface="Arial"/>
              </a:rPr>
              <a:t> </a:t>
            </a:r>
            <a:r>
              <a:rPr sz="1500" dirty="0">
                <a:latin typeface="Arial"/>
                <a:cs typeface="Arial"/>
              </a:rPr>
              <a:t>the</a:t>
            </a:r>
            <a:r>
              <a:rPr sz="1500" spc="-40" dirty="0">
                <a:latin typeface="Arial"/>
                <a:cs typeface="Arial"/>
              </a:rPr>
              <a:t> </a:t>
            </a:r>
            <a:r>
              <a:rPr sz="1500" dirty="0">
                <a:latin typeface="Arial"/>
                <a:cs typeface="Arial"/>
              </a:rPr>
              <a:t>SBP</a:t>
            </a:r>
            <a:r>
              <a:rPr sz="1500" spc="-50" dirty="0">
                <a:latin typeface="Arial"/>
                <a:cs typeface="Arial"/>
              </a:rPr>
              <a:t> </a:t>
            </a:r>
            <a:r>
              <a:rPr sz="1500" dirty="0">
                <a:latin typeface="Arial"/>
                <a:cs typeface="Arial"/>
              </a:rPr>
              <a:t>Premium</a:t>
            </a:r>
            <a:r>
              <a:rPr sz="1500" spc="-35" dirty="0">
                <a:latin typeface="Arial"/>
                <a:cs typeface="Arial"/>
              </a:rPr>
              <a:t> </a:t>
            </a:r>
            <a:r>
              <a:rPr sz="1500" dirty="0">
                <a:latin typeface="Arial"/>
                <a:cs typeface="Arial"/>
              </a:rPr>
              <a:t>Calculator</a:t>
            </a:r>
            <a:r>
              <a:rPr sz="1500" spc="-40" dirty="0">
                <a:latin typeface="Arial"/>
                <a:cs typeface="Arial"/>
              </a:rPr>
              <a:t> </a:t>
            </a:r>
            <a:r>
              <a:rPr sz="1500" dirty="0">
                <a:latin typeface="Arial"/>
                <a:cs typeface="Arial"/>
              </a:rPr>
              <a:t>for</a:t>
            </a:r>
            <a:r>
              <a:rPr sz="1500" spc="-25" dirty="0">
                <a:latin typeface="Arial"/>
                <a:cs typeface="Arial"/>
              </a:rPr>
              <a:t> </a:t>
            </a:r>
            <a:r>
              <a:rPr sz="1500" dirty="0">
                <a:latin typeface="Arial"/>
                <a:cs typeface="Arial"/>
              </a:rPr>
              <a:t>your</a:t>
            </a:r>
            <a:r>
              <a:rPr sz="1500" spc="-15" dirty="0">
                <a:latin typeface="Arial"/>
                <a:cs typeface="Arial"/>
              </a:rPr>
              <a:t> </a:t>
            </a:r>
            <a:r>
              <a:rPr sz="1500" dirty="0">
                <a:latin typeface="Arial"/>
                <a:cs typeface="Arial"/>
              </a:rPr>
              <a:t>specific</a:t>
            </a:r>
            <a:r>
              <a:rPr sz="1500" spc="-50" dirty="0">
                <a:latin typeface="Arial"/>
                <a:cs typeface="Arial"/>
              </a:rPr>
              <a:t> </a:t>
            </a:r>
            <a:r>
              <a:rPr sz="1500" spc="-10" dirty="0">
                <a:latin typeface="Arial"/>
                <a:cs typeface="Arial"/>
              </a:rPr>
              <a:t>estimate </a:t>
            </a:r>
            <a:r>
              <a:rPr sz="1500" u="sng" spc="-10" dirty="0">
                <a:solidFill>
                  <a:srgbClr val="0000FF"/>
                </a:solidFill>
                <a:uFill>
                  <a:solidFill>
                    <a:srgbClr val="0000FF"/>
                  </a:solidFill>
                </a:uFill>
                <a:latin typeface="Arial"/>
                <a:cs typeface="Arial"/>
                <a:hlinkClick r:id="rId2"/>
              </a:rPr>
              <a:t>https://myarmybenefits.us.army.mil/Benefit-Calculators/SBP-Premium-Calculator</a:t>
            </a:r>
            <a:endParaRPr sz="15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77495">
              <a:lnSpc>
                <a:spcPct val="100000"/>
              </a:lnSpc>
              <a:spcBef>
                <a:spcPts val="100"/>
              </a:spcBef>
            </a:pPr>
            <a:r>
              <a:rPr spc="-10" dirty="0"/>
              <a:t>High-</a:t>
            </a:r>
            <a:r>
              <a:rPr dirty="0"/>
              <a:t>36</a:t>
            </a:r>
            <a:r>
              <a:rPr spc="-65" dirty="0"/>
              <a:t> </a:t>
            </a:r>
            <a:r>
              <a:rPr dirty="0"/>
              <a:t>Pay</a:t>
            </a:r>
            <a:r>
              <a:rPr spc="-35" dirty="0"/>
              <a:t> </a:t>
            </a:r>
            <a:r>
              <a:rPr dirty="0"/>
              <a:t>Plan</a:t>
            </a:r>
            <a:r>
              <a:rPr spc="-45" dirty="0"/>
              <a:t> </a:t>
            </a:r>
            <a:r>
              <a:rPr dirty="0"/>
              <a:t>Calculation</a:t>
            </a:r>
            <a:r>
              <a:rPr spc="-55" dirty="0"/>
              <a:t> </a:t>
            </a:r>
            <a:r>
              <a:rPr spc="-10" dirty="0"/>
              <a:t>Example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18</a:t>
            </a:fld>
            <a:endParaRPr spc="-25" dirty="0">
              <a:latin typeface="Calibri"/>
              <a:cs typeface="Calibri"/>
            </a:endParaRPr>
          </a:p>
        </p:txBody>
      </p:sp>
      <p:sp>
        <p:nvSpPr>
          <p:cNvPr id="3" name="object 3"/>
          <p:cNvSpPr txBox="1"/>
          <p:nvPr/>
        </p:nvSpPr>
        <p:spPr>
          <a:xfrm>
            <a:off x="231140" y="983031"/>
            <a:ext cx="8619490" cy="5547995"/>
          </a:xfrm>
          <a:prstGeom prst="rect">
            <a:avLst/>
          </a:prstGeom>
        </p:spPr>
        <p:txBody>
          <a:bodyPr vert="horz" wrap="square" lIns="0" tIns="74295" rIns="0" bIns="0" rtlCol="0">
            <a:spAutoFit/>
          </a:bodyPr>
          <a:lstStyle/>
          <a:p>
            <a:pPr marL="2451100" marR="5080" indent="-2376170">
              <a:lnSpc>
                <a:spcPct val="80000"/>
              </a:lnSpc>
              <a:spcBef>
                <a:spcPts val="585"/>
              </a:spcBef>
            </a:pPr>
            <a:r>
              <a:rPr sz="2000" b="1" dirty="0">
                <a:latin typeface="Arial"/>
                <a:cs typeface="Arial"/>
              </a:rPr>
              <a:t>RETIRED</a:t>
            </a:r>
            <a:r>
              <a:rPr sz="2000" b="1" spc="-45" dirty="0">
                <a:latin typeface="Arial"/>
                <a:cs typeface="Arial"/>
              </a:rPr>
              <a:t> </a:t>
            </a:r>
            <a:r>
              <a:rPr sz="2000" b="1" spc="-130" dirty="0">
                <a:latin typeface="Arial"/>
                <a:cs typeface="Arial"/>
              </a:rPr>
              <a:t>PAY</a:t>
            </a:r>
            <a:r>
              <a:rPr sz="2000" b="1" spc="-50" dirty="0">
                <a:latin typeface="Arial"/>
                <a:cs typeface="Arial"/>
              </a:rPr>
              <a:t> </a:t>
            </a:r>
            <a:r>
              <a:rPr sz="2000" dirty="0">
                <a:latin typeface="Arial"/>
                <a:cs typeface="Arial"/>
              </a:rPr>
              <a:t>=</a:t>
            </a:r>
            <a:r>
              <a:rPr sz="2000" spc="-35" dirty="0">
                <a:latin typeface="Arial"/>
                <a:cs typeface="Arial"/>
              </a:rPr>
              <a:t> </a:t>
            </a:r>
            <a:r>
              <a:rPr sz="2000" spc="-25" dirty="0">
                <a:latin typeface="Arial"/>
                <a:cs typeface="Arial"/>
              </a:rPr>
              <a:t>(Years</a:t>
            </a:r>
            <a:r>
              <a:rPr sz="2000" spc="-55" dirty="0">
                <a:latin typeface="Arial"/>
                <a:cs typeface="Arial"/>
              </a:rPr>
              <a:t> </a:t>
            </a:r>
            <a:r>
              <a:rPr sz="2000" dirty="0">
                <a:latin typeface="Arial"/>
                <a:cs typeface="Arial"/>
              </a:rPr>
              <a:t>of</a:t>
            </a:r>
            <a:r>
              <a:rPr sz="2000" spc="-50" dirty="0">
                <a:latin typeface="Arial"/>
                <a:cs typeface="Arial"/>
              </a:rPr>
              <a:t> </a:t>
            </a:r>
            <a:r>
              <a:rPr sz="2000" dirty="0">
                <a:latin typeface="Arial"/>
                <a:cs typeface="Arial"/>
              </a:rPr>
              <a:t>creditable</a:t>
            </a:r>
            <a:r>
              <a:rPr sz="2000" spc="-50" dirty="0">
                <a:latin typeface="Arial"/>
                <a:cs typeface="Arial"/>
              </a:rPr>
              <a:t> </a:t>
            </a:r>
            <a:r>
              <a:rPr sz="2000" dirty="0">
                <a:latin typeface="Arial"/>
                <a:cs typeface="Arial"/>
              </a:rPr>
              <a:t>service</a:t>
            </a:r>
            <a:r>
              <a:rPr sz="2000" spc="-55" dirty="0">
                <a:latin typeface="Arial"/>
                <a:cs typeface="Arial"/>
              </a:rPr>
              <a:t> </a:t>
            </a:r>
            <a:r>
              <a:rPr sz="2000" dirty="0">
                <a:latin typeface="Arial"/>
                <a:cs typeface="Arial"/>
              </a:rPr>
              <a:t>(points/360)</a:t>
            </a:r>
            <a:r>
              <a:rPr sz="2000" spc="-70" dirty="0">
                <a:latin typeface="Arial"/>
                <a:cs typeface="Arial"/>
              </a:rPr>
              <a:t> </a:t>
            </a:r>
            <a:r>
              <a:rPr sz="2000" dirty="0">
                <a:latin typeface="Arial"/>
                <a:cs typeface="Arial"/>
              </a:rPr>
              <a:t>x</a:t>
            </a:r>
            <a:r>
              <a:rPr sz="2000" spc="-30" dirty="0">
                <a:latin typeface="Arial"/>
                <a:cs typeface="Arial"/>
              </a:rPr>
              <a:t> </a:t>
            </a:r>
            <a:r>
              <a:rPr sz="2000" dirty="0">
                <a:latin typeface="Arial"/>
                <a:cs typeface="Arial"/>
              </a:rPr>
              <a:t>2.5%)</a:t>
            </a:r>
            <a:r>
              <a:rPr sz="2000" spc="-50" dirty="0">
                <a:latin typeface="Arial"/>
                <a:cs typeface="Arial"/>
              </a:rPr>
              <a:t> </a:t>
            </a:r>
            <a:r>
              <a:rPr sz="2000" dirty="0">
                <a:latin typeface="Arial"/>
                <a:cs typeface="Arial"/>
              </a:rPr>
              <a:t>x</a:t>
            </a:r>
            <a:r>
              <a:rPr sz="2000" spc="-20" dirty="0">
                <a:latin typeface="Arial"/>
                <a:cs typeface="Arial"/>
              </a:rPr>
              <a:t> </a:t>
            </a:r>
            <a:r>
              <a:rPr sz="2000" spc="-10" dirty="0">
                <a:latin typeface="Arial"/>
                <a:cs typeface="Arial"/>
              </a:rPr>
              <a:t>average </a:t>
            </a:r>
            <a:r>
              <a:rPr sz="2000" dirty="0">
                <a:latin typeface="Arial"/>
                <a:cs typeface="Arial"/>
              </a:rPr>
              <a:t>of</a:t>
            </a:r>
            <a:r>
              <a:rPr sz="2000" spc="-30" dirty="0">
                <a:latin typeface="Arial"/>
                <a:cs typeface="Arial"/>
              </a:rPr>
              <a:t> </a:t>
            </a:r>
            <a:r>
              <a:rPr sz="2000" dirty="0">
                <a:latin typeface="Arial"/>
                <a:cs typeface="Arial"/>
              </a:rPr>
              <a:t>highest</a:t>
            </a:r>
            <a:r>
              <a:rPr sz="2000" spc="-30" dirty="0">
                <a:latin typeface="Arial"/>
                <a:cs typeface="Arial"/>
              </a:rPr>
              <a:t> </a:t>
            </a:r>
            <a:r>
              <a:rPr sz="2000" dirty="0">
                <a:latin typeface="Arial"/>
                <a:cs typeface="Arial"/>
              </a:rPr>
              <a:t>36</a:t>
            </a:r>
            <a:r>
              <a:rPr sz="2000" spc="-20" dirty="0">
                <a:latin typeface="Arial"/>
                <a:cs typeface="Arial"/>
              </a:rPr>
              <a:t> </a:t>
            </a:r>
            <a:r>
              <a:rPr sz="2000" dirty="0">
                <a:latin typeface="Arial"/>
                <a:cs typeface="Arial"/>
              </a:rPr>
              <a:t>months</a:t>
            </a:r>
            <a:r>
              <a:rPr sz="2000" spc="-30"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basic</a:t>
            </a:r>
            <a:r>
              <a:rPr sz="2000" spc="-30" dirty="0">
                <a:latin typeface="Arial"/>
                <a:cs typeface="Arial"/>
              </a:rPr>
              <a:t> </a:t>
            </a:r>
            <a:r>
              <a:rPr sz="2000" spc="-25" dirty="0">
                <a:latin typeface="Arial"/>
                <a:cs typeface="Arial"/>
              </a:rPr>
              <a:t>pay</a:t>
            </a:r>
            <a:endParaRPr sz="2000">
              <a:latin typeface="Arial"/>
              <a:cs typeface="Arial"/>
            </a:endParaRPr>
          </a:p>
          <a:p>
            <a:pPr>
              <a:lnSpc>
                <a:spcPct val="100000"/>
              </a:lnSpc>
              <a:spcBef>
                <a:spcPts val="1235"/>
              </a:spcBef>
            </a:pPr>
            <a:endParaRPr sz="2000">
              <a:latin typeface="Arial"/>
              <a:cs typeface="Arial"/>
            </a:endParaRPr>
          </a:p>
          <a:p>
            <a:pPr marL="734695" indent="-340995">
              <a:lnSpc>
                <a:spcPct val="100000"/>
              </a:lnSpc>
              <a:buFont typeface="Arial"/>
              <a:buChar char="•"/>
              <a:tabLst>
                <a:tab pos="734695" algn="l"/>
                <a:tab pos="5872480" algn="l"/>
              </a:tabLst>
            </a:pPr>
            <a:r>
              <a:rPr sz="2000" b="1" dirty="0">
                <a:latin typeface="Arial"/>
                <a:cs typeface="Arial"/>
              </a:rPr>
              <a:t>DIEMS:</a:t>
            </a:r>
            <a:r>
              <a:rPr sz="2000" b="1" spc="-75" dirty="0">
                <a:latin typeface="Arial"/>
                <a:cs typeface="Arial"/>
              </a:rPr>
              <a:t> </a:t>
            </a:r>
            <a:r>
              <a:rPr sz="2000" b="1" spc="-10" dirty="0">
                <a:latin typeface="Arial"/>
                <a:cs typeface="Arial"/>
              </a:rPr>
              <a:t>19850731</a:t>
            </a:r>
            <a:r>
              <a:rPr sz="2000" b="1" dirty="0">
                <a:latin typeface="Arial"/>
                <a:cs typeface="Arial"/>
              </a:rPr>
              <a:t>	</a:t>
            </a:r>
            <a:r>
              <a:rPr sz="2000" spc="-10" dirty="0">
                <a:latin typeface="Arial"/>
                <a:cs typeface="Arial"/>
              </a:rPr>
              <a:t>High-</a:t>
            </a:r>
            <a:r>
              <a:rPr sz="2000" dirty="0">
                <a:latin typeface="Arial"/>
                <a:cs typeface="Arial"/>
              </a:rPr>
              <a:t>36</a:t>
            </a:r>
            <a:r>
              <a:rPr sz="2000" spc="-35" dirty="0">
                <a:latin typeface="Arial"/>
                <a:cs typeface="Arial"/>
              </a:rPr>
              <a:t> </a:t>
            </a:r>
            <a:r>
              <a:rPr sz="2000" dirty="0">
                <a:latin typeface="Arial"/>
                <a:cs typeface="Arial"/>
              </a:rPr>
              <a:t>Pay </a:t>
            </a:r>
            <a:r>
              <a:rPr sz="2000" spc="-20" dirty="0">
                <a:latin typeface="Arial"/>
                <a:cs typeface="Arial"/>
              </a:rPr>
              <a:t>Plan</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Service</a:t>
            </a:r>
            <a:r>
              <a:rPr sz="2000" b="1" spc="-15" dirty="0">
                <a:latin typeface="Arial"/>
                <a:cs typeface="Arial"/>
              </a:rPr>
              <a:t> </a:t>
            </a:r>
            <a:r>
              <a:rPr sz="2000" b="1" dirty="0">
                <a:latin typeface="Arial"/>
                <a:cs typeface="Arial"/>
              </a:rPr>
              <a:t>for</a:t>
            </a:r>
            <a:r>
              <a:rPr sz="2000" b="1" spc="-55" dirty="0">
                <a:latin typeface="Arial"/>
                <a:cs typeface="Arial"/>
              </a:rPr>
              <a:t> </a:t>
            </a:r>
            <a:r>
              <a:rPr sz="2000" b="1" dirty="0">
                <a:latin typeface="Arial"/>
                <a:cs typeface="Arial"/>
              </a:rPr>
              <a:t>Retirement:</a:t>
            </a:r>
            <a:r>
              <a:rPr sz="2000" b="1" spc="-70" dirty="0">
                <a:latin typeface="Arial"/>
                <a:cs typeface="Arial"/>
              </a:rPr>
              <a:t> </a:t>
            </a:r>
            <a:r>
              <a:rPr sz="2000" dirty="0">
                <a:latin typeface="Arial"/>
                <a:cs typeface="Arial"/>
              </a:rPr>
              <a:t>Total</a:t>
            </a:r>
            <a:r>
              <a:rPr sz="2000" spc="-30" dirty="0">
                <a:latin typeface="Arial"/>
                <a:cs typeface="Arial"/>
              </a:rPr>
              <a:t> </a:t>
            </a:r>
            <a:r>
              <a:rPr sz="2000" dirty="0">
                <a:latin typeface="Arial"/>
                <a:cs typeface="Arial"/>
              </a:rPr>
              <a:t>Points</a:t>
            </a:r>
            <a:r>
              <a:rPr sz="2000" spc="-30" dirty="0">
                <a:latin typeface="Arial"/>
                <a:cs typeface="Arial"/>
              </a:rPr>
              <a:t> </a:t>
            </a:r>
            <a:r>
              <a:rPr sz="2000" dirty="0">
                <a:latin typeface="Arial"/>
                <a:cs typeface="Arial"/>
              </a:rPr>
              <a:t>2,846</a:t>
            </a:r>
            <a:r>
              <a:rPr sz="2000" spc="-40" dirty="0">
                <a:latin typeface="Arial"/>
                <a:cs typeface="Arial"/>
              </a:rPr>
              <a:t> </a:t>
            </a:r>
            <a:r>
              <a:rPr sz="2000" dirty="0">
                <a:latin typeface="Arial"/>
                <a:cs typeface="Arial"/>
              </a:rPr>
              <a:t>=</a:t>
            </a:r>
            <a:r>
              <a:rPr sz="2000" spc="-45" dirty="0">
                <a:latin typeface="Arial"/>
                <a:cs typeface="Arial"/>
              </a:rPr>
              <a:t> </a:t>
            </a:r>
            <a:r>
              <a:rPr sz="2000" dirty="0">
                <a:latin typeface="Arial"/>
                <a:cs typeface="Arial"/>
              </a:rPr>
              <a:t>7.91</a:t>
            </a:r>
            <a:r>
              <a:rPr sz="2000" spc="-40" dirty="0">
                <a:latin typeface="Arial"/>
                <a:cs typeface="Arial"/>
              </a:rPr>
              <a:t> </a:t>
            </a:r>
            <a:r>
              <a:rPr sz="2000" spc="-20" dirty="0">
                <a:latin typeface="Arial"/>
                <a:cs typeface="Arial"/>
              </a:rPr>
              <a:t>yrs</a:t>
            </a:r>
            <a:r>
              <a:rPr sz="2000" b="1" spc="-20" dirty="0">
                <a:solidFill>
                  <a:srgbClr val="0033CC"/>
                </a:solidFill>
                <a:latin typeface="Arial"/>
                <a:cs typeface="Arial"/>
              </a:rPr>
              <a:t>*</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Calculation:</a:t>
            </a:r>
            <a:r>
              <a:rPr sz="2000" b="1" spc="-50" dirty="0">
                <a:latin typeface="Arial"/>
                <a:cs typeface="Arial"/>
              </a:rPr>
              <a:t> </a:t>
            </a:r>
            <a:r>
              <a:rPr sz="2000" dirty="0">
                <a:latin typeface="Arial"/>
                <a:cs typeface="Arial"/>
              </a:rPr>
              <a:t>7.91</a:t>
            </a:r>
            <a:r>
              <a:rPr sz="2000" spc="-25" dirty="0">
                <a:latin typeface="Arial"/>
                <a:cs typeface="Arial"/>
              </a:rPr>
              <a:t> </a:t>
            </a:r>
            <a:r>
              <a:rPr sz="2000" dirty="0">
                <a:latin typeface="Arial"/>
                <a:cs typeface="Arial"/>
              </a:rPr>
              <a:t>x</a:t>
            </a:r>
            <a:r>
              <a:rPr sz="2000" spc="-20" dirty="0">
                <a:latin typeface="Arial"/>
                <a:cs typeface="Arial"/>
              </a:rPr>
              <a:t> </a:t>
            </a:r>
            <a:r>
              <a:rPr sz="2000" dirty="0">
                <a:latin typeface="Arial"/>
                <a:cs typeface="Arial"/>
              </a:rPr>
              <a:t>2.5%</a:t>
            </a:r>
            <a:r>
              <a:rPr sz="2000" spc="-40" dirty="0">
                <a:latin typeface="Arial"/>
                <a:cs typeface="Arial"/>
              </a:rPr>
              <a:t> </a:t>
            </a:r>
            <a:r>
              <a:rPr sz="2000" dirty="0">
                <a:latin typeface="Arial"/>
                <a:cs typeface="Arial"/>
              </a:rPr>
              <a:t>x</a:t>
            </a:r>
            <a:r>
              <a:rPr sz="2000" spc="-20" dirty="0">
                <a:latin typeface="Arial"/>
                <a:cs typeface="Arial"/>
              </a:rPr>
              <a:t> </a:t>
            </a:r>
            <a:r>
              <a:rPr sz="2000" dirty="0">
                <a:latin typeface="Arial"/>
                <a:cs typeface="Arial"/>
              </a:rPr>
              <a:t>$7,817</a:t>
            </a:r>
            <a:r>
              <a:rPr sz="2000" spc="-40" dirty="0">
                <a:latin typeface="Arial"/>
                <a:cs typeface="Arial"/>
              </a:rPr>
              <a:t> </a:t>
            </a:r>
            <a:r>
              <a:rPr sz="2000" dirty="0">
                <a:latin typeface="Arial"/>
                <a:cs typeface="Arial"/>
              </a:rPr>
              <a:t>=</a:t>
            </a:r>
            <a:r>
              <a:rPr sz="2000" spc="-25" dirty="0">
                <a:latin typeface="Arial"/>
                <a:cs typeface="Arial"/>
              </a:rPr>
              <a:t> </a:t>
            </a:r>
            <a:r>
              <a:rPr sz="2000" spc="-10" dirty="0">
                <a:solidFill>
                  <a:srgbClr val="00AF50"/>
                </a:solidFill>
                <a:latin typeface="Arial"/>
                <a:cs typeface="Arial"/>
              </a:rPr>
              <a:t>$1,545</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Monthly</a:t>
            </a:r>
            <a:r>
              <a:rPr sz="2000" b="1" spc="-65" dirty="0">
                <a:latin typeface="Arial"/>
                <a:cs typeface="Arial"/>
              </a:rPr>
              <a:t> </a:t>
            </a:r>
            <a:r>
              <a:rPr sz="2000" b="1" dirty="0">
                <a:latin typeface="Arial"/>
                <a:cs typeface="Arial"/>
              </a:rPr>
              <a:t>Retired</a:t>
            </a:r>
            <a:r>
              <a:rPr sz="2000" b="1" spc="-60" dirty="0">
                <a:latin typeface="Arial"/>
                <a:cs typeface="Arial"/>
              </a:rPr>
              <a:t> </a:t>
            </a:r>
            <a:r>
              <a:rPr sz="2000" b="1" dirty="0">
                <a:latin typeface="Arial"/>
                <a:cs typeface="Arial"/>
              </a:rPr>
              <a:t>Pay:</a:t>
            </a:r>
            <a:r>
              <a:rPr sz="2000" b="1" spc="-5" dirty="0">
                <a:latin typeface="Arial"/>
                <a:cs typeface="Arial"/>
              </a:rPr>
              <a:t> </a:t>
            </a:r>
            <a:r>
              <a:rPr sz="2000" spc="-10" dirty="0">
                <a:solidFill>
                  <a:srgbClr val="00AF50"/>
                </a:solidFill>
                <a:latin typeface="Arial"/>
                <a:cs typeface="Arial"/>
              </a:rPr>
              <a:t>$1,545</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SBP</a:t>
            </a:r>
            <a:r>
              <a:rPr sz="2000" b="1" spc="-25" dirty="0">
                <a:latin typeface="Arial"/>
                <a:cs typeface="Arial"/>
              </a:rPr>
              <a:t> </a:t>
            </a:r>
            <a:r>
              <a:rPr sz="2000" b="1" dirty="0">
                <a:latin typeface="Arial"/>
                <a:cs typeface="Arial"/>
              </a:rPr>
              <a:t>Monthly</a:t>
            </a:r>
            <a:r>
              <a:rPr sz="2000" b="1" spc="-50" dirty="0">
                <a:latin typeface="Arial"/>
                <a:cs typeface="Arial"/>
              </a:rPr>
              <a:t> </a:t>
            </a:r>
            <a:r>
              <a:rPr sz="2000" b="1" dirty="0">
                <a:latin typeface="Arial"/>
                <a:cs typeface="Arial"/>
              </a:rPr>
              <a:t>Premium:</a:t>
            </a:r>
            <a:r>
              <a:rPr sz="2000" b="1" spc="-40" dirty="0">
                <a:latin typeface="Arial"/>
                <a:cs typeface="Arial"/>
              </a:rPr>
              <a:t> </a:t>
            </a:r>
            <a:r>
              <a:rPr sz="2000" dirty="0">
                <a:latin typeface="Arial"/>
                <a:cs typeface="Arial"/>
              </a:rPr>
              <a:t>$1,545</a:t>
            </a:r>
            <a:r>
              <a:rPr sz="2000" spc="-50" dirty="0">
                <a:latin typeface="Arial"/>
                <a:cs typeface="Arial"/>
              </a:rPr>
              <a:t> </a:t>
            </a:r>
            <a:r>
              <a:rPr sz="2000" dirty="0">
                <a:latin typeface="Arial"/>
                <a:cs typeface="Arial"/>
              </a:rPr>
              <a:t>x</a:t>
            </a:r>
            <a:r>
              <a:rPr sz="2000" spc="-35" dirty="0">
                <a:latin typeface="Arial"/>
                <a:cs typeface="Arial"/>
              </a:rPr>
              <a:t> </a:t>
            </a:r>
            <a:r>
              <a:rPr sz="2000" dirty="0">
                <a:latin typeface="Arial"/>
                <a:cs typeface="Arial"/>
              </a:rPr>
              <a:t>6.5%</a:t>
            </a:r>
            <a:r>
              <a:rPr sz="2000" spc="-45" dirty="0">
                <a:latin typeface="Arial"/>
                <a:cs typeface="Arial"/>
              </a:rPr>
              <a:t> </a:t>
            </a:r>
            <a:r>
              <a:rPr sz="2000" dirty="0">
                <a:latin typeface="Arial"/>
                <a:cs typeface="Arial"/>
              </a:rPr>
              <a:t>=</a:t>
            </a:r>
            <a:r>
              <a:rPr sz="2000" spc="-35" dirty="0">
                <a:latin typeface="Arial"/>
                <a:cs typeface="Arial"/>
              </a:rPr>
              <a:t> </a:t>
            </a:r>
            <a:r>
              <a:rPr sz="2000" spc="-20" dirty="0">
                <a:solidFill>
                  <a:srgbClr val="FF0000"/>
                </a:solidFill>
                <a:latin typeface="Arial"/>
                <a:cs typeface="Arial"/>
              </a:rPr>
              <a:t>$100</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RCSBP</a:t>
            </a:r>
            <a:r>
              <a:rPr sz="2000" b="1" spc="-40" dirty="0">
                <a:latin typeface="Arial"/>
                <a:cs typeface="Arial"/>
              </a:rPr>
              <a:t> </a:t>
            </a:r>
            <a:r>
              <a:rPr sz="2000" b="1" dirty="0">
                <a:latin typeface="Arial"/>
                <a:cs typeface="Arial"/>
              </a:rPr>
              <a:t>Monthly</a:t>
            </a:r>
            <a:r>
              <a:rPr sz="2000" b="1" spc="-45" dirty="0">
                <a:latin typeface="Arial"/>
                <a:cs typeface="Arial"/>
              </a:rPr>
              <a:t> </a:t>
            </a:r>
            <a:r>
              <a:rPr sz="2000" b="1" dirty="0">
                <a:latin typeface="Arial"/>
                <a:cs typeface="Arial"/>
              </a:rPr>
              <a:t>Premium:</a:t>
            </a:r>
            <a:r>
              <a:rPr sz="2000" b="1" spc="-55" dirty="0">
                <a:latin typeface="Arial"/>
                <a:cs typeface="Arial"/>
              </a:rPr>
              <a:t> </a:t>
            </a:r>
            <a:r>
              <a:rPr sz="2000" dirty="0">
                <a:latin typeface="Arial"/>
                <a:cs typeface="Arial"/>
              </a:rPr>
              <a:t>$1,545</a:t>
            </a:r>
            <a:r>
              <a:rPr sz="2000" spc="-55" dirty="0">
                <a:latin typeface="Arial"/>
                <a:cs typeface="Arial"/>
              </a:rPr>
              <a:t> </a:t>
            </a:r>
            <a:r>
              <a:rPr sz="2000" dirty="0">
                <a:latin typeface="Arial"/>
                <a:cs typeface="Arial"/>
              </a:rPr>
              <a:t>x</a:t>
            </a:r>
            <a:r>
              <a:rPr sz="2000" spc="-30" dirty="0">
                <a:latin typeface="Arial"/>
                <a:cs typeface="Arial"/>
              </a:rPr>
              <a:t> </a:t>
            </a:r>
            <a:r>
              <a:rPr sz="2000" dirty="0">
                <a:latin typeface="Arial"/>
                <a:cs typeface="Arial"/>
              </a:rPr>
              <a:t>3.5%</a:t>
            </a:r>
            <a:r>
              <a:rPr sz="2000" b="1" dirty="0">
                <a:solidFill>
                  <a:srgbClr val="0033CC"/>
                </a:solidFill>
                <a:latin typeface="Arial"/>
                <a:cs typeface="Arial"/>
              </a:rPr>
              <a:t>**</a:t>
            </a:r>
            <a:r>
              <a:rPr sz="2000" b="1" spc="-60" dirty="0">
                <a:solidFill>
                  <a:srgbClr val="0033CC"/>
                </a:solidFill>
                <a:latin typeface="Arial"/>
                <a:cs typeface="Arial"/>
              </a:rPr>
              <a:t> </a:t>
            </a:r>
            <a:r>
              <a:rPr sz="2000" dirty="0">
                <a:latin typeface="Arial"/>
                <a:cs typeface="Arial"/>
              </a:rPr>
              <a:t>=</a:t>
            </a:r>
            <a:r>
              <a:rPr sz="2000" spc="-50" dirty="0">
                <a:latin typeface="Arial"/>
                <a:cs typeface="Arial"/>
              </a:rPr>
              <a:t> </a:t>
            </a:r>
            <a:r>
              <a:rPr sz="2000" spc="-25" dirty="0">
                <a:solidFill>
                  <a:srgbClr val="FF0000"/>
                </a:solidFill>
                <a:latin typeface="Arial"/>
                <a:cs typeface="Arial"/>
              </a:rPr>
              <a:t>$54</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Monthly</a:t>
            </a:r>
            <a:r>
              <a:rPr sz="2000" b="1" spc="-45" dirty="0">
                <a:latin typeface="Arial"/>
                <a:cs typeface="Arial"/>
              </a:rPr>
              <a:t> </a:t>
            </a:r>
            <a:r>
              <a:rPr sz="2000" b="1" dirty="0">
                <a:latin typeface="Arial"/>
                <a:cs typeface="Arial"/>
              </a:rPr>
              <a:t>Taxable</a:t>
            </a:r>
            <a:r>
              <a:rPr sz="2000" b="1" spc="-30" dirty="0">
                <a:latin typeface="Arial"/>
                <a:cs typeface="Arial"/>
              </a:rPr>
              <a:t> </a:t>
            </a:r>
            <a:r>
              <a:rPr sz="2000" b="1" dirty="0">
                <a:latin typeface="Arial"/>
                <a:cs typeface="Arial"/>
              </a:rPr>
              <a:t>Retired</a:t>
            </a:r>
            <a:r>
              <a:rPr sz="2000" b="1" spc="-45" dirty="0">
                <a:latin typeface="Arial"/>
                <a:cs typeface="Arial"/>
              </a:rPr>
              <a:t> </a:t>
            </a:r>
            <a:r>
              <a:rPr sz="2000" b="1" dirty="0">
                <a:latin typeface="Arial"/>
                <a:cs typeface="Arial"/>
              </a:rPr>
              <a:t>Pay:</a:t>
            </a:r>
            <a:r>
              <a:rPr sz="2000" b="1" spc="5" dirty="0">
                <a:latin typeface="Arial"/>
                <a:cs typeface="Arial"/>
              </a:rPr>
              <a:t> </a:t>
            </a:r>
            <a:r>
              <a:rPr sz="2000" dirty="0">
                <a:latin typeface="Arial"/>
                <a:cs typeface="Arial"/>
              </a:rPr>
              <a:t>$1,545</a:t>
            </a:r>
            <a:r>
              <a:rPr sz="2000" spc="-40" dirty="0">
                <a:latin typeface="Arial"/>
                <a:cs typeface="Arial"/>
              </a:rPr>
              <a:t> </a:t>
            </a:r>
            <a:r>
              <a:rPr sz="2000" dirty="0">
                <a:latin typeface="Arial"/>
                <a:cs typeface="Arial"/>
              </a:rPr>
              <a:t>-</a:t>
            </a:r>
            <a:r>
              <a:rPr sz="2000" spc="-30" dirty="0">
                <a:latin typeface="Arial"/>
                <a:cs typeface="Arial"/>
              </a:rPr>
              <a:t> </a:t>
            </a:r>
            <a:r>
              <a:rPr sz="2000" dirty="0">
                <a:latin typeface="Arial"/>
                <a:cs typeface="Arial"/>
              </a:rPr>
              <a:t>$154</a:t>
            </a:r>
            <a:r>
              <a:rPr sz="2000" spc="-30" dirty="0">
                <a:latin typeface="Arial"/>
                <a:cs typeface="Arial"/>
              </a:rPr>
              <a:t> </a:t>
            </a:r>
            <a:r>
              <a:rPr sz="2000" dirty="0">
                <a:latin typeface="Arial"/>
                <a:cs typeface="Arial"/>
              </a:rPr>
              <a:t>=</a:t>
            </a:r>
            <a:r>
              <a:rPr sz="2000" spc="-35" dirty="0">
                <a:latin typeface="Arial"/>
                <a:cs typeface="Arial"/>
              </a:rPr>
              <a:t> </a:t>
            </a:r>
            <a:r>
              <a:rPr sz="2000" spc="-10" dirty="0">
                <a:solidFill>
                  <a:srgbClr val="00AF50"/>
                </a:solidFill>
                <a:latin typeface="Arial"/>
                <a:cs typeface="Arial"/>
              </a:rPr>
              <a:t>$1,391</a:t>
            </a:r>
            <a:endParaRPr sz="2000">
              <a:latin typeface="Arial"/>
              <a:cs typeface="Arial"/>
            </a:endParaRPr>
          </a:p>
          <a:p>
            <a:pPr marL="734695" indent="-340995">
              <a:lnSpc>
                <a:spcPct val="100000"/>
              </a:lnSpc>
              <a:spcBef>
                <a:spcPts val="480"/>
              </a:spcBef>
              <a:buFont typeface="Arial"/>
              <a:buChar char="•"/>
              <a:tabLst>
                <a:tab pos="734695" algn="l"/>
              </a:tabLst>
            </a:pPr>
            <a:r>
              <a:rPr sz="2000" b="1" dirty="0">
                <a:latin typeface="Arial"/>
                <a:cs typeface="Arial"/>
              </a:rPr>
              <a:t>SBP</a:t>
            </a:r>
            <a:r>
              <a:rPr sz="2000" b="1" spc="-20" dirty="0">
                <a:latin typeface="Arial"/>
                <a:cs typeface="Arial"/>
              </a:rPr>
              <a:t> </a:t>
            </a:r>
            <a:r>
              <a:rPr sz="2000" b="1" dirty="0">
                <a:latin typeface="Arial"/>
                <a:cs typeface="Arial"/>
              </a:rPr>
              <a:t>Monthly</a:t>
            </a:r>
            <a:r>
              <a:rPr sz="2000" b="1" spc="-45" dirty="0">
                <a:latin typeface="Arial"/>
                <a:cs typeface="Arial"/>
              </a:rPr>
              <a:t> </a:t>
            </a:r>
            <a:r>
              <a:rPr sz="2000" b="1" dirty="0">
                <a:latin typeface="Arial"/>
                <a:cs typeface="Arial"/>
              </a:rPr>
              <a:t>Annuity:</a:t>
            </a:r>
            <a:r>
              <a:rPr sz="2000" b="1" spc="-15" dirty="0">
                <a:latin typeface="Arial"/>
                <a:cs typeface="Arial"/>
              </a:rPr>
              <a:t> </a:t>
            </a:r>
            <a:r>
              <a:rPr sz="2000" dirty="0">
                <a:latin typeface="Arial"/>
                <a:cs typeface="Arial"/>
              </a:rPr>
              <a:t>$1,545</a:t>
            </a:r>
            <a:r>
              <a:rPr sz="2000" spc="-45" dirty="0">
                <a:latin typeface="Arial"/>
                <a:cs typeface="Arial"/>
              </a:rPr>
              <a:t> </a:t>
            </a:r>
            <a:r>
              <a:rPr sz="2000" dirty="0">
                <a:latin typeface="Arial"/>
                <a:cs typeface="Arial"/>
              </a:rPr>
              <a:t>x</a:t>
            </a:r>
            <a:r>
              <a:rPr sz="2000" spc="-25" dirty="0">
                <a:latin typeface="Arial"/>
                <a:cs typeface="Arial"/>
              </a:rPr>
              <a:t> </a:t>
            </a:r>
            <a:r>
              <a:rPr sz="2000" dirty="0">
                <a:latin typeface="Arial"/>
                <a:cs typeface="Arial"/>
              </a:rPr>
              <a:t>55%</a:t>
            </a:r>
            <a:r>
              <a:rPr sz="2000" spc="-40" dirty="0">
                <a:latin typeface="Arial"/>
                <a:cs typeface="Arial"/>
              </a:rPr>
              <a:t> </a:t>
            </a:r>
            <a:r>
              <a:rPr sz="2000" dirty="0">
                <a:latin typeface="Arial"/>
                <a:cs typeface="Arial"/>
              </a:rPr>
              <a:t>=</a:t>
            </a:r>
            <a:r>
              <a:rPr sz="2000" spc="-35" dirty="0">
                <a:latin typeface="Arial"/>
                <a:cs typeface="Arial"/>
              </a:rPr>
              <a:t> </a:t>
            </a:r>
            <a:r>
              <a:rPr sz="2000" spc="-20" dirty="0">
                <a:solidFill>
                  <a:srgbClr val="00AF50"/>
                </a:solidFill>
                <a:latin typeface="Arial"/>
                <a:cs typeface="Arial"/>
              </a:rPr>
              <a:t>$849</a:t>
            </a:r>
            <a:endParaRPr sz="2000">
              <a:latin typeface="Arial"/>
              <a:cs typeface="Arial"/>
            </a:endParaRPr>
          </a:p>
          <a:p>
            <a:pPr>
              <a:lnSpc>
                <a:spcPct val="100000"/>
              </a:lnSpc>
              <a:spcBef>
                <a:spcPts val="1760"/>
              </a:spcBef>
            </a:pPr>
            <a:endParaRPr sz="2000">
              <a:latin typeface="Arial"/>
              <a:cs typeface="Arial"/>
            </a:endParaRPr>
          </a:p>
          <a:p>
            <a:pPr marL="12700" algn="just">
              <a:lnSpc>
                <a:spcPct val="100000"/>
              </a:lnSpc>
              <a:spcBef>
                <a:spcPts val="5"/>
              </a:spcBef>
            </a:pPr>
            <a:r>
              <a:rPr sz="1500" b="1" spc="-20" dirty="0">
                <a:solidFill>
                  <a:srgbClr val="0033CC"/>
                </a:solidFill>
                <a:latin typeface="Arial"/>
                <a:cs typeface="Arial"/>
              </a:rPr>
              <a:t>*</a:t>
            </a:r>
            <a:r>
              <a:rPr sz="1500" spc="-20" dirty="0">
                <a:latin typeface="Arial"/>
                <a:cs typeface="Arial"/>
              </a:rPr>
              <a:t>Years</a:t>
            </a:r>
            <a:r>
              <a:rPr sz="1500" spc="-30"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service</a:t>
            </a:r>
            <a:r>
              <a:rPr sz="1500" spc="-15" dirty="0">
                <a:latin typeface="Arial"/>
                <a:cs typeface="Arial"/>
              </a:rPr>
              <a:t> </a:t>
            </a:r>
            <a:r>
              <a:rPr sz="1500" dirty="0">
                <a:latin typeface="Arial"/>
                <a:cs typeface="Arial"/>
              </a:rPr>
              <a:t>are</a:t>
            </a:r>
            <a:r>
              <a:rPr sz="1500" spc="-40" dirty="0">
                <a:latin typeface="Arial"/>
                <a:cs typeface="Arial"/>
              </a:rPr>
              <a:t> </a:t>
            </a:r>
            <a:r>
              <a:rPr sz="1500" dirty="0">
                <a:latin typeface="Arial"/>
                <a:cs typeface="Arial"/>
              </a:rPr>
              <a:t>computed</a:t>
            </a:r>
            <a:r>
              <a:rPr sz="1500" spc="-40" dirty="0">
                <a:latin typeface="Arial"/>
                <a:cs typeface="Arial"/>
              </a:rPr>
              <a:t> </a:t>
            </a:r>
            <a:r>
              <a:rPr sz="1500" dirty="0">
                <a:latin typeface="Arial"/>
                <a:cs typeface="Arial"/>
              </a:rPr>
              <a:t>by</a:t>
            </a:r>
            <a:r>
              <a:rPr sz="1500" spc="-35" dirty="0">
                <a:latin typeface="Arial"/>
                <a:cs typeface="Arial"/>
              </a:rPr>
              <a:t> </a:t>
            </a:r>
            <a:r>
              <a:rPr sz="1500" dirty="0">
                <a:latin typeface="Arial"/>
                <a:cs typeface="Arial"/>
              </a:rPr>
              <a:t>dividing</a:t>
            </a:r>
            <a:r>
              <a:rPr sz="1500" spc="-5" dirty="0">
                <a:latin typeface="Arial"/>
                <a:cs typeface="Arial"/>
              </a:rPr>
              <a:t> </a:t>
            </a:r>
            <a:r>
              <a:rPr sz="1500" dirty="0">
                <a:latin typeface="Arial"/>
                <a:cs typeface="Arial"/>
              </a:rPr>
              <a:t>total</a:t>
            </a:r>
            <a:r>
              <a:rPr sz="1500" spc="-45" dirty="0">
                <a:latin typeface="Arial"/>
                <a:cs typeface="Arial"/>
              </a:rPr>
              <a:t> </a:t>
            </a:r>
            <a:r>
              <a:rPr sz="1500" dirty="0">
                <a:latin typeface="Arial"/>
                <a:cs typeface="Arial"/>
              </a:rPr>
              <a:t>points</a:t>
            </a:r>
            <a:r>
              <a:rPr sz="1500" spc="-50" dirty="0">
                <a:latin typeface="Arial"/>
                <a:cs typeface="Arial"/>
              </a:rPr>
              <a:t> </a:t>
            </a:r>
            <a:r>
              <a:rPr sz="1500" dirty="0">
                <a:latin typeface="Arial"/>
                <a:cs typeface="Arial"/>
              </a:rPr>
              <a:t>by</a:t>
            </a:r>
            <a:r>
              <a:rPr sz="1500" spc="-30" dirty="0">
                <a:latin typeface="Arial"/>
                <a:cs typeface="Arial"/>
              </a:rPr>
              <a:t> </a:t>
            </a:r>
            <a:r>
              <a:rPr sz="1500" spc="-25" dirty="0">
                <a:latin typeface="Arial"/>
                <a:cs typeface="Arial"/>
              </a:rPr>
              <a:t>360</a:t>
            </a:r>
            <a:endParaRPr sz="1500">
              <a:latin typeface="Arial"/>
              <a:cs typeface="Arial"/>
            </a:endParaRPr>
          </a:p>
          <a:p>
            <a:pPr>
              <a:lnSpc>
                <a:spcPct val="100000"/>
              </a:lnSpc>
              <a:spcBef>
                <a:spcPts val="70"/>
              </a:spcBef>
            </a:pPr>
            <a:endParaRPr sz="1500">
              <a:latin typeface="Arial"/>
              <a:cs typeface="Arial"/>
            </a:endParaRPr>
          </a:p>
          <a:p>
            <a:pPr marL="12700" marR="87630" algn="just">
              <a:lnSpc>
                <a:spcPct val="100000"/>
              </a:lnSpc>
              <a:spcBef>
                <a:spcPts val="5"/>
              </a:spcBef>
            </a:pPr>
            <a:r>
              <a:rPr sz="1500" b="1" dirty="0">
                <a:solidFill>
                  <a:srgbClr val="0033CC"/>
                </a:solidFill>
                <a:latin typeface="Arial"/>
                <a:cs typeface="Arial"/>
              </a:rPr>
              <a:t>**</a:t>
            </a:r>
            <a:r>
              <a:rPr sz="1500" dirty="0">
                <a:latin typeface="Arial"/>
                <a:cs typeface="Arial"/>
              </a:rPr>
              <a:t>RCSBP</a:t>
            </a:r>
            <a:r>
              <a:rPr sz="1500" spc="-40" dirty="0">
                <a:latin typeface="Arial"/>
                <a:cs typeface="Arial"/>
              </a:rPr>
              <a:t> </a:t>
            </a:r>
            <a:r>
              <a:rPr sz="1500" dirty="0">
                <a:latin typeface="Arial"/>
                <a:cs typeface="Arial"/>
              </a:rPr>
              <a:t>Monthly</a:t>
            </a:r>
            <a:r>
              <a:rPr sz="1500" spc="-35" dirty="0">
                <a:latin typeface="Arial"/>
                <a:cs typeface="Arial"/>
              </a:rPr>
              <a:t> </a:t>
            </a:r>
            <a:r>
              <a:rPr sz="1500" dirty="0">
                <a:latin typeface="Arial"/>
                <a:cs typeface="Arial"/>
              </a:rPr>
              <a:t>Premium</a:t>
            </a:r>
            <a:r>
              <a:rPr sz="1500" spc="-25" dirty="0">
                <a:latin typeface="Arial"/>
                <a:cs typeface="Arial"/>
              </a:rPr>
              <a:t> </a:t>
            </a:r>
            <a:r>
              <a:rPr sz="1500" dirty="0">
                <a:latin typeface="Arial"/>
                <a:cs typeface="Arial"/>
              </a:rPr>
              <a:t>percentage</a:t>
            </a:r>
            <a:r>
              <a:rPr sz="1500" spc="-60" dirty="0">
                <a:latin typeface="Arial"/>
                <a:cs typeface="Arial"/>
              </a:rPr>
              <a:t> </a:t>
            </a:r>
            <a:r>
              <a:rPr sz="1500" dirty="0">
                <a:latin typeface="Arial"/>
                <a:cs typeface="Arial"/>
              </a:rPr>
              <a:t>is</a:t>
            </a:r>
            <a:r>
              <a:rPr sz="1500" spc="-30" dirty="0">
                <a:latin typeface="Arial"/>
                <a:cs typeface="Arial"/>
              </a:rPr>
              <a:t> </a:t>
            </a:r>
            <a:r>
              <a:rPr sz="1500" dirty="0">
                <a:latin typeface="Arial"/>
                <a:cs typeface="Arial"/>
              </a:rPr>
              <a:t>dependent</a:t>
            </a:r>
            <a:r>
              <a:rPr sz="1500" spc="-50" dirty="0">
                <a:latin typeface="Arial"/>
                <a:cs typeface="Arial"/>
              </a:rPr>
              <a:t> </a:t>
            </a:r>
            <a:r>
              <a:rPr sz="1500" dirty="0">
                <a:latin typeface="Arial"/>
                <a:cs typeface="Arial"/>
              </a:rPr>
              <a:t>on</a:t>
            </a:r>
            <a:r>
              <a:rPr sz="1500" spc="-30" dirty="0">
                <a:latin typeface="Arial"/>
                <a:cs typeface="Arial"/>
              </a:rPr>
              <a:t> </a:t>
            </a:r>
            <a:r>
              <a:rPr sz="1500" dirty="0">
                <a:latin typeface="Arial"/>
                <a:cs typeface="Arial"/>
              </a:rPr>
              <a:t>age</a:t>
            </a:r>
            <a:r>
              <a:rPr sz="1500" spc="-25" dirty="0">
                <a:latin typeface="Arial"/>
                <a:cs typeface="Arial"/>
              </a:rPr>
              <a:t> </a:t>
            </a:r>
            <a:r>
              <a:rPr sz="1500" dirty="0">
                <a:latin typeface="Arial"/>
                <a:cs typeface="Arial"/>
              </a:rPr>
              <a:t>of</a:t>
            </a:r>
            <a:r>
              <a:rPr sz="1500" spc="-45" dirty="0">
                <a:latin typeface="Arial"/>
                <a:cs typeface="Arial"/>
              </a:rPr>
              <a:t> </a:t>
            </a:r>
            <a:r>
              <a:rPr sz="1500" dirty="0">
                <a:latin typeface="Arial"/>
                <a:cs typeface="Arial"/>
              </a:rPr>
              <a:t>Soldier</a:t>
            </a:r>
            <a:r>
              <a:rPr sz="1500" spc="-25" dirty="0">
                <a:latin typeface="Arial"/>
                <a:cs typeface="Arial"/>
              </a:rPr>
              <a:t> </a:t>
            </a:r>
            <a:r>
              <a:rPr sz="1500" dirty="0">
                <a:latin typeface="Arial"/>
                <a:cs typeface="Arial"/>
              </a:rPr>
              <a:t>at</a:t>
            </a:r>
            <a:r>
              <a:rPr sz="1500" spc="-35" dirty="0">
                <a:latin typeface="Arial"/>
                <a:cs typeface="Arial"/>
              </a:rPr>
              <a:t> </a:t>
            </a:r>
            <a:r>
              <a:rPr sz="1500" dirty="0">
                <a:latin typeface="Arial"/>
                <a:cs typeface="Arial"/>
              </a:rPr>
              <a:t>NOE,</a:t>
            </a:r>
            <a:r>
              <a:rPr sz="1500" spc="-15" dirty="0">
                <a:latin typeface="Arial"/>
                <a:cs typeface="Arial"/>
              </a:rPr>
              <a:t> </a:t>
            </a:r>
            <a:r>
              <a:rPr sz="1500" dirty="0">
                <a:latin typeface="Arial"/>
                <a:cs typeface="Arial"/>
              </a:rPr>
              <a:t>age</a:t>
            </a:r>
            <a:r>
              <a:rPr sz="1500" spc="-40" dirty="0">
                <a:latin typeface="Arial"/>
                <a:cs typeface="Arial"/>
              </a:rPr>
              <a:t> </a:t>
            </a:r>
            <a:r>
              <a:rPr sz="1500" dirty="0">
                <a:latin typeface="Arial"/>
                <a:cs typeface="Arial"/>
              </a:rPr>
              <a:t>of</a:t>
            </a:r>
            <a:r>
              <a:rPr sz="1500" spc="-30" dirty="0">
                <a:latin typeface="Arial"/>
                <a:cs typeface="Arial"/>
              </a:rPr>
              <a:t> </a:t>
            </a:r>
            <a:r>
              <a:rPr sz="1500" dirty="0">
                <a:latin typeface="Arial"/>
                <a:cs typeface="Arial"/>
              </a:rPr>
              <a:t>beneficiary</a:t>
            </a:r>
            <a:r>
              <a:rPr sz="1500" spc="-60" dirty="0">
                <a:latin typeface="Arial"/>
                <a:cs typeface="Arial"/>
              </a:rPr>
              <a:t> </a:t>
            </a:r>
            <a:r>
              <a:rPr sz="1500" spc="-25" dirty="0">
                <a:latin typeface="Arial"/>
                <a:cs typeface="Arial"/>
              </a:rPr>
              <a:t>at </a:t>
            </a:r>
            <a:r>
              <a:rPr sz="1500" dirty="0">
                <a:latin typeface="Arial"/>
                <a:cs typeface="Arial"/>
              </a:rPr>
              <a:t>NOE,</a:t>
            </a:r>
            <a:r>
              <a:rPr sz="1500" spc="-20" dirty="0">
                <a:latin typeface="Arial"/>
                <a:cs typeface="Arial"/>
              </a:rPr>
              <a:t> </a:t>
            </a:r>
            <a:r>
              <a:rPr sz="1500" dirty="0">
                <a:latin typeface="Arial"/>
                <a:cs typeface="Arial"/>
              </a:rPr>
              <a:t>and</a:t>
            </a:r>
            <a:r>
              <a:rPr sz="1500" spc="-35" dirty="0">
                <a:latin typeface="Arial"/>
                <a:cs typeface="Arial"/>
              </a:rPr>
              <a:t> </a:t>
            </a:r>
            <a:r>
              <a:rPr sz="1500" dirty="0">
                <a:latin typeface="Arial"/>
                <a:cs typeface="Arial"/>
              </a:rPr>
              <a:t>age</a:t>
            </a:r>
            <a:r>
              <a:rPr sz="1500" spc="-25" dirty="0">
                <a:latin typeface="Arial"/>
                <a:cs typeface="Arial"/>
              </a:rPr>
              <a:t> </a:t>
            </a:r>
            <a:r>
              <a:rPr sz="1500" dirty="0">
                <a:latin typeface="Arial"/>
                <a:cs typeface="Arial"/>
              </a:rPr>
              <a:t>or</a:t>
            </a:r>
            <a:r>
              <a:rPr sz="1500" spc="-25" dirty="0">
                <a:latin typeface="Arial"/>
                <a:cs typeface="Arial"/>
              </a:rPr>
              <a:t> </a:t>
            </a:r>
            <a:r>
              <a:rPr sz="1500" spc="-10" dirty="0">
                <a:latin typeface="Arial"/>
                <a:cs typeface="Arial"/>
              </a:rPr>
              <a:t>non-</a:t>
            </a:r>
            <a:r>
              <a:rPr sz="1500" dirty="0">
                <a:latin typeface="Arial"/>
                <a:cs typeface="Arial"/>
              </a:rPr>
              <a:t>regular</a:t>
            </a:r>
            <a:r>
              <a:rPr sz="1500" spc="-50" dirty="0">
                <a:latin typeface="Arial"/>
                <a:cs typeface="Arial"/>
              </a:rPr>
              <a:t> </a:t>
            </a:r>
            <a:r>
              <a:rPr sz="1500" dirty="0">
                <a:latin typeface="Arial"/>
                <a:cs typeface="Arial"/>
              </a:rPr>
              <a:t>retirement.</a:t>
            </a:r>
            <a:r>
              <a:rPr sz="1500" spc="-65" dirty="0">
                <a:latin typeface="Arial"/>
                <a:cs typeface="Arial"/>
              </a:rPr>
              <a:t> </a:t>
            </a:r>
            <a:r>
              <a:rPr sz="1500" dirty="0">
                <a:latin typeface="Arial"/>
                <a:cs typeface="Arial"/>
              </a:rPr>
              <a:t>Use</a:t>
            </a:r>
            <a:r>
              <a:rPr sz="1500" spc="-15" dirty="0">
                <a:latin typeface="Arial"/>
                <a:cs typeface="Arial"/>
              </a:rPr>
              <a:t> </a:t>
            </a:r>
            <a:r>
              <a:rPr sz="1500" dirty="0">
                <a:latin typeface="Arial"/>
                <a:cs typeface="Arial"/>
              </a:rPr>
              <a:t>the</a:t>
            </a:r>
            <a:r>
              <a:rPr sz="1500" spc="-40" dirty="0">
                <a:latin typeface="Arial"/>
                <a:cs typeface="Arial"/>
              </a:rPr>
              <a:t> </a:t>
            </a:r>
            <a:r>
              <a:rPr sz="1500" dirty="0">
                <a:latin typeface="Arial"/>
                <a:cs typeface="Arial"/>
              </a:rPr>
              <a:t>SBP</a:t>
            </a:r>
            <a:r>
              <a:rPr sz="1500" spc="-50" dirty="0">
                <a:latin typeface="Arial"/>
                <a:cs typeface="Arial"/>
              </a:rPr>
              <a:t> </a:t>
            </a:r>
            <a:r>
              <a:rPr sz="1500" dirty="0">
                <a:latin typeface="Arial"/>
                <a:cs typeface="Arial"/>
              </a:rPr>
              <a:t>Premium</a:t>
            </a:r>
            <a:r>
              <a:rPr sz="1500" spc="-35" dirty="0">
                <a:latin typeface="Arial"/>
                <a:cs typeface="Arial"/>
              </a:rPr>
              <a:t> </a:t>
            </a:r>
            <a:r>
              <a:rPr sz="1500" dirty="0">
                <a:latin typeface="Arial"/>
                <a:cs typeface="Arial"/>
              </a:rPr>
              <a:t>Calculator</a:t>
            </a:r>
            <a:r>
              <a:rPr sz="1500" spc="-40" dirty="0">
                <a:latin typeface="Arial"/>
                <a:cs typeface="Arial"/>
              </a:rPr>
              <a:t> </a:t>
            </a:r>
            <a:r>
              <a:rPr sz="1500" dirty="0">
                <a:latin typeface="Arial"/>
                <a:cs typeface="Arial"/>
              </a:rPr>
              <a:t>for</a:t>
            </a:r>
            <a:r>
              <a:rPr sz="1500" spc="-25" dirty="0">
                <a:latin typeface="Arial"/>
                <a:cs typeface="Arial"/>
              </a:rPr>
              <a:t> </a:t>
            </a:r>
            <a:r>
              <a:rPr sz="1500" dirty="0">
                <a:latin typeface="Arial"/>
                <a:cs typeface="Arial"/>
              </a:rPr>
              <a:t>your</a:t>
            </a:r>
            <a:r>
              <a:rPr sz="1500" spc="-15" dirty="0">
                <a:latin typeface="Arial"/>
                <a:cs typeface="Arial"/>
              </a:rPr>
              <a:t> </a:t>
            </a:r>
            <a:r>
              <a:rPr sz="1500" dirty="0">
                <a:latin typeface="Arial"/>
                <a:cs typeface="Arial"/>
              </a:rPr>
              <a:t>specific</a:t>
            </a:r>
            <a:r>
              <a:rPr sz="1500" spc="-50" dirty="0">
                <a:latin typeface="Arial"/>
                <a:cs typeface="Arial"/>
              </a:rPr>
              <a:t> </a:t>
            </a:r>
            <a:r>
              <a:rPr sz="1500" spc="-10" dirty="0">
                <a:latin typeface="Arial"/>
                <a:cs typeface="Arial"/>
              </a:rPr>
              <a:t>estimate: </a:t>
            </a:r>
            <a:r>
              <a:rPr sz="1500" u="sng" spc="-10" dirty="0">
                <a:solidFill>
                  <a:srgbClr val="0000FF"/>
                </a:solidFill>
                <a:uFill>
                  <a:solidFill>
                    <a:srgbClr val="0000FF"/>
                  </a:solidFill>
                </a:uFill>
                <a:latin typeface="Arial"/>
                <a:cs typeface="Arial"/>
                <a:hlinkClick r:id="rId2"/>
              </a:rPr>
              <a:t>https://myarmybenefits.us.army.mil/Benefit-Calculators/SBP-Premium-Calculator</a:t>
            </a:r>
            <a:endParaRPr sz="15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58000" y="1392936"/>
            <a:ext cx="1981199" cy="1197863"/>
          </a:xfrm>
          <a:prstGeom prst="rect">
            <a:avLst/>
          </a:prstGeom>
        </p:spPr>
      </p:pic>
      <p:grpSp>
        <p:nvGrpSpPr>
          <p:cNvPr id="3" name="object 3"/>
          <p:cNvGrpSpPr/>
          <p:nvPr/>
        </p:nvGrpSpPr>
        <p:grpSpPr>
          <a:xfrm>
            <a:off x="3516629" y="3108985"/>
            <a:ext cx="3101975" cy="548640"/>
            <a:chOff x="3516629" y="3108985"/>
            <a:chExt cx="3101975" cy="548640"/>
          </a:xfrm>
        </p:grpSpPr>
        <p:sp>
          <p:nvSpPr>
            <p:cNvPr id="4" name="object 4"/>
            <p:cNvSpPr/>
            <p:nvPr/>
          </p:nvSpPr>
          <p:spPr>
            <a:xfrm>
              <a:off x="3516630" y="3108985"/>
              <a:ext cx="3101975" cy="366395"/>
            </a:xfrm>
            <a:custGeom>
              <a:avLst/>
              <a:gdLst/>
              <a:ahLst/>
              <a:cxnLst/>
              <a:rect l="l" t="t" r="r" b="b"/>
              <a:pathLst>
                <a:path w="3101975" h="366395">
                  <a:moveTo>
                    <a:pt x="3101975" y="0"/>
                  </a:moveTo>
                  <a:lnTo>
                    <a:pt x="1506220" y="0"/>
                  </a:lnTo>
                  <a:lnTo>
                    <a:pt x="0" y="0"/>
                  </a:lnTo>
                  <a:lnTo>
                    <a:pt x="0" y="365772"/>
                  </a:lnTo>
                  <a:lnTo>
                    <a:pt x="1506220" y="365772"/>
                  </a:lnTo>
                  <a:lnTo>
                    <a:pt x="3101975" y="365772"/>
                  </a:lnTo>
                  <a:lnTo>
                    <a:pt x="3101975" y="0"/>
                  </a:lnTo>
                  <a:close/>
                </a:path>
              </a:pathLst>
            </a:custGeom>
            <a:solidFill>
              <a:srgbClr val="4F81BC"/>
            </a:solidFill>
          </p:spPr>
          <p:txBody>
            <a:bodyPr wrap="square" lIns="0" tIns="0" rIns="0" bIns="0" rtlCol="0"/>
            <a:lstStyle/>
            <a:p>
              <a:endParaRPr/>
            </a:p>
          </p:txBody>
        </p:sp>
        <p:sp>
          <p:nvSpPr>
            <p:cNvPr id="5" name="object 5"/>
            <p:cNvSpPr/>
            <p:nvPr/>
          </p:nvSpPr>
          <p:spPr>
            <a:xfrm>
              <a:off x="3516630" y="3474745"/>
              <a:ext cx="3101975" cy="182880"/>
            </a:xfrm>
            <a:custGeom>
              <a:avLst/>
              <a:gdLst/>
              <a:ahLst/>
              <a:cxnLst/>
              <a:rect l="l" t="t" r="r" b="b"/>
              <a:pathLst>
                <a:path w="3101975" h="182879">
                  <a:moveTo>
                    <a:pt x="3101975" y="0"/>
                  </a:moveTo>
                  <a:lnTo>
                    <a:pt x="1506220" y="0"/>
                  </a:lnTo>
                  <a:lnTo>
                    <a:pt x="0" y="0"/>
                  </a:lnTo>
                  <a:lnTo>
                    <a:pt x="0" y="182880"/>
                  </a:lnTo>
                  <a:lnTo>
                    <a:pt x="1506220" y="182880"/>
                  </a:lnTo>
                  <a:lnTo>
                    <a:pt x="3101975" y="182880"/>
                  </a:lnTo>
                  <a:lnTo>
                    <a:pt x="3101975" y="0"/>
                  </a:lnTo>
                  <a:close/>
                </a:path>
              </a:pathLst>
            </a:custGeom>
            <a:solidFill>
              <a:srgbClr val="E7E7E7"/>
            </a:solidFill>
          </p:spPr>
          <p:txBody>
            <a:bodyPr wrap="square" lIns="0" tIns="0" rIns="0" bIns="0" rtlCol="0"/>
            <a:lstStyle/>
            <a:p>
              <a:endParaRPr/>
            </a:p>
          </p:txBody>
        </p:sp>
      </p:grpSp>
      <p:sp>
        <p:nvSpPr>
          <p:cNvPr id="6" name="object 6"/>
          <p:cNvSpPr/>
          <p:nvPr/>
        </p:nvSpPr>
        <p:spPr>
          <a:xfrm>
            <a:off x="3516630" y="3840505"/>
            <a:ext cx="3101975" cy="182880"/>
          </a:xfrm>
          <a:custGeom>
            <a:avLst/>
            <a:gdLst/>
            <a:ahLst/>
            <a:cxnLst/>
            <a:rect l="l" t="t" r="r" b="b"/>
            <a:pathLst>
              <a:path w="3101975" h="182879">
                <a:moveTo>
                  <a:pt x="3101975" y="0"/>
                </a:moveTo>
                <a:lnTo>
                  <a:pt x="1506220" y="0"/>
                </a:lnTo>
                <a:lnTo>
                  <a:pt x="0" y="0"/>
                </a:lnTo>
                <a:lnTo>
                  <a:pt x="0" y="182880"/>
                </a:lnTo>
                <a:lnTo>
                  <a:pt x="1506220" y="182880"/>
                </a:lnTo>
                <a:lnTo>
                  <a:pt x="3101975" y="182880"/>
                </a:lnTo>
                <a:lnTo>
                  <a:pt x="3101975" y="0"/>
                </a:lnTo>
                <a:close/>
              </a:path>
            </a:pathLst>
          </a:custGeom>
          <a:solidFill>
            <a:srgbClr val="E7E7E7"/>
          </a:solidFill>
        </p:spPr>
        <p:txBody>
          <a:bodyPr wrap="square" lIns="0" tIns="0" rIns="0" bIns="0" rtlCol="0"/>
          <a:lstStyle/>
          <a:p>
            <a:endParaRPr/>
          </a:p>
        </p:txBody>
      </p:sp>
      <p:sp>
        <p:nvSpPr>
          <p:cNvPr id="7" name="object 7"/>
          <p:cNvSpPr/>
          <p:nvPr/>
        </p:nvSpPr>
        <p:spPr>
          <a:xfrm>
            <a:off x="3516630" y="4206265"/>
            <a:ext cx="3101975" cy="182880"/>
          </a:xfrm>
          <a:custGeom>
            <a:avLst/>
            <a:gdLst/>
            <a:ahLst/>
            <a:cxnLst/>
            <a:rect l="l" t="t" r="r" b="b"/>
            <a:pathLst>
              <a:path w="3101975" h="182879">
                <a:moveTo>
                  <a:pt x="3101975" y="0"/>
                </a:moveTo>
                <a:lnTo>
                  <a:pt x="1506220" y="0"/>
                </a:lnTo>
                <a:lnTo>
                  <a:pt x="0" y="0"/>
                </a:lnTo>
                <a:lnTo>
                  <a:pt x="0" y="182880"/>
                </a:lnTo>
                <a:lnTo>
                  <a:pt x="1506220" y="182880"/>
                </a:lnTo>
                <a:lnTo>
                  <a:pt x="3101975" y="182880"/>
                </a:lnTo>
                <a:lnTo>
                  <a:pt x="3101975" y="0"/>
                </a:lnTo>
                <a:close/>
              </a:path>
            </a:pathLst>
          </a:custGeom>
          <a:solidFill>
            <a:srgbClr val="E7E7E7"/>
          </a:solidFill>
        </p:spPr>
        <p:txBody>
          <a:bodyPr wrap="square" lIns="0" tIns="0" rIns="0" bIns="0" rtlCol="0"/>
          <a:lstStyle/>
          <a:p>
            <a:endParaRPr/>
          </a:p>
        </p:txBody>
      </p:sp>
      <p:graphicFrame>
        <p:nvGraphicFramePr>
          <p:cNvPr id="8" name="object 8"/>
          <p:cNvGraphicFramePr>
            <a:graphicFrameLocks noGrp="1"/>
          </p:cNvGraphicFramePr>
          <p:nvPr/>
        </p:nvGraphicFramePr>
        <p:xfrm>
          <a:off x="2133600" y="3096290"/>
          <a:ext cx="6081393" cy="1461135"/>
        </p:xfrm>
        <a:graphic>
          <a:graphicData uri="http://schemas.openxmlformats.org/drawingml/2006/table">
            <a:tbl>
              <a:tblPr firstRow="1" bandRow="1">
                <a:tableStyleId>{2D5ABB26-0587-4C30-8999-92F81FD0307C}</a:tableStyleId>
              </a:tblPr>
              <a:tblGrid>
                <a:gridCol w="1383030">
                  <a:extLst>
                    <a:ext uri="{9D8B030D-6E8A-4147-A177-3AD203B41FA5}">
                      <a16:colId xmlns:a16="http://schemas.microsoft.com/office/drawing/2014/main" val="20000"/>
                    </a:ext>
                  </a:extLst>
                </a:gridCol>
                <a:gridCol w="1544320">
                  <a:extLst>
                    <a:ext uri="{9D8B030D-6E8A-4147-A177-3AD203B41FA5}">
                      <a16:colId xmlns:a16="http://schemas.microsoft.com/office/drawing/2014/main" val="20001"/>
                    </a:ext>
                  </a:extLst>
                </a:gridCol>
                <a:gridCol w="1544954">
                  <a:extLst>
                    <a:ext uri="{9D8B030D-6E8A-4147-A177-3AD203B41FA5}">
                      <a16:colId xmlns:a16="http://schemas.microsoft.com/office/drawing/2014/main" val="20002"/>
                    </a:ext>
                  </a:extLst>
                </a:gridCol>
                <a:gridCol w="1609089">
                  <a:extLst>
                    <a:ext uri="{9D8B030D-6E8A-4147-A177-3AD203B41FA5}">
                      <a16:colId xmlns:a16="http://schemas.microsoft.com/office/drawing/2014/main" val="20003"/>
                    </a:ext>
                  </a:extLst>
                </a:gridCol>
              </a:tblGrid>
              <a:tr h="365760">
                <a:tc>
                  <a:txBody>
                    <a:bodyPr/>
                    <a:lstStyle/>
                    <a:p>
                      <a:pPr marL="234950" marR="226695" indent="100330">
                        <a:lnSpc>
                          <a:spcPts val="1440"/>
                        </a:lnSpc>
                      </a:pPr>
                      <a:r>
                        <a:rPr sz="1200" b="1" spc="-10" dirty="0">
                          <a:solidFill>
                            <a:srgbClr val="FFFFFF"/>
                          </a:solidFill>
                          <a:latin typeface="Arial"/>
                          <a:cs typeface="Arial"/>
                        </a:rPr>
                        <a:t>Individual Contribution</a:t>
                      </a:r>
                      <a:endParaRPr sz="1200">
                        <a:latin typeface="Arial"/>
                        <a:cs typeface="Arial"/>
                      </a:endParaRPr>
                    </a:p>
                  </a:txBody>
                  <a:tcPr marL="0" marR="0" marT="0" marB="0">
                    <a:lnT w="28575">
                      <a:solidFill>
                        <a:srgbClr val="000000"/>
                      </a:solidFill>
                      <a:prstDash val="solid"/>
                    </a:lnT>
                    <a:lnB w="28575">
                      <a:solidFill>
                        <a:srgbClr val="000000"/>
                      </a:solidFill>
                      <a:prstDash val="solid"/>
                    </a:lnB>
                    <a:solidFill>
                      <a:srgbClr val="4F81BC"/>
                    </a:solidFill>
                  </a:tcPr>
                </a:tc>
                <a:tc>
                  <a:txBody>
                    <a:bodyPr/>
                    <a:lstStyle/>
                    <a:p>
                      <a:pPr marL="295910" marR="120650" indent="-207645">
                        <a:lnSpc>
                          <a:spcPts val="1440"/>
                        </a:lnSpc>
                      </a:pPr>
                      <a:r>
                        <a:rPr sz="1200" b="1" dirty="0">
                          <a:solidFill>
                            <a:srgbClr val="FFFFFF"/>
                          </a:solidFill>
                          <a:latin typeface="Arial"/>
                          <a:cs typeface="Arial"/>
                        </a:rPr>
                        <a:t>Agency</a:t>
                      </a:r>
                      <a:r>
                        <a:rPr sz="1200" b="1" spc="-70" dirty="0">
                          <a:solidFill>
                            <a:srgbClr val="FFFFFF"/>
                          </a:solidFill>
                          <a:latin typeface="Arial"/>
                          <a:cs typeface="Arial"/>
                        </a:rPr>
                        <a:t> </a:t>
                      </a:r>
                      <a:r>
                        <a:rPr sz="1200" b="1" spc="-10" dirty="0">
                          <a:solidFill>
                            <a:srgbClr val="FFFFFF"/>
                          </a:solidFill>
                          <a:latin typeface="Arial"/>
                          <a:cs typeface="Arial"/>
                        </a:rPr>
                        <a:t>Automatic Contribution</a:t>
                      </a:r>
                      <a:endParaRPr sz="1200">
                        <a:latin typeface="Arial"/>
                        <a:cs typeface="Arial"/>
                      </a:endParaRPr>
                    </a:p>
                  </a:txBody>
                  <a:tcPr marL="0" marR="0" marT="0" marB="0">
                    <a:lnT w="28575">
                      <a:solidFill>
                        <a:srgbClr val="000000"/>
                      </a:solidFill>
                      <a:prstDash val="solid"/>
                    </a:lnT>
                    <a:lnB w="28575">
                      <a:solidFill>
                        <a:srgbClr val="000000"/>
                      </a:solidFill>
                      <a:prstDash val="solid"/>
                    </a:lnB>
                  </a:tcPr>
                </a:tc>
                <a:tc>
                  <a:txBody>
                    <a:bodyPr/>
                    <a:lstStyle/>
                    <a:p>
                      <a:pPr marL="302260" marR="146050" indent="-173990">
                        <a:lnSpc>
                          <a:spcPts val="1440"/>
                        </a:lnSpc>
                      </a:pPr>
                      <a:r>
                        <a:rPr sz="1200" b="1" dirty="0">
                          <a:solidFill>
                            <a:srgbClr val="FFFFFF"/>
                          </a:solidFill>
                          <a:latin typeface="Arial"/>
                          <a:cs typeface="Arial"/>
                        </a:rPr>
                        <a:t>Agency</a:t>
                      </a:r>
                      <a:r>
                        <a:rPr sz="1200" b="1" spc="-20" dirty="0">
                          <a:solidFill>
                            <a:srgbClr val="FFFFFF"/>
                          </a:solidFill>
                          <a:latin typeface="Arial"/>
                          <a:cs typeface="Arial"/>
                        </a:rPr>
                        <a:t> </a:t>
                      </a:r>
                      <a:r>
                        <a:rPr sz="1200" b="1" spc="-10" dirty="0">
                          <a:solidFill>
                            <a:srgbClr val="FFFFFF"/>
                          </a:solidFill>
                          <a:latin typeface="Arial"/>
                          <a:cs typeface="Arial"/>
                        </a:rPr>
                        <a:t>Matching Contribution</a:t>
                      </a:r>
                      <a:endParaRPr sz="1200">
                        <a:latin typeface="Arial"/>
                        <a:cs typeface="Arial"/>
                      </a:endParaRPr>
                    </a:p>
                  </a:txBody>
                  <a:tcPr marL="0" marR="0" marT="0" marB="0">
                    <a:lnT w="28575">
                      <a:solidFill>
                        <a:srgbClr val="000000"/>
                      </a:solidFill>
                      <a:prstDash val="solid"/>
                    </a:lnT>
                    <a:lnB w="28575">
                      <a:solidFill>
                        <a:srgbClr val="000000"/>
                      </a:solidFill>
                      <a:prstDash val="solid"/>
                    </a:lnB>
                  </a:tcPr>
                </a:tc>
                <a:tc>
                  <a:txBody>
                    <a:bodyPr/>
                    <a:lstStyle/>
                    <a:p>
                      <a:pPr marL="353060" marR="130810" indent="-200025">
                        <a:lnSpc>
                          <a:spcPts val="1440"/>
                        </a:lnSpc>
                      </a:pPr>
                      <a:r>
                        <a:rPr sz="1200" b="1" spc="-10" dirty="0">
                          <a:solidFill>
                            <a:srgbClr val="FFFFFF"/>
                          </a:solidFill>
                          <a:latin typeface="Arial"/>
                          <a:cs typeface="Arial"/>
                        </a:rPr>
                        <a:t>Total</a:t>
                      </a:r>
                      <a:r>
                        <a:rPr sz="1200" b="1" spc="-45" dirty="0">
                          <a:solidFill>
                            <a:srgbClr val="FFFFFF"/>
                          </a:solidFill>
                          <a:latin typeface="Arial"/>
                          <a:cs typeface="Arial"/>
                        </a:rPr>
                        <a:t> </a:t>
                      </a:r>
                      <a:r>
                        <a:rPr sz="1200" b="1" dirty="0">
                          <a:solidFill>
                            <a:srgbClr val="FFFFFF"/>
                          </a:solidFill>
                          <a:latin typeface="Arial"/>
                          <a:cs typeface="Arial"/>
                        </a:rPr>
                        <a:t>TSP</a:t>
                      </a:r>
                      <a:r>
                        <a:rPr sz="1200" b="1" spc="-65" dirty="0">
                          <a:solidFill>
                            <a:srgbClr val="FFFFFF"/>
                          </a:solidFill>
                          <a:latin typeface="Arial"/>
                          <a:cs typeface="Arial"/>
                        </a:rPr>
                        <a:t> </a:t>
                      </a:r>
                      <a:r>
                        <a:rPr sz="1200" b="1" spc="-10" dirty="0">
                          <a:solidFill>
                            <a:srgbClr val="FFFFFF"/>
                          </a:solidFill>
                          <a:latin typeface="Arial"/>
                          <a:cs typeface="Arial"/>
                        </a:rPr>
                        <a:t>Monthly Contribution</a:t>
                      </a:r>
                      <a:endParaRPr sz="1200">
                        <a:latin typeface="Arial"/>
                        <a:cs typeface="Arial"/>
                      </a:endParaRPr>
                    </a:p>
                  </a:txBody>
                  <a:tcPr marL="0" marR="0" marT="0" marB="0">
                    <a:lnT w="28575">
                      <a:solidFill>
                        <a:srgbClr val="000000"/>
                      </a:solidFill>
                      <a:prstDash val="solid"/>
                    </a:lnT>
                    <a:lnB w="28575">
                      <a:solidFill>
                        <a:srgbClr val="000000"/>
                      </a:solidFill>
                      <a:prstDash val="solid"/>
                    </a:lnB>
                    <a:solidFill>
                      <a:srgbClr val="4F81BC"/>
                    </a:solidFill>
                  </a:tcPr>
                </a:tc>
                <a:extLst>
                  <a:ext uri="{0D108BD9-81ED-4DB2-BD59-A6C34878D82A}">
                    <a16:rowId xmlns:a16="http://schemas.microsoft.com/office/drawing/2014/main" val="10000"/>
                  </a:ext>
                </a:extLst>
              </a:tr>
              <a:tr h="182245">
                <a:tc>
                  <a:txBody>
                    <a:bodyPr/>
                    <a:lstStyle/>
                    <a:p>
                      <a:pPr marL="635" algn="ctr">
                        <a:lnSpc>
                          <a:spcPts val="1340"/>
                        </a:lnSpc>
                      </a:pPr>
                      <a:r>
                        <a:rPr sz="1200" b="1" spc="-25" dirty="0">
                          <a:solidFill>
                            <a:srgbClr val="FFFFFF"/>
                          </a:solidFill>
                          <a:latin typeface="Arial"/>
                          <a:cs typeface="Arial"/>
                        </a:rPr>
                        <a:t>0%</a:t>
                      </a:r>
                      <a:endParaRPr sz="1200">
                        <a:latin typeface="Arial"/>
                        <a:cs typeface="Arial"/>
                      </a:endParaRPr>
                    </a:p>
                  </a:txBody>
                  <a:tcPr marL="0" marR="0" marT="0" marB="0">
                    <a:lnT w="28575">
                      <a:solidFill>
                        <a:srgbClr val="000000"/>
                      </a:solidFill>
                      <a:prstDash val="solid"/>
                    </a:lnT>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lnT w="28575">
                      <a:solidFill>
                        <a:srgbClr val="000000"/>
                      </a:solidFill>
                      <a:prstDash val="solid"/>
                    </a:lnT>
                  </a:tcPr>
                </a:tc>
                <a:tc>
                  <a:txBody>
                    <a:bodyPr/>
                    <a:lstStyle/>
                    <a:p>
                      <a:pPr marR="18415" algn="ctr">
                        <a:lnSpc>
                          <a:spcPts val="1340"/>
                        </a:lnSpc>
                      </a:pPr>
                      <a:r>
                        <a:rPr sz="1200" spc="-25" dirty="0">
                          <a:latin typeface="Arial"/>
                          <a:cs typeface="Arial"/>
                        </a:rPr>
                        <a:t>0%</a:t>
                      </a:r>
                      <a:endParaRPr sz="1200">
                        <a:latin typeface="Arial"/>
                        <a:cs typeface="Arial"/>
                      </a:endParaRPr>
                    </a:p>
                  </a:txBody>
                  <a:tcPr marL="0" marR="0" marT="0" marB="0">
                    <a:lnT w="28575">
                      <a:solidFill>
                        <a:srgbClr val="000000"/>
                      </a:solidFill>
                      <a:prstDash val="solid"/>
                    </a:lnT>
                  </a:tcPr>
                </a:tc>
                <a:tc>
                  <a:txBody>
                    <a:bodyPr/>
                    <a:lstStyle/>
                    <a:p>
                      <a:pPr marL="11430" algn="ctr">
                        <a:lnSpc>
                          <a:spcPts val="1340"/>
                        </a:lnSpc>
                      </a:pPr>
                      <a:r>
                        <a:rPr sz="1200" spc="-25" dirty="0">
                          <a:latin typeface="Arial"/>
                          <a:cs typeface="Arial"/>
                        </a:rPr>
                        <a:t>1%</a:t>
                      </a:r>
                      <a:endParaRPr sz="1200">
                        <a:latin typeface="Arial"/>
                        <a:cs typeface="Arial"/>
                      </a:endParaRPr>
                    </a:p>
                  </a:txBody>
                  <a:tcPr marL="0" marR="0" marT="0" marB="0">
                    <a:lnT w="28575">
                      <a:solidFill>
                        <a:srgbClr val="000000"/>
                      </a:solidFill>
                      <a:prstDash val="solid"/>
                    </a:lnT>
                    <a:solidFill>
                      <a:srgbClr val="E7E7E7"/>
                    </a:solidFill>
                  </a:tcPr>
                </a:tc>
                <a:extLst>
                  <a:ext uri="{0D108BD9-81ED-4DB2-BD59-A6C34878D82A}">
                    <a16:rowId xmlns:a16="http://schemas.microsoft.com/office/drawing/2014/main" val="10001"/>
                  </a:ext>
                </a:extLst>
              </a:tr>
              <a:tr h="182880">
                <a:tc>
                  <a:txBody>
                    <a:bodyPr/>
                    <a:lstStyle/>
                    <a:p>
                      <a:pPr marL="635" algn="ctr">
                        <a:lnSpc>
                          <a:spcPts val="1340"/>
                        </a:lnSpc>
                      </a:pPr>
                      <a:r>
                        <a:rPr sz="1200" b="1" spc="-25" dirty="0">
                          <a:solidFill>
                            <a:srgbClr val="FFFFFF"/>
                          </a:solidFill>
                          <a:latin typeface="Arial"/>
                          <a:cs typeface="Arial"/>
                        </a:rPr>
                        <a:t>1%</a:t>
                      </a:r>
                      <a:endParaRPr sz="1200">
                        <a:latin typeface="Arial"/>
                        <a:cs typeface="Arial"/>
                      </a:endParaRPr>
                    </a:p>
                  </a:txBody>
                  <a:tcPr marL="0" marR="0" marT="0" marB="0">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tc>
                <a:tc>
                  <a:txBody>
                    <a:bodyPr/>
                    <a:lstStyle/>
                    <a:p>
                      <a:pPr marR="18415" algn="ctr">
                        <a:lnSpc>
                          <a:spcPts val="1340"/>
                        </a:lnSpc>
                      </a:pPr>
                      <a:r>
                        <a:rPr sz="1200" spc="-25" dirty="0">
                          <a:latin typeface="Arial"/>
                          <a:cs typeface="Arial"/>
                        </a:rPr>
                        <a:t>1%</a:t>
                      </a:r>
                      <a:endParaRPr sz="1200">
                        <a:latin typeface="Arial"/>
                        <a:cs typeface="Arial"/>
                      </a:endParaRPr>
                    </a:p>
                  </a:txBody>
                  <a:tcPr marL="0" marR="0" marT="0" marB="0"/>
                </a:tc>
                <a:tc>
                  <a:txBody>
                    <a:bodyPr/>
                    <a:lstStyle/>
                    <a:p>
                      <a:pPr marL="11430" algn="ctr">
                        <a:lnSpc>
                          <a:spcPts val="1340"/>
                        </a:lnSpc>
                      </a:pPr>
                      <a:r>
                        <a:rPr sz="1200" spc="-25" dirty="0">
                          <a:latin typeface="Arial"/>
                          <a:cs typeface="Arial"/>
                        </a:rPr>
                        <a:t>3%</a:t>
                      </a:r>
                      <a:endParaRPr sz="1200">
                        <a:latin typeface="Arial"/>
                        <a:cs typeface="Arial"/>
                      </a:endParaRPr>
                    </a:p>
                  </a:txBody>
                  <a:tcPr marL="0" marR="0" marT="0" marB="0"/>
                </a:tc>
                <a:extLst>
                  <a:ext uri="{0D108BD9-81ED-4DB2-BD59-A6C34878D82A}">
                    <a16:rowId xmlns:a16="http://schemas.microsoft.com/office/drawing/2014/main" val="10002"/>
                  </a:ext>
                </a:extLst>
              </a:tr>
              <a:tr h="182245">
                <a:tc>
                  <a:txBody>
                    <a:bodyPr/>
                    <a:lstStyle/>
                    <a:p>
                      <a:pPr marL="635" algn="ctr">
                        <a:lnSpc>
                          <a:spcPts val="1340"/>
                        </a:lnSpc>
                      </a:pPr>
                      <a:r>
                        <a:rPr sz="1200" b="1" spc="-25" dirty="0">
                          <a:solidFill>
                            <a:srgbClr val="FFFFFF"/>
                          </a:solidFill>
                          <a:latin typeface="Arial"/>
                          <a:cs typeface="Arial"/>
                        </a:rPr>
                        <a:t>2%</a:t>
                      </a:r>
                      <a:endParaRPr sz="1200">
                        <a:latin typeface="Arial"/>
                        <a:cs typeface="Arial"/>
                      </a:endParaRPr>
                    </a:p>
                  </a:txBody>
                  <a:tcPr marL="0" marR="0" marT="0" marB="0">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tc>
                <a:tc>
                  <a:txBody>
                    <a:bodyPr/>
                    <a:lstStyle/>
                    <a:p>
                      <a:pPr marR="18415" algn="ctr">
                        <a:lnSpc>
                          <a:spcPts val="1340"/>
                        </a:lnSpc>
                      </a:pPr>
                      <a:r>
                        <a:rPr sz="1200" spc="-25" dirty="0">
                          <a:latin typeface="Arial"/>
                          <a:cs typeface="Arial"/>
                        </a:rPr>
                        <a:t>2%</a:t>
                      </a:r>
                      <a:endParaRPr sz="1200">
                        <a:latin typeface="Arial"/>
                        <a:cs typeface="Arial"/>
                      </a:endParaRPr>
                    </a:p>
                  </a:txBody>
                  <a:tcPr marL="0" marR="0" marT="0" marB="0"/>
                </a:tc>
                <a:tc>
                  <a:txBody>
                    <a:bodyPr/>
                    <a:lstStyle/>
                    <a:p>
                      <a:pPr marL="11430" algn="ctr">
                        <a:lnSpc>
                          <a:spcPts val="1340"/>
                        </a:lnSpc>
                      </a:pPr>
                      <a:r>
                        <a:rPr sz="1200" spc="-25" dirty="0">
                          <a:latin typeface="Arial"/>
                          <a:cs typeface="Arial"/>
                        </a:rPr>
                        <a:t>5%</a:t>
                      </a:r>
                      <a:endParaRPr sz="1200">
                        <a:latin typeface="Arial"/>
                        <a:cs typeface="Arial"/>
                      </a:endParaRPr>
                    </a:p>
                  </a:txBody>
                  <a:tcPr marL="0" marR="0" marT="0" marB="0">
                    <a:solidFill>
                      <a:srgbClr val="E7E7E7"/>
                    </a:solidFill>
                  </a:tcPr>
                </a:tc>
                <a:extLst>
                  <a:ext uri="{0D108BD9-81ED-4DB2-BD59-A6C34878D82A}">
                    <a16:rowId xmlns:a16="http://schemas.microsoft.com/office/drawing/2014/main" val="10003"/>
                  </a:ext>
                </a:extLst>
              </a:tr>
              <a:tr h="182880">
                <a:tc>
                  <a:txBody>
                    <a:bodyPr/>
                    <a:lstStyle/>
                    <a:p>
                      <a:pPr marL="635" algn="ctr">
                        <a:lnSpc>
                          <a:spcPts val="1340"/>
                        </a:lnSpc>
                      </a:pPr>
                      <a:r>
                        <a:rPr sz="1200" b="1" spc="-25" dirty="0">
                          <a:solidFill>
                            <a:srgbClr val="FFFFFF"/>
                          </a:solidFill>
                          <a:latin typeface="Arial"/>
                          <a:cs typeface="Arial"/>
                        </a:rPr>
                        <a:t>3%</a:t>
                      </a:r>
                      <a:endParaRPr sz="1200">
                        <a:latin typeface="Arial"/>
                        <a:cs typeface="Arial"/>
                      </a:endParaRPr>
                    </a:p>
                  </a:txBody>
                  <a:tcPr marL="0" marR="0" marT="0" marB="0">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tc>
                <a:tc>
                  <a:txBody>
                    <a:bodyPr/>
                    <a:lstStyle/>
                    <a:p>
                      <a:pPr marR="18415" algn="ctr">
                        <a:lnSpc>
                          <a:spcPts val="1340"/>
                        </a:lnSpc>
                      </a:pPr>
                      <a:r>
                        <a:rPr sz="1200" spc="-25" dirty="0">
                          <a:latin typeface="Arial"/>
                          <a:cs typeface="Arial"/>
                        </a:rPr>
                        <a:t>3%</a:t>
                      </a:r>
                      <a:endParaRPr sz="1200">
                        <a:latin typeface="Arial"/>
                        <a:cs typeface="Arial"/>
                      </a:endParaRPr>
                    </a:p>
                  </a:txBody>
                  <a:tcPr marL="0" marR="0" marT="0" marB="0"/>
                </a:tc>
                <a:tc>
                  <a:txBody>
                    <a:bodyPr/>
                    <a:lstStyle/>
                    <a:p>
                      <a:pPr marL="11430" algn="ctr">
                        <a:lnSpc>
                          <a:spcPts val="1340"/>
                        </a:lnSpc>
                      </a:pPr>
                      <a:r>
                        <a:rPr sz="1200" spc="-25" dirty="0">
                          <a:latin typeface="Arial"/>
                          <a:cs typeface="Arial"/>
                        </a:rPr>
                        <a:t>7%</a:t>
                      </a:r>
                      <a:endParaRPr sz="1200">
                        <a:latin typeface="Arial"/>
                        <a:cs typeface="Arial"/>
                      </a:endParaRPr>
                    </a:p>
                  </a:txBody>
                  <a:tcPr marL="0" marR="0" marT="0" marB="0"/>
                </a:tc>
                <a:extLst>
                  <a:ext uri="{0D108BD9-81ED-4DB2-BD59-A6C34878D82A}">
                    <a16:rowId xmlns:a16="http://schemas.microsoft.com/office/drawing/2014/main" val="10004"/>
                  </a:ext>
                </a:extLst>
              </a:tr>
              <a:tr h="182245">
                <a:tc>
                  <a:txBody>
                    <a:bodyPr/>
                    <a:lstStyle/>
                    <a:p>
                      <a:pPr marL="635" algn="ctr">
                        <a:lnSpc>
                          <a:spcPts val="1340"/>
                        </a:lnSpc>
                      </a:pPr>
                      <a:r>
                        <a:rPr sz="1200" b="1" spc="-25" dirty="0">
                          <a:solidFill>
                            <a:srgbClr val="FFFFFF"/>
                          </a:solidFill>
                          <a:latin typeface="Arial"/>
                          <a:cs typeface="Arial"/>
                        </a:rPr>
                        <a:t>4%</a:t>
                      </a:r>
                      <a:endParaRPr sz="1200">
                        <a:latin typeface="Arial"/>
                        <a:cs typeface="Arial"/>
                      </a:endParaRPr>
                    </a:p>
                  </a:txBody>
                  <a:tcPr marL="0" marR="0" marT="0" marB="0">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tc>
                <a:tc>
                  <a:txBody>
                    <a:bodyPr/>
                    <a:lstStyle/>
                    <a:p>
                      <a:pPr marR="18415" algn="ctr">
                        <a:lnSpc>
                          <a:spcPts val="1340"/>
                        </a:lnSpc>
                      </a:pPr>
                      <a:r>
                        <a:rPr sz="1200" spc="-20" dirty="0">
                          <a:latin typeface="Arial"/>
                          <a:cs typeface="Arial"/>
                        </a:rPr>
                        <a:t>3.5%</a:t>
                      </a:r>
                      <a:endParaRPr sz="1200">
                        <a:latin typeface="Arial"/>
                        <a:cs typeface="Arial"/>
                      </a:endParaRPr>
                    </a:p>
                  </a:txBody>
                  <a:tcPr marL="0" marR="0" marT="0" marB="0"/>
                </a:tc>
                <a:tc>
                  <a:txBody>
                    <a:bodyPr/>
                    <a:lstStyle/>
                    <a:p>
                      <a:pPr marL="11430" algn="ctr">
                        <a:lnSpc>
                          <a:spcPts val="1340"/>
                        </a:lnSpc>
                      </a:pPr>
                      <a:r>
                        <a:rPr sz="1200" spc="-20" dirty="0">
                          <a:latin typeface="Arial"/>
                          <a:cs typeface="Arial"/>
                        </a:rPr>
                        <a:t>8.5%</a:t>
                      </a:r>
                      <a:endParaRPr sz="1200">
                        <a:latin typeface="Arial"/>
                        <a:cs typeface="Arial"/>
                      </a:endParaRPr>
                    </a:p>
                  </a:txBody>
                  <a:tcPr marL="0" marR="0" marT="0" marB="0">
                    <a:solidFill>
                      <a:srgbClr val="E7E7E7"/>
                    </a:solidFill>
                  </a:tcPr>
                </a:tc>
                <a:extLst>
                  <a:ext uri="{0D108BD9-81ED-4DB2-BD59-A6C34878D82A}">
                    <a16:rowId xmlns:a16="http://schemas.microsoft.com/office/drawing/2014/main" val="10005"/>
                  </a:ext>
                </a:extLst>
              </a:tr>
              <a:tr h="182880">
                <a:tc>
                  <a:txBody>
                    <a:bodyPr/>
                    <a:lstStyle/>
                    <a:p>
                      <a:pPr marL="635" algn="ctr">
                        <a:lnSpc>
                          <a:spcPts val="1340"/>
                        </a:lnSpc>
                      </a:pPr>
                      <a:r>
                        <a:rPr sz="1200" b="1" spc="-25" dirty="0">
                          <a:solidFill>
                            <a:srgbClr val="FFFFFF"/>
                          </a:solidFill>
                          <a:latin typeface="Arial"/>
                          <a:cs typeface="Arial"/>
                        </a:rPr>
                        <a:t>5%</a:t>
                      </a:r>
                      <a:endParaRPr sz="1200">
                        <a:latin typeface="Arial"/>
                        <a:cs typeface="Arial"/>
                      </a:endParaRPr>
                    </a:p>
                  </a:txBody>
                  <a:tcPr marL="0" marR="0" marT="0" marB="0">
                    <a:lnB w="28575">
                      <a:solidFill>
                        <a:srgbClr val="000000"/>
                      </a:solidFill>
                      <a:prstDash val="solid"/>
                    </a:lnB>
                    <a:solidFill>
                      <a:srgbClr val="4F81BC"/>
                    </a:solidFill>
                  </a:tcPr>
                </a:tc>
                <a:tc>
                  <a:txBody>
                    <a:bodyPr/>
                    <a:lstStyle/>
                    <a:p>
                      <a:pPr marR="31115" algn="ctr">
                        <a:lnSpc>
                          <a:spcPts val="1340"/>
                        </a:lnSpc>
                      </a:pPr>
                      <a:r>
                        <a:rPr sz="1200" spc="-25" dirty="0">
                          <a:latin typeface="Arial"/>
                          <a:cs typeface="Arial"/>
                        </a:rPr>
                        <a:t>1%</a:t>
                      </a:r>
                      <a:endParaRPr sz="1200">
                        <a:latin typeface="Arial"/>
                        <a:cs typeface="Arial"/>
                      </a:endParaRPr>
                    </a:p>
                  </a:txBody>
                  <a:tcPr marL="0" marR="0" marT="0" marB="0">
                    <a:lnB w="28575">
                      <a:solidFill>
                        <a:srgbClr val="000000"/>
                      </a:solidFill>
                      <a:prstDash val="solid"/>
                    </a:lnB>
                  </a:tcPr>
                </a:tc>
                <a:tc>
                  <a:txBody>
                    <a:bodyPr/>
                    <a:lstStyle/>
                    <a:p>
                      <a:pPr marR="18415" algn="ctr">
                        <a:lnSpc>
                          <a:spcPts val="1340"/>
                        </a:lnSpc>
                      </a:pPr>
                      <a:r>
                        <a:rPr sz="1200" spc="-25" dirty="0">
                          <a:latin typeface="Arial"/>
                          <a:cs typeface="Arial"/>
                        </a:rPr>
                        <a:t>4%</a:t>
                      </a:r>
                      <a:endParaRPr sz="1200">
                        <a:latin typeface="Arial"/>
                        <a:cs typeface="Arial"/>
                      </a:endParaRPr>
                    </a:p>
                  </a:txBody>
                  <a:tcPr marL="0" marR="0" marT="0" marB="0">
                    <a:lnB w="28575">
                      <a:solidFill>
                        <a:srgbClr val="000000"/>
                      </a:solidFill>
                      <a:prstDash val="solid"/>
                    </a:lnB>
                  </a:tcPr>
                </a:tc>
                <a:tc>
                  <a:txBody>
                    <a:bodyPr/>
                    <a:lstStyle/>
                    <a:p>
                      <a:pPr marL="11430" algn="ctr">
                        <a:lnSpc>
                          <a:spcPts val="1340"/>
                        </a:lnSpc>
                      </a:pPr>
                      <a:r>
                        <a:rPr sz="1200" spc="-25" dirty="0">
                          <a:latin typeface="Arial"/>
                          <a:cs typeface="Arial"/>
                        </a:rPr>
                        <a:t>10%</a:t>
                      </a:r>
                      <a:endParaRPr sz="1200">
                        <a:latin typeface="Arial"/>
                        <a:cs typeface="Arial"/>
                      </a:endParaRPr>
                    </a:p>
                  </a:txBody>
                  <a:tcPr marL="0" marR="0" marT="0" marB="0">
                    <a:lnB w="28575">
                      <a:solidFill>
                        <a:srgbClr val="000000"/>
                      </a:solidFill>
                      <a:prstDash val="solid"/>
                    </a:lnB>
                  </a:tcPr>
                </a:tc>
                <a:extLst>
                  <a:ext uri="{0D108BD9-81ED-4DB2-BD59-A6C34878D82A}">
                    <a16:rowId xmlns:a16="http://schemas.microsoft.com/office/drawing/2014/main" val="10006"/>
                  </a:ext>
                </a:extLst>
              </a:tr>
            </a:tbl>
          </a:graphicData>
        </a:graphic>
      </p:graphicFrame>
      <p:pic>
        <p:nvPicPr>
          <p:cNvPr id="9" name="object 9"/>
          <p:cNvPicPr/>
          <p:nvPr/>
        </p:nvPicPr>
        <p:blipFill>
          <a:blip r:embed="rId4" cstate="print"/>
          <a:stretch>
            <a:fillRect/>
          </a:stretch>
        </p:blipFill>
        <p:spPr>
          <a:xfrm>
            <a:off x="188976" y="2627376"/>
            <a:ext cx="8758427" cy="2502407"/>
          </a:xfrm>
          <a:prstGeom prst="rect">
            <a:avLst/>
          </a:prstGeom>
        </p:spPr>
      </p:pic>
      <p:sp>
        <p:nvSpPr>
          <p:cNvPr id="10" name="object 10"/>
          <p:cNvSpPr/>
          <p:nvPr/>
        </p:nvSpPr>
        <p:spPr>
          <a:xfrm>
            <a:off x="229361" y="2667761"/>
            <a:ext cx="8623300" cy="2367280"/>
          </a:xfrm>
          <a:custGeom>
            <a:avLst/>
            <a:gdLst/>
            <a:ahLst/>
            <a:cxnLst/>
            <a:rect l="l" t="t" r="r" b="b"/>
            <a:pathLst>
              <a:path w="8623300" h="2367279">
                <a:moveTo>
                  <a:pt x="0" y="0"/>
                </a:moveTo>
                <a:lnTo>
                  <a:pt x="8622792" y="0"/>
                </a:lnTo>
                <a:lnTo>
                  <a:pt x="8622792" y="2366772"/>
                </a:lnTo>
                <a:lnTo>
                  <a:pt x="0" y="2366772"/>
                </a:lnTo>
                <a:lnTo>
                  <a:pt x="0" y="0"/>
                </a:lnTo>
                <a:close/>
              </a:path>
            </a:pathLst>
          </a:custGeom>
          <a:ln w="28575">
            <a:solidFill>
              <a:srgbClr val="000000"/>
            </a:solidFill>
          </a:ln>
        </p:spPr>
        <p:txBody>
          <a:bodyPr wrap="square" lIns="0" tIns="0" rIns="0" bIns="0" rtlCol="0"/>
          <a:lstStyle/>
          <a:p>
            <a:endParaRPr/>
          </a:p>
        </p:txBody>
      </p:sp>
      <p:sp>
        <p:nvSpPr>
          <p:cNvPr id="11" name="object 11"/>
          <p:cNvSpPr txBox="1"/>
          <p:nvPr/>
        </p:nvSpPr>
        <p:spPr>
          <a:xfrm>
            <a:off x="229361" y="2667761"/>
            <a:ext cx="8623300" cy="381000"/>
          </a:xfrm>
          <a:prstGeom prst="rect">
            <a:avLst/>
          </a:prstGeom>
          <a:solidFill>
            <a:srgbClr val="548ED4"/>
          </a:solidFill>
          <a:ln w="28575">
            <a:solidFill>
              <a:srgbClr val="000000"/>
            </a:solidFill>
          </a:ln>
        </p:spPr>
        <p:txBody>
          <a:bodyPr vert="horz" wrap="square" lIns="0" tIns="38735" rIns="0" bIns="0" rtlCol="0">
            <a:spAutoFit/>
          </a:bodyPr>
          <a:lstStyle/>
          <a:p>
            <a:pPr marL="90170">
              <a:lnSpc>
                <a:spcPct val="100000"/>
              </a:lnSpc>
              <a:spcBef>
                <a:spcPts val="305"/>
              </a:spcBef>
            </a:pPr>
            <a:r>
              <a:rPr sz="1800" dirty="0">
                <a:latin typeface="Arial"/>
                <a:cs typeface="Arial"/>
              </a:rPr>
              <a:t>Defined</a:t>
            </a:r>
            <a:r>
              <a:rPr sz="1800" spc="-50" dirty="0">
                <a:latin typeface="Arial"/>
                <a:cs typeface="Arial"/>
              </a:rPr>
              <a:t> </a:t>
            </a:r>
            <a:r>
              <a:rPr sz="1800" spc="-10" dirty="0">
                <a:latin typeface="Arial"/>
                <a:cs typeface="Arial"/>
              </a:rPr>
              <a:t>Contribution</a:t>
            </a:r>
            <a:endParaRPr sz="1800">
              <a:latin typeface="Arial"/>
              <a:cs typeface="Arial"/>
            </a:endParaRPr>
          </a:p>
        </p:txBody>
      </p:sp>
      <p:pic>
        <p:nvPicPr>
          <p:cNvPr id="12" name="object 12"/>
          <p:cNvPicPr/>
          <p:nvPr/>
        </p:nvPicPr>
        <p:blipFill>
          <a:blip r:embed="rId5" cstate="print"/>
          <a:stretch>
            <a:fillRect/>
          </a:stretch>
        </p:blipFill>
        <p:spPr>
          <a:xfrm>
            <a:off x="2581655" y="1539240"/>
            <a:ext cx="4491227" cy="902207"/>
          </a:xfrm>
          <a:prstGeom prst="rect">
            <a:avLst/>
          </a:prstGeom>
        </p:spPr>
      </p:pic>
      <p:sp>
        <p:nvSpPr>
          <p:cNvPr id="13" name="object 13"/>
          <p:cNvSpPr txBox="1"/>
          <p:nvPr/>
        </p:nvSpPr>
        <p:spPr>
          <a:xfrm>
            <a:off x="2834639" y="1645852"/>
            <a:ext cx="2466340" cy="513715"/>
          </a:xfrm>
          <a:prstGeom prst="rect">
            <a:avLst/>
          </a:prstGeom>
        </p:spPr>
        <p:txBody>
          <a:bodyPr vert="horz" wrap="square" lIns="0" tIns="13335" rIns="0" bIns="0" rtlCol="0">
            <a:spAutoFit/>
          </a:bodyPr>
          <a:lstStyle/>
          <a:p>
            <a:pPr>
              <a:lnSpc>
                <a:spcPct val="100000"/>
              </a:lnSpc>
              <a:spcBef>
                <a:spcPts val="105"/>
              </a:spcBef>
              <a:tabLst>
                <a:tab pos="2306955" algn="l"/>
              </a:tabLst>
            </a:pPr>
            <a:r>
              <a:rPr sz="3200" dirty="0">
                <a:latin typeface="Franklin Gothic Medium Cond"/>
                <a:cs typeface="Franklin Gothic Medium Cond"/>
              </a:rPr>
              <a:t>2.0%</a:t>
            </a:r>
            <a:r>
              <a:rPr sz="3200" spc="-40" dirty="0">
                <a:latin typeface="Franklin Gothic Medium Cond"/>
                <a:cs typeface="Franklin Gothic Medium Cond"/>
              </a:rPr>
              <a:t> </a:t>
            </a:r>
            <a:r>
              <a:rPr sz="3200" spc="-50" dirty="0">
                <a:latin typeface="Franklin Gothic Medium Cond"/>
                <a:cs typeface="Franklin Gothic Medium Cond"/>
              </a:rPr>
              <a:t>x</a:t>
            </a:r>
            <a:r>
              <a:rPr sz="3200" dirty="0">
                <a:latin typeface="Franklin Gothic Medium Cond"/>
                <a:cs typeface="Franklin Gothic Medium Cond"/>
              </a:rPr>
              <a:t>	</a:t>
            </a:r>
            <a:r>
              <a:rPr sz="3200" spc="-50" dirty="0">
                <a:latin typeface="Franklin Gothic Medium Cond"/>
                <a:cs typeface="Franklin Gothic Medium Cond"/>
              </a:rPr>
              <a:t>x</a:t>
            </a:r>
            <a:endParaRPr sz="3200">
              <a:latin typeface="Franklin Gothic Medium Cond"/>
              <a:cs typeface="Franklin Gothic Medium Cond"/>
            </a:endParaRPr>
          </a:p>
        </p:txBody>
      </p:sp>
      <p:sp>
        <p:nvSpPr>
          <p:cNvPr id="14" name="object 14"/>
          <p:cNvSpPr txBox="1"/>
          <p:nvPr/>
        </p:nvSpPr>
        <p:spPr>
          <a:xfrm>
            <a:off x="2136139" y="4539729"/>
            <a:ext cx="6101080" cy="45339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Arial Narrow"/>
                <a:cs typeface="Arial Narrow"/>
              </a:rPr>
              <a:t>NOTE:</a:t>
            </a:r>
            <a:r>
              <a:rPr sz="1400" spc="-45" dirty="0">
                <a:latin typeface="Arial Narrow"/>
                <a:cs typeface="Arial Narrow"/>
              </a:rPr>
              <a:t> </a:t>
            </a:r>
            <a:r>
              <a:rPr sz="1400" dirty="0">
                <a:latin typeface="Arial Narrow"/>
                <a:cs typeface="Arial Narrow"/>
              </a:rPr>
              <a:t>Currently</a:t>
            </a:r>
            <a:r>
              <a:rPr sz="1400" spc="-15" dirty="0">
                <a:latin typeface="Arial Narrow"/>
                <a:cs typeface="Arial Narrow"/>
              </a:rPr>
              <a:t> </a:t>
            </a:r>
            <a:r>
              <a:rPr sz="1400" dirty="0">
                <a:latin typeface="Arial Narrow"/>
                <a:cs typeface="Arial Narrow"/>
              </a:rPr>
              <a:t>serving</a:t>
            </a:r>
            <a:r>
              <a:rPr sz="1400" spc="-15" dirty="0">
                <a:latin typeface="Arial Narrow"/>
                <a:cs typeface="Arial Narrow"/>
              </a:rPr>
              <a:t> </a:t>
            </a:r>
            <a:r>
              <a:rPr sz="1400" dirty="0">
                <a:latin typeface="Arial Narrow"/>
                <a:cs typeface="Arial Narrow"/>
              </a:rPr>
              <a:t>members</a:t>
            </a:r>
            <a:r>
              <a:rPr sz="1400" spc="-10" dirty="0">
                <a:latin typeface="Arial Narrow"/>
                <a:cs typeface="Arial Narrow"/>
              </a:rPr>
              <a:t> </a:t>
            </a:r>
            <a:r>
              <a:rPr sz="1400" dirty="0">
                <a:latin typeface="Arial Narrow"/>
                <a:cs typeface="Arial Narrow"/>
              </a:rPr>
              <a:t>who</a:t>
            </a:r>
            <a:r>
              <a:rPr sz="1400" spc="-20" dirty="0">
                <a:latin typeface="Arial Narrow"/>
                <a:cs typeface="Arial Narrow"/>
              </a:rPr>
              <a:t> </a:t>
            </a:r>
            <a:r>
              <a:rPr sz="1400" spc="-10" dirty="0">
                <a:latin typeface="Arial Narrow"/>
                <a:cs typeface="Arial Narrow"/>
              </a:rPr>
              <a:t>opt-</a:t>
            </a:r>
            <a:r>
              <a:rPr sz="1400" dirty="0">
                <a:latin typeface="Arial Narrow"/>
                <a:cs typeface="Arial Narrow"/>
              </a:rPr>
              <a:t>in</a:t>
            </a:r>
            <a:r>
              <a:rPr sz="1400" spc="-15" dirty="0">
                <a:latin typeface="Arial Narrow"/>
                <a:cs typeface="Arial Narrow"/>
              </a:rPr>
              <a:t> </a:t>
            </a:r>
            <a:r>
              <a:rPr sz="1400" dirty="0">
                <a:latin typeface="Arial Narrow"/>
                <a:cs typeface="Arial Narrow"/>
              </a:rPr>
              <a:t>will</a:t>
            </a:r>
            <a:r>
              <a:rPr sz="1400" spc="-35" dirty="0">
                <a:latin typeface="Arial Narrow"/>
                <a:cs typeface="Arial Narrow"/>
              </a:rPr>
              <a:t> </a:t>
            </a:r>
            <a:r>
              <a:rPr sz="1400" dirty="0">
                <a:latin typeface="Arial Narrow"/>
                <a:cs typeface="Arial Narrow"/>
              </a:rPr>
              <a:t>see</a:t>
            </a:r>
            <a:r>
              <a:rPr sz="1400" spc="-25" dirty="0">
                <a:latin typeface="Arial Narrow"/>
                <a:cs typeface="Arial Narrow"/>
              </a:rPr>
              <a:t> </a:t>
            </a:r>
            <a:r>
              <a:rPr sz="1400" dirty="0">
                <a:latin typeface="Arial Narrow"/>
                <a:cs typeface="Arial Narrow"/>
              </a:rPr>
              <a:t>matching</a:t>
            </a:r>
            <a:r>
              <a:rPr sz="1400" spc="-10" dirty="0">
                <a:latin typeface="Arial Narrow"/>
                <a:cs typeface="Arial Narrow"/>
              </a:rPr>
              <a:t> </a:t>
            </a:r>
            <a:r>
              <a:rPr sz="1400" dirty="0">
                <a:latin typeface="Arial Narrow"/>
                <a:cs typeface="Arial Narrow"/>
              </a:rPr>
              <a:t>contributions</a:t>
            </a:r>
            <a:r>
              <a:rPr sz="1400" spc="-10" dirty="0">
                <a:latin typeface="Arial Narrow"/>
                <a:cs typeface="Arial Narrow"/>
              </a:rPr>
              <a:t> </a:t>
            </a:r>
            <a:r>
              <a:rPr sz="1400" dirty="0">
                <a:latin typeface="Arial Narrow"/>
                <a:cs typeface="Arial Narrow"/>
              </a:rPr>
              <a:t>immediately</a:t>
            </a:r>
            <a:r>
              <a:rPr sz="1400" spc="-15" dirty="0">
                <a:latin typeface="Arial Narrow"/>
                <a:cs typeface="Arial Narrow"/>
              </a:rPr>
              <a:t> </a:t>
            </a:r>
            <a:r>
              <a:rPr sz="1400" spc="-25" dirty="0">
                <a:latin typeface="Arial Narrow"/>
                <a:cs typeface="Arial Narrow"/>
              </a:rPr>
              <a:t>and </a:t>
            </a:r>
            <a:r>
              <a:rPr sz="1400" dirty="0">
                <a:latin typeface="Arial Narrow"/>
                <a:cs typeface="Arial Narrow"/>
              </a:rPr>
              <a:t>will</a:t>
            </a:r>
            <a:r>
              <a:rPr sz="1400" spc="-30" dirty="0">
                <a:latin typeface="Arial Narrow"/>
                <a:cs typeface="Arial Narrow"/>
              </a:rPr>
              <a:t> </a:t>
            </a:r>
            <a:r>
              <a:rPr sz="1400" dirty="0">
                <a:latin typeface="Arial Narrow"/>
                <a:cs typeface="Arial Narrow"/>
              </a:rPr>
              <a:t>select</a:t>
            </a:r>
            <a:r>
              <a:rPr sz="1400" spc="-10" dirty="0">
                <a:latin typeface="Arial Narrow"/>
                <a:cs typeface="Arial Narrow"/>
              </a:rPr>
              <a:t> </a:t>
            </a:r>
            <a:r>
              <a:rPr sz="1400" dirty="0">
                <a:latin typeface="Arial Narrow"/>
                <a:cs typeface="Arial Narrow"/>
              </a:rPr>
              <a:t>their own</a:t>
            </a:r>
            <a:r>
              <a:rPr sz="1400" spc="-35" dirty="0">
                <a:latin typeface="Arial Narrow"/>
                <a:cs typeface="Arial Narrow"/>
              </a:rPr>
              <a:t> </a:t>
            </a:r>
            <a:r>
              <a:rPr sz="1400" dirty="0">
                <a:latin typeface="Arial Narrow"/>
                <a:cs typeface="Arial Narrow"/>
              </a:rPr>
              <a:t>TSP</a:t>
            </a:r>
            <a:r>
              <a:rPr sz="1400" spc="-45" dirty="0">
                <a:latin typeface="Arial Narrow"/>
                <a:cs typeface="Arial Narrow"/>
              </a:rPr>
              <a:t> </a:t>
            </a:r>
            <a:r>
              <a:rPr sz="1400" dirty="0">
                <a:latin typeface="Arial Narrow"/>
                <a:cs typeface="Arial Narrow"/>
              </a:rPr>
              <a:t>asset</a:t>
            </a:r>
            <a:r>
              <a:rPr sz="1400" spc="-10" dirty="0">
                <a:latin typeface="Arial Narrow"/>
                <a:cs typeface="Arial Narrow"/>
              </a:rPr>
              <a:t> </a:t>
            </a:r>
            <a:r>
              <a:rPr sz="1400" dirty="0">
                <a:latin typeface="Arial Narrow"/>
                <a:cs typeface="Arial Narrow"/>
              </a:rPr>
              <a:t>allocation –</a:t>
            </a:r>
            <a:r>
              <a:rPr sz="1400" spc="-15" dirty="0">
                <a:latin typeface="Arial Narrow"/>
                <a:cs typeface="Arial Narrow"/>
              </a:rPr>
              <a:t> </a:t>
            </a:r>
            <a:r>
              <a:rPr sz="1400" dirty="0">
                <a:latin typeface="Arial Narrow"/>
                <a:cs typeface="Arial Narrow"/>
              </a:rPr>
              <a:t>no</a:t>
            </a:r>
            <a:r>
              <a:rPr sz="1400" spc="-10" dirty="0">
                <a:latin typeface="Arial Narrow"/>
                <a:cs typeface="Arial Narrow"/>
              </a:rPr>
              <a:t> </a:t>
            </a:r>
            <a:r>
              <a:rPr sz="1400" dirty="0">
                <a:latin typeface="Arial Narrow"/>
                <a:cs typeface="Arial Narrow"/>
              </a:rPr>
              <a:t>default</a:t>
            </a:r>
            <a:r>
              <a:rPr sz="1400" spc="5" dirty="0">
                <a:latin typeface="Arial Narrow"/>
                <a:cs typeface="Arial Narrow"/>
              </a:rPr>
              <a:t> </a:t>
            </a:r>
            <a:r>
              <a:rPr sz="1400" dirty="0">
                <a:latin typeface="Arial Narrow"/>
                <a:cs typeface="Arial Narrow"/>
              </a:rPr>
              <a:t>to</a:t>
            </a:r>
            <a:r>
              <a:rPr sz="1400" spc="-15" dirty="0">
                <a:latin typeface="Arial Narrow"/>
                <a:cs typeface="Arial Narrow"/>
              </a:rPr>
              <a:t> </a:t>
            </a:r>
            <a:r>
              <a:rPr sz="1400" dirty="0">
                <a:latin typeface="Arial Narrow"/>
                <a:cs typeface="Arial Narrow"/>
              </a:rPr>
              <a:t>a</a:t>
            </a:r>
            <a:r>
              <a:rPr sz="1400" spc="-15" dirty="0">
                <a:latin typeface="Arial Narrow"/>
                <a:cs typeface="Arial Narrow"/>
              </a:rPr>
              <a:t> </a:t>
            </a:r>
            <a:r>
              <a:rPr sz="1400" dirty="0">
                <a:latin typeface="Arial Narrow"/>
                <a:cs typeface="Arial Narrow"/>
              </a:rPr>
              <a:t>Lifecycle</a:t>
            </a:r>
            <a:r>
              <a:rPr sz="1400" spc="-10" dirty="0">
                <a:latin typeface="Arial Narrow"/>
                <a:cs typeface="Arial Narrow"/>
              </a:rPr>
              <a:t> fund.</a:t>
            </a:r>
            <a:endParaRPr sz="1400">
              <a:latin typeface="Arial Narrow"/>
              <a:cs typeface="Arial Narrow"/>
            </a:endParaRPr>
          </a:p>
        </p:txBody>
      </p:sp>
      <p:pic>
        <p:nvPicPr>
          <p:cNvPr id="15" name="object 15"/>
          <p:cNvPicPr/>
          <p:nvPr/>
        </p:nvPicPr>
        <p:blipFill>
          <a:blip r:embed="rId6" cstate="print"/>
          <a:stretch>
            <a:fillRect/>
          </a:stretch>
        </p:blipFill>
        <p:spPr>
          <a:xfrm>
            <a:off x="3925823" y="1466088"/>
            <a:ext cx="1022603" cy="989075"/>
          </a:xfrm>
          <a:prstGeom prst="rect">
            <a:avLst/>
          </a:prstGeom>
        </p:spPr>
      </p:pic>
      <p:sp>
        <p:nvSpPr>
          <p:cNvPr id="16" name="object 16"/>
          <p:cNvSpPr txBox="1"/>
          <p:nvPr/>
        </p:nvSpPr>
        <p:spPr>
          <a:xfrm>
            <a:off x="4106686" y="1667723"/>
            <a:ext cx="671830" cy="574040"/>
          </a:xfrm>
          <a:prstGeom prst="rect">
            <a:avLst/>
          </a:prstGeom>
        </p:spPr>
        <p:txBody>
          <a:bodyPr vert="horz" wrap="square" lIns="0" tIns="12700" rIns="0" bIns="0" rtlCol="0">
            <a:spAutoFit/>
          </a:bodyPr>
          <a:lstStyle/>
          <a:p>
            <a:pPr marL="16510" marR="5080" indent="-17145">
              <a:lnSpc>
                <a:spcPct val="100000"/>
              </a:lnSpc>
              <a:spcBef>
                <a:spcPts val="100"/>
              </a:spcBef>
            </a:pPr>
            <a:r>
              <a:rPr sz="1800" dirty="0">
                <a:latin typeface="Franklin Gothic Medium Cond"/>
                <a:cs typeface="Franklin Gothic Medium Cond"/>
              </a:rPr>
              <a:t>Years</a:t>
            </a:r>
            <a:r>
              <a:rPr sz="1800" spc="-50" dirty="0">
                <a:latin typeface="Franklin Gothic Medium Cond"/>
                <a:cs typeface="Franklin Gothic Medium Cond"/>
              </a:rPr>
              <a:t> </a:t>
            </a:r>
            <a:r>
              <a:rPr sz="1800" spc="-25" dirty="0">
                <a:latin typeface="Franklin Gothic Medium Cond"/>
                <a:cs typeface="Franklin Gothic Medium Cond"/>
              </a:rPr>
              <a:t>of </a:t>
            </a:r>
            <a:r>
              <a:rPr sz="1800" spc="-10" dirty="0">
                <a:latin typeface="Franklin Gothic Medium Cond"/>
                <a:cs typeface="Franklin Gothic Medium Cond"/>
              </a:rPr>
              <a:t>Service</a:t>
            </a:r>
            <a:endParaRPr sz="1800">
              <a:latin typeface="Franklin Gothic Medium Cond"/>
              <a:cs typeface="Franklin Gothic Medium Cond"/>
            </a:endParaRPr>
          </a:p>
        </p:txBody>
      </p:sp>
      <p:pic>
        <p:nvPicPr>
          <p:cNvPr id="17" name="object 17"/>
          <p:cNvPicPr/>
          <p:nvPr/>
        </p:nvPicPr>
        <p:blipFill>
          <a:blip r:embed="rId7" cstate="print"/>
          <a:stretch>
            <a:fillRect/>
          </a:stretch>
        </p:blipFill>
        <p:spPr>
          <a:xfrm>
            <a:off x="5449823" y="1466088"/>
            <a:ext cx="1022603" cy="989075"/>
          </a:xfrm>
          <a:prstGeom prst="rect">
            <a:avLst/>
          </a:prstGeom>
        </p:spPr>
      </p:pic>
      <p:sp>
        <p:nvSpPr>
          <p:cNvPr id="18" name="object 18"/>
          <p:cNvSpPr txBox="1"/>
          <p:nvPr/>
        </p:nvSpPr>
        <p:spPr>
          <a:xfrm>
            <a:off x="5642878" y="1547327"/>
            <a:ext cx="644525" cy="817880"/>
          </a:xfrm>
          <a:prstGeom prst="rect">
            <a:avLst/>
          </a:prstGeom>
        </p:spPr>
        <p:txBody>
          <a:bodyPr vert="horz" wrap="square" lIns="0" tIns="12065" rIns="0" bIns="0" rtlCol="0">
            <a:spAutoFit/>
          </a:bodyPr>
          <a:lstStyle/>
          <a:p>
            <a:pPr marR="5080" indent="1905" algn="ctr">
              <a:lnSpc>
                <a:spcPct val="100000"/>
              </a:lnSpc>
              <a:spcBef>
                <a:spcPts val="95"/>
              </a:spcBef>
            </a:pPr>
            <a:r>
              <a:rPr sz="1300" dirty="0">
                <a:solidFill>
                  <a:srgbClr val="001F5F"/>
                </a:solidFill>
                <a:latin typeface="Franklin Gothic Medium Cond"/>
                <a:cs typeface="Franklin Gothic Medium Cond"/>
              </a:rPr>
              <a:t>High-</a:t>
            </a:r>
            <a:r>
              <a:rPr sz="1300" spc="-25" dirty="0">
                <a:solidFill>
                  <a:srgbClr val="001F5F"/>
                </a:solidFill>
                <a:latin typeface="Franklin Gothic Medium Cond"/>
                <a:cs typeface="Franklin Gothic Medium Cond"/>
              </a:rPr>
              <a:t>36 </a:t>
            </a:r>
            <a:r>
              <a:rPr sz="1300" spc="-10" dirty="0">
                <a:solidFill>
                  <a:srgbClr val="001F5F"/>
                </a:solidFill>
                <a:latin typeface="Franklin Gothic Medium Cond"/>
                <a:cs typeface="Franklin Gothic Medium Cond"/>
              </a:rPr>
              <a:t>Month </a:t>
            </a:r>
            <a:r>
              <a:rPr sz="1300" dirty="0">
                <a:solidFill>
                  <a:srgbClr val="001F5F"/>
                </a:solidFill>
                <a:latin typeface="Franklin Gothic Medium Cond"/>
                <a:cs typeface="Franklin Gothic Medium Cond"/>
              </a:rPr>
              <a:t>Average</a:t>
            </a:r>
            <a:r>
              <a:rPr sz="1300" spc="-30" dirty="0">
                <a:solidFill>
                  <a:srgbClr val="001F5F"/>
                </a:solidFill>
                <a:latin typeface="Franklin Gothic Medium Cond"/>
                <a:cs typeface="Franklin Gothic Medium Cond"/>
              </a:rPr>
              <a:t> </a:t>
            </a:r>
            <a:r>
              <a:rPr sz="1300" spc="-25" dirty="0">
                <a:solidFill>
                  <a:srgbClr val="001F5F"/>
                </a:solidFill>
                <a:latin typeface="Franklin Gothic Medium Cond"/>
                <a:cs typeface="Franklin Gothic Medium Cond"/>
              </a:rPr>
              <a:t>of </a:t>
            </a:r>
            <a:r>
              <a:rPr sz="1300" dirty="0">
                <a:solidFill>
                  <a:srgbClr val="001F5F"/>
                </a:solidFill>
                <a:latin typeface="Franklin Gothic Medium Cond"/>
                <a:cs typeface="Franklin Gothic Medium Cond"/>
              </a:rPr>
              <a:t>Base</a:t>
            </a:r>
            <a:r>
              <a:rPr sz="1300" spc="-20" dirty="0">
                <a:solidFill>
                  <a:srgbClr val="001F5F"/>
                </a:solidFill>
                <a:latin typeface="Franklin Gothic Medium Cond"/>
                <a:cs typeface="Franklin Gothic Medium Cond"/>
              </a:rPr>
              <a:t> </a:t>
            </a:r>
            <a:r>
              <a:rPr sz="1300" spc="-25" dirty="0">
                <a:solidFill>
                  <a:srgbClr val="001F5F"/>
                </a:solidFill>
                <a:latin typeface="Franklin Gothic Medium Cond"/>
                <a:cs typeface="Franklin Gothic Medium Cond"/>
              </a:rPr>
              <a:t>Pay</a:t>
            </a:r>
            <a:endParaRPr sz="1300">
              <a:latin typeface="Franklin Gothic Medium Cond"/>
              <a:cs typeface="Franklin Gothic Medium Cond"/>
            </a:endParaRPr>
          </a:p>
        </p:txBody>
      </p:sp>
      <p:grpSp>
        <p:nvGrpSpPr>
          <p:cNvPr id="19" name="object 19"/>
          <p:cNvGrpSpPr/>
          <p:nvPr/>
        </p:nvGrpSpPr>
        <p:grpSpPr>
          <a:xfrm>
            <a:off x="188976" y="950975"/>
            <a:ext cx="8746490" cy="1736089"/>
            <a:chOff x="188976" y="950975"/>
            <a:chExt cx="8746490" cy="1736089"/>
          </a:xfrm>
        </p:grpSpPr>
        <p:pic>
          <p:nvPicPr>
            <p:cNvPr id="20" name="object 20"/>
            <p:cNvPicPr/>
            <p:nvPr/>
          </p:nvPicPr>
          <p:blipFill>
            <a:blip r:embed="rId8" cstate="print"/>
            <a:stretch>
              <a:fillRect/>
            </a:stretch>
          </p:blipFill>
          <p:spPr>
            <a:xfrm>
              <a:off x="188976" y="950975"/>
              <a:ext cx="8746235" cy="1735835"/>
            </a:xfrm>
            <a:prstGeom prst="rect">
              <a:avLst/>
            </a:prstGeom>
          </p:spPr>
        </p:pic>
        <p:sp>
          <p:nvSpPr>
            <p:cNvPr id="21" name="object 21"/>
            <p:cNvSpPr/>
            <p:nvPr/>
          </p:nvSpPr>
          <p:spPr>
            <a:xfrm>
              <a:off x="229361" y="991361"/>
              <a:ext cx="8610600" cy="1600200"/>
            </a:xfrm>
            <a:custGeom>
              <a:avLst/>
              <a:gdLst/>
              <a:ahLst/>
              <a:cxnLst/>
              <a:rect l="l" t="t" r="r" b="b"/>
              <a:pathLst>
                <a:path w="8610600" h="1600200">
                  <a:moveTo>
                    <a:pt x="0" y="0"/>
                  </a:moveTo>
                  <a:lnTo>
                    <a:pt x="8610600" y="0"/>
                  </a:lnTo>
                  <a:lnTo>
                    <a:pt x="8610600" y="1600200"/>
                  </a:lnTo>
                  <a:lnTo>
                    <a:pt x="0" y="1600200"/>
                  </a:lnTo>
                  <a:lnTo>
                    <a:pt x="0" y="0"/>
                  </a:lnTo>
                  <a:close/>
                </a:path>
              </a:pathLst>
            </a:custGeom>
            <a:ln w="28575">
              <a:solidFill>
                <a:srgbClr val="000000"/>
              </a:solidFill>
            </a:ln>
          </p:spPr>
          <p:txBody>
            <a:bodyPr wrap="square" lIns="0" tIns="0" rIns="0" bIns="0" rtlCol="0"/>
            <a:lstStyle/>
            <a:p>
              <a:endParaRPr/>
            </a:p>
          </p:txBody>
        </p:sp>
        <p:sp>
          <p:nvSpPr>
            <p:cNvPr id="22" name="object 22"/>
            <p:cNvSpPr/>
            <p:nvPr/>
          </p:nvSpPr>
          <p:spPr>
            <a:xfrm>
              <a:off x="229361" y="991361"/>
              <a:ext cx="8610600" cy="381000"/>
            </a:xfrm>
            <a:custGeom>
              <a:avLst/>
              <a:gdLst/>
              <a:ahLst/>
              <a:cxnLst/>
              <a:rect l="l" t="t" r="r" b="b"/>
              <a:pathLst>
                <a:path w="8610600" h="381000">
                  <a:moveTo>
                    <a:pt x="8610600" y="0"/>
                  </a:moveTo>
                  <a:lnTo>
                    <a:pt x="0" y="0"/>
                  </a:lnTo>
                  <a:lnTo>
                    <a:pt x="0" y="381000"/>
                  </a:lnTo>
                  <a:lnTo>
                    <a:pt x="8610600" y="381000"/>
                  </a:lnTo>
                  <a:lnTo>
                    <a:pt x="8610600" y="0"/>
                  </a:lnTo>
                  <a:close/>
                </a:path>
              </a:pathLst>
            </a:custGeom>
            <a:solidFill>
              <a:srgbClr val="B8CDE4"/>
            </a:solidFill>
          </p:spPr>
          <p:txBody>
            <a:bodyPr wrap="square" lIns="0" tIns="0" rIns="0" bIns="0" rtlCol="0"/>
            <a:lstStyle/>
            <a:p>
              <a:endParaRPr/>
            </a:p>
          </p:txBody>
        </p:sp>
        <p:sp>
          <p:nvSpPr>
            <p:cNvPr id="23" name="object 23"/>
            <p:cNvSpPr/>
            <p:nvPr/>
          </p:nvSpPr>
          <p:spPr>
            <a:xfrm>
              <a:off x="229361" y="991361"/>
              <a:ext cx="8610600" cy="381000"/>
            </a:xfrm>
            <a:custGeom>
              <a:avLst/>
              <a:gdLst/>
              <a:ahLst/>
              <a:cxnLst/>
              <a:rect l="l" t="t" r="r" b="b"/>
              <a:pathLst>
                <a:path w="8610600" h="381000">
                  <a:moveTo>
                    <a:pt x="0" y="0"/>
                  </a:moveTo>
                  <a:lnTo>
                    <a:pt x="8610600" y="0"/>
                  </a:lnTo>
                  <a:lnTo>
                    <a:pt x="8610600" y="381000"/>
                  </a:lnTo>
                  <a:lnTo>
                    <a:pt x="0" y="381000"/>
                  </a:lnTo>
                  <a:lnTo>
                    <a:pt x="0" y="0"/>
                  </a:lnTo>
                  <a:close/>
                </a:path>
              </a:pathLst>
            </a:custGeom>
            <a:ln w="28575">
              <a:solidFill>
                <a:srgbClr val="000000"/>
              </a:solidFill>
            </a:ln>
          </p:spPr>
          <p:txBody>
            <a:bodyPr wrap="square" lIns="0" tIns="0" rIns="0" bIns="0" rtlCol="0"/>
            <a:lstStyle/>
            <a:p>
              <a:endParaRPr/>
            </a:p>
          </p:txBody>
        </p:sp>
      </p:grpSp>
      <p:sp>
        <p:nvSpPr>
          <p:cNvPr id="24" name="object 24"/>
          <p:cNvSpPr txBox="1"/>
          <p:nvPr/>
        </p:nvSpPr>
        <p:spPr>
          <a:xfrm>
            <a:off x="320037" y="1017523"/>
            <a:ext cx="1572895" cy="299720"/>
          </a:xfrm>
          <a:prstGeom prst="rect">
            <a:avLst/>
          </a:prstGeom>
        </p:spPr>
        <p:txBody>
          <a:bodyPr vert="horz" wrap="square" lIns="0" tIns="12700" rIns="0" bIns="0" rtlCol="0">
            <a:spAutoFit/>
          </a:bodyPr>
          <a:lstStyle/>
          <a:p>
            <a:pPr>
              <a:lnSpc>
                <a:spcPct val="100000"/>
              </a:lnSpc>
              <a:spcBef>
                <a:spcPts val="100"/>
              </a:spcBef>
            </a:pPr>
            <a:r>
              <a:rPr sz="1800" dirty="0">
                <a:latin typeface="Arial"/>
                <a:cs typeface="Arial"/>
              </a:rPr>
              <a:t>Defined</a:t>
            </a:r>
            <a:r>
              <a:rPr sz="1800" spc="-50" dirty="0">
                <a:latin typeface="Arial"/>
                <a:cs typeface="Arial"/>
              </a:rPr>
              <a:t> </a:t>
            </a:r>
            <a:r>
              <a:rPr sz="1800" spc="-10" dirty="0">
                <a:latin typeface="Arial"/>
                <a:cs typeface="Arial"/>
              </a:rPr>
              <a:t>Benefit</a:t>
            </a:r>
            <a:endParaRPr sz="1800">
              <a:latin typeface="Arial"/>
              <a:cs typeface="Arial"/>
            </a:endParaRPr>
          </a:p>
        </p:txBody>
      </p:sp>
      <p:sp>
        <p:nvSpPr>
          <p:cNvPr id="25" name="object 25"/>
          <p:cNvSpPr txBox="1"/>
          <p:nvPr/>
        </p:nvSpPr>
        <p:spPr>
          <a:xfrm>
            <a:off x="320040" y="1420996"/>
            <a:ext cx="2097405" cy="1093470"/>
          </a:xfrm>
          <a:prstGeom prst="rect">
            <a:avLst/>
          </a:prstGeom>
        </p:spPr>
        <p:txBody>
          <a:bodyPr vert="horz" wrap="square" lIns="0" tIns="13335" rIns="0" bIns="0" rtlCol="0">
            <a:spAutoFit/>
          </a:bodyPr>
          <a:lstStyle/>
          <a:p>
            <a:pPr marL="167640" marR="297180" indent="-167640">
              <a:lnSpc>
                <a:spcPct val="100000"/>
              </a:lnSpc>
              <a:spcBef>
                <a:spcPts val="105"/>
              </a:spcBef>
              <a:buFont typeface="Arial"/>
              <a:buChar char="•"/>
              <a:tabLst>
                <a:tab pos="167640" algn="l"/>
              </a:tabLst>
            </a:pPr>
            <a:r>
              <a:rPr sz="1400" dirty="0">
                <a:latin typeface="Arial Narrow"/>
                <a:cs typeface="Arial Narrow"/>
              </a:rPr>
              <a:t>Basic</a:t>
            </a:r>
            <a:r>
              <a:rPr sz="1400" spc="-45" dirty="0">
                <a:latin typeface="Arial Narrow"/>
                <a:cs typeface="Arial Narrow"/>
              </a:rPr>
              <a:t> </a:t>
            </a:r>
            <a:r>
              <a:rPr sz="1400" dirty="0">
                <a:latin typeface="Arial Narrow"/>
                <a:cs typeface="Arial Narrow"/>
              </a:rPr>
              <a:t>qualifications</a:t>
            </a:r>
            <a:r>
              <a:rPr sz="1400" spc="-20" dirty="0">
                <a:latin typeface="Arial Narrow"/>
                <a:cs typeface="Arial Narrow"/>
              </a:rPr>
              <a:t> </a:t>
            </a:r>
            <a:r>
              <a:rPr sz="1400" spc="-25" dirty="0">
                <a:latin typeface="Arial Narrow"/>
                <a:cs typeface="Arial Narrow"/>
              </a:rPr>
              <a:t>for </a:t>
            </a:r>
            <a:r>
              <a:rPr sz="1400" dirty="0">
                <a:latin typeface="Arial Narrow"/>
                <a:cs typeface="Arial Narrow"/>
              </a:rPr>
              <a:t>retirement</a:t>
            </a:r>
            <a:r>
              <a:rPr sz="1400" spc="-10" dirty="0">
                <a:latin typeface="Arial Narrow"/>
                <a:cs typeface="Arial Narrow"/>
              </a:rPr>
              <a:t> </a:t>
            </a:r>
            <a:r>
              <a:rPr sz="1400" dirty="0">
                <a:latin typeface="Arial Narrow"/>
                <a:cs typeface="Arial Narrow"/>
              </a:rPr>
              <a:t>do</a:t>
            </a:r>
            <a:r>
              <a:rPr sz="1400" spc="-10" dirty="0">
                <a:latin typeface="Arial Narrow"/>
                <a:cs typeface="Arial Narrow"/>
              </a:rPr>
              <a:t> </a:t>
            </a:r>
            <a:r>
              <a:rPr sz="1400" dirty="0">
                <a:latin typeface="Arial Narrow"/>
                <a:cs typeface="Arial Narrow"/>
              </a:rPr>
              <a:t>not</a:t>
            </a:r>
            <a:r>
              <a:rPr sz="1400" spc="-20" dirty="0">
                <a:latin typeface="Arial Narrow"/>
                <a:cs typeface="Arial Narrow"/>
              </a:rPr>
              <a:t> </a:t>
            </a:r>
            <a:r>
              <a:rPr sz="1400" spc="-10" dirty="0">
                <a:latin typeface="Arial Narrow"/>
                <a:cs typeface="Arial Narrow"/>
              </a:rPr>
              <a:t>change</a:t>
            </a:r>
            <a:endParaRPr sz="1400">
              <a:latin typeface="Arial Narrow"/>
              <a:cs typeface="Arial Narrow"/>
            </a:endParaRPr>
          </a:p>
          <a:p>
            <a:pPr marL="167640" marR="5080" indent="-167640">
              <a:lnSpc>
                <a:spcPct val="100000"/>
              </a:lnSpc>
              <a:buFont typeface="Arial"/>
              <a:buChar char="•"/>
              <a:tabLst>
                <a:tab pos="167640" algn="l"/>
              </a:tabLst>
            </a:pPr>
            <a:r>
              <a:rPr sz="1400" dirty="0">
                <a:latin typeface="Arial Narrow"/>
                <a:cs typeface="Arial Narrow"/>
              </a:rPr>
              <a:t>The</a:t>
            </a:r>
            <a:r>
              <a:rPr sz="1400" spc="-10" dirty="0">
                <a:latin typeface="Arial Narrow"/>
                <a:cs typeface="Arial Narrow"/>
              </a:rPr>
              <a:t> </a:t>
            </a:r>
            <a:r>
              <a:rPr sz="1400" dirty="0">
                <a:latin typeface="Arial Narrow"/>
                <a:cs typeface="Arial Narrow"/>
              </a:rPr>
              <a:t>pension</a:t>
            </a:r>
            <a:r>
              <a:rPr sz="1400" spc="-10" dirty="0">
                <a:latin typeface="Arial Narrow"/>
                <a:cs typeface="Arial Narrow"/>
              </a:rPr>
              <a:t> </a:t>
            </a:r>
            <a:r>
              <a:rPr sz="1400" dirty="0">
                <a:latin typeface="Arial Narrow"/>
                <a:cs typeface="Arial Narrow"/>
              </a:rPr>
              <a:t>is</a:t>
            </a:r>
            <a:r>
              <a:rPr sz="1400" spc="-5" dirty="0">
                <a:latin typeface="Arial Narrow"/>
                <a:cs typeface="Arial Narrow"/>
              </a:rPr>
              <a:t> </a:t>
            </a:r>
            <a:r>
              <a:rPr sz="1400" dirty="0">
                <a:latin typeface="Arial Narrow"/>
                <a:cs typeface="Arial Narrow"/>
              </a:rPr>
              <a:t>still</a:t>
            </a:r>
            <a:r>
              <a:rPr sz="1400" spc="-10" dirty="0">
                <a:latin typeface="Arial Narrow"/>
                <a:cs typeface="Arial Narrow"/>
              </a:rPr>
              <a:t> </a:t>
            </a:r>
            <a:r>
              <a:rPr sz="1400" spc="-25" dirty="0">
                <a:latin typeface="Arial Narrow"/>
                <a:cs typeface="Arial Narrow"/>
              </a:rPr>
              <a:t>the </a:t>
            </a:r>
            <a:r>
              <a:rPr sz="1400" dirty="0">
                <a:latin typeface="Arial Narrow"/>
                <a:cs typeface="Arial Narrow"/>
              </a:rPr>
              <a:t>primary</a:t>
            </a:r>
            <a:r>
              <a:rPr sz="1400" spc="-20" dirty="0">
                <a:latin typeface="Arial Narrow"/>
                <a:cs typeface="Arial Narrow"/>
              </a:rPr>
              <a:t> </a:t>
            </a:r>
            <a:r>
              <a:rPr sz="1400" dirty="0">
                <a:latin typeface="Arial Narrow"/>
                <a:cs typeface="Arial Narrow"/>
              </a:rPr>
              <a:t>component</a:t>
            </a:r>
            <a:r>
              <a:rPr sz="1400" spc="-10" dirty="0">
                <a:latin typeface="Arial Narrow"/>
                <a:cs typeface="Arial Narrow"/>
              </a:rPr>
              <a:t> </a:t>
            </a:r>
            <a:r>
              <a:rPr sz="1400" dirty="0">
                <a:latin typeface="Arial Narrow"/>
                <a:cs typeface="Arial Narrow"/>
              </a:rPr>
              <a:t>of</a:t>
            </a:r>
            <a:r>
              <a:rPr sz="1400" spc="-30" dirty="0">
                <a:latin typeface="Arial Narrow"/>
                <a:cs typeface="Arial Narrow"/>
              </a:rPr>
              <a:t> </a:t>
            </a:r>
            <a:r>
              <a:rPr sz="1400" spc="-10" dirty="0">
                <a:latin typeface="Arial Narrow"/>
                <a:cs typeface="Arial Narrow"/>
              </a:rPr>
              <a:t>military retirement</a:t>
            </a:r>
            <a:endParaRPr sz="1400">
              <a:latin typeface="Arial Narrow"/>
              <a:cs typeface="Arial Narrow"/>
            </a:endParaRPr>
          </a:p>
        </p:txBody>
      </p:sp>
      <p:grpSp>
        <p:nvGrpSpPr>
          <p:cNvPr id="26" name="object 26"/>
          <p:cNvGrpSpPr/>
          <p:nvPr/>
        </p:nvGrpSpPr>
        <p:grpSpPr>
          <a:xfrm>
            <a:off x="188976" y="1478089"/>
            <a:ext cx="4358640" cy="4947285"/>
            <a:chOff x="188976" y="1478089"/>
            <a:chExt cx="4358640" cy="4947285"/>
          </a:xfrm>
        </p:grpSpPr>
        <p:sp>
          <p:nvSpPr>
            <p:cNvPr id="27" name="object 27"/>
            <p:cNvSpPr/>
            <p:nvPr/>
          </p:nvSpPr>
          <p:spPr>
            <a:xfrm>
              <a:off x="2590799" y="1482852"/>
              <a:ext cx="0" cy="955675"/>
            </a:xfrm>
            <a:custGeom>
              <a:avLst/>
              <a:gdLst/>
              <a:ahLst/>
              <a:cxnLst/>
              <a:rect l="l" t="t" r="r" b="b"/>
              <a:pathLst>
                <a:path h="955675">
                  <a:moveTo>
                    <a:pt x="0" y="0"/>
                  </a:moveTo>
                  <a:lnTo>
                    <a:pt x="0" y="955116"/>
                  </a:lnTo>
                </a:path>
              </a:pathLst>
            </a:custGeom>
            <a:ln w="9525">
              <a:solidFill>
                <a:srgbClr val="497DBA"/>
              </a:solidFill>
            </a:ln>
          </p:spPr>
          <p:txBody>
            <a:bodyPr wrap="square" lIns="0" tIns="0" rIns="0" bIns="0" rtlCol="0"/>
            <a:lstStyle/>
            <a:p>
              <a:endParaRPr/>
            </a:p>
          </p:txBody>
        </p:sp>
        <p:pic>
          <p:nvPicPr>
            <p:cNvPr id="28" name="object 28"/>
            <p:cNvPicPr/>
            <p:nvPr/>
          </p:nvPicPr>
          <p:blipFill>
            <a:blip r:embed="rId9" cstate="print"/>
            <a:stretch>
              <a:fillRect/>
            </a:stretch>
          </p:blipFill>
          <p:spPr>
            <a:xfrm>
              <a:off x="188976" y="5070348"/>
              <a:ext cx="4358639" cy="1354835"/>
            </a:xfrm>
            <a:prstGeom prst="rect">
              <a:avLst/>
            </a:prstGeom>
          </p:spPr>
        </p:pic>
      </p:grpSp>
      <p:sp>
        <p:nvSpPr>
          <p:cNvPr id="29" name="object 29"/>
          <p:cNvSpPr txBox="1"/>
          <p:nvPr/>
        </p:nvSpPr>
        <p:spPr>
          <a:xfrm>
            <a:off x="229361" y="5110734"/>
            <a:ext cx="4223385" cy="381000"/>
          </a:xfrm>
          <a:prstGeom prst="rect">
            <a:avLst/>
          </a:prstGeom>
          <a:solidFill>
            <a:srgbClr val="CCC1DA"/>
          </a:solidFill>
          <a:ln w="28575">
            <a:solidFill>
              <a:srgbClr val="000000"/>
            </a:solidFill>
          </a:ln>
        </p:spPr>
        <p:txBody>
          <a:bodyPr vert="horz" wrap="square" lIns="0" tIns="38100" rIns="0" bIns="0" rtlCol="0">
            <a:spAutoFit/>
          </a:bodyPr>
          <a:lstStyle/>
          <a:p>
            <a:pPr marL="90170">
              <a:lnSpc>
                <a:spcPct val="100000"/>
              </a:lnSpc>
              <a:spcBef>
                <a:spcPts val="300"/>
              </a:spcBef>
            </a:pPr>
            <a:r>
              <a:rPr sz="1800" dirty="0">
                <a:latin typeface="Arial"/>
                <a:cs typeface="Arial"/>
              </a:rPr>
              <a:t>Continuation</a:t>
            </a:r>
            <a:r>
              <a:rPr sz="1800" spc="-80" dirty="0">
                <a:latin typeface="Arial"/>
                <a:cs typeface="Arial"/>
              </a:rPr>
              <a:t> </a:t>
            </a:r>
            <a:r>
              <a:rPr sz="1800" spc="-25" dirty="0">
                <a:latin typeface="Arial"/>
                <a:cs typeface="Arial"/>
              </a:rPr>
              <a:t>Pay</a:t>
            </a:r>
            <a:endParaRPr sz="1800">
              <a:latin typeface="Arial"/>
              <a:cs typeface="Arial"/>
            </a:endParaRPr>
          </a:p>
        </p:txBody>
      </p:sp>
      <p:sp>
        <p:nvSpPr>
          <p:cNvPr id="30" name="object 30"/>
          <p:cNvSpPr txBox="1"/>
          <p:nvPr/>
        </p:nvSpPr>
        <p:spPr>
          <a:xfrm>
            <a:off x="229361" y="5491734"/>
            <a:ext cx="4223385" cy="838200"/>
          </a:xfrm>
          <a:prstGeom prst="rect">
            <a:avLst/>
          </a:prstGeom>
          <a:ln w="28575">
            <a:solidFill>
              <a:srgbClr val="000000"/>
            </a:solidFill>
          </a:ln>
        </p:spPr>
        <p:txBody>
          <a:bodyPr vert="horz" wrap="square" lIns="0" tIns="80010" rIns="0" bIns="0" rtlCol="0">
            <a:spAutoFit/>
          </a:bodyPr>
          <a:lstStyle/>
          <a:p>
            <a:pPr marL="257175" indent="-167005">
              <a:lnSpc>
                <a:spcPct val="100000"/>
              </a:lnSpc>
              <a:spcBef>
                <a:spcPts val="630"/>
              </a:spcBef>
              <a:buFont typeface="Arial"/>
              <a:buChar char="•"/>
              <a:tabLst>
                <a:tab pos="257175" algn="l"/>
              </a:tabLst>
            </a:pPr>
            <a:r>
              <a:rPr sz="1400" spc="-10" dirty="0">
                <a:latin typeface="Arial Narrow"/>
                <a:cs typeface="Arial Narrow"/>
              </a:rPr>
              <a:t>Mid-</a:t>
            </a:r>
            <a:r>
              <a:rPr sz="1400" dirty="0">
                <a:latin typeface="Arial Narrow"/>
                <a:cs typeface="Arial Narrow"/>
              </a:rPr>
              <a:t>career</a:t>
            </a:r>
            <a:r>
              <a:rPr sz="1400" spc="-10" dirty="0">
                <a:latin typeface="Arial Narrow"/>
                <a:cs typeface="Arial Narrow"/>
              </a:rPr>
              <a:t> </a:t>
            </a:r>
            <a:r>
              <a:rPr sz="1400" dirty="0">
                <a:latin typeface="Arial Narrow"/>
                <a:cs typeface="Arial Narrow"/>
              </a:rPr>
              <a:t>incentive</a:t>
            </a:r>
            <a:r>
              <a:rPr sz="1400" spc="-10" dirty="0">
                <a:latin typeface="Arial Narrow"/>
                <a:cs typeface="Arial Narrow"/>
              </a:rPr>
              <a:t> </a:t>
            </a:r>
            <a:r>
              <a:rPr sz="1400" dirty="0">
                <a:latin typeface="Arial Narrow"/>
                <a:cs typeface="Arial Narrow"/>
              </a:rPr>
              <a:t>designed</a:t>
            </a:r>
            <a:r>
              <a:rPr sz="1400" spc="-25" dirty="0">
                <a:latin typeface="Arial Narrow"/>
                <a:cs typeface="Arial Narrow"/>
              </a:rPr>
              <a:t> </a:t>
            </a:r>
            <a:r>
              <a:rPr sz="1400" dirty="0">
                <a:latin typeface="Arial Narrow"/>
                <a:cs typeface="Arial Narrow"/>
              </a:rPr>
              <a:t>to</a:t>
            </a:r>
            <a:r>
              <a:rPr sz="1400" spc="-20" dirty="0">
                <a:latin typeface="Arial Narrow"/>
                <a:cs typeface="Arial Narrow"/>
              </a:rPr>
              <a:t> </a:t>
            </a:r>
            <a:r>
              <a:rPr sz="1400" dirty="0">
                <a:latin typeface="Arial Narrow"/>
                <a:cs typeface="Arial Narrow"/>
              </a:rPr>
              <a:t>maintain</a:t>
            </a:r>
            <a:r>
              <a:rPr sz="1400" spc="-10" dirty="0">
                <a:latin typeface="Arial Narrow"/>
                <a:cs typeface="Arial Narrow"/>
              </a:rPr>
              <a:t> </a:t>
            </a:r>
            <a:r>
              <a:rPr sz="1400" dirty="0">
                <a:latin typeface="Arial Narrow"/>
                <a:cs typeface="Arial Narrow"/>
              </a:rPr>
              <a:t>force</a:t>
            </a:r>
            <a:r>
              <a:rPr sz="1400" spc="-15" dirty="0">
                <a:latin typeface="Arial Narrow"/>
                <a:cs typeface="Arial Narrow"/>
              </a:rPr>
              <a:t> </a:t>
            </a:r>
            <a:r>
              <a:rPr sz="1400" spc="-10" dirty="0">
                <a:latin typeface="Arial Narrow"/>
                <a:cs typeface="Arial Narrow"/>
              </a:rPr>
              <a:t>retention</a:t>
            </a:r>
            <a:endParaRPr sz="1400">
              <a:latin typeface="Arial Narrow"/>
              <a:cs typeface="Arial Narrow"/>
            </a:endParaRPr>
          </a:p>
          <a:p>
            <a:pPr marL="257175" indent="-167005">
              <a:lnSpc>
                <a:spcPct val="100000"/>
              </a:lnSpc>
              <a:buFont typeface="Arial"/>
              <a:buChar char="•"/>
              <a:tabLst>
                <a:tab pos="257175" algn="l"/>
              </a:tabLst>
            </a:pPr>
            <a:r>
              <a:rPr sz="1400" dirty="0">
                <a:latin typeface="Arial Narrow"/>
                <a:cs typeface="Arial Narrow"/>
              </a:rPr>
              <a:t>Payable</a:t>
            </a:r>
            <a:r>
              <a:rPr sz="1400" spc="-20" dirty="0">
                <a:latin typeface="Arial Narrow"/>
                <a:cs typeface="Arial Narrow"/>
              </a:rPr>
              <a:t> </a:t>
            </a:r>
            <a:r>
              <a:rPr sz="1400" dirty="0">
                <a:latin typeface="Arial Narrow"/>
                <a:cs typeface="Arial Narrow"/>
              </a:rPr>
              <a:t>after </a:t>
            </a:r>
            <a:r>
              <a:rPr sz="1400" spc="-10" dirty="0">
                <a:latin typeface="Arial Narrow"/>
                <a:cs typeface="Arial Narrow"/>
              </a:rPr>
              <a:t>8-</a:t>
            </a:r>
            <a:r>
              <a:rPr sz="1400" dirty="0">
                <a:latin typeface="Arial Narrow"/>
                <a:cs typeface="Arial Narrow"/>
              </a:rPr>
              <a:t>12</a:t>
            </a:r>
            <a:r>
              <a:rPr sz="1400" spc="-15" dirty="0">
                <a:latin typeface="Arial Narrow"/>
                <a:cs typeface="Arial Narrow"/>
              </a:rPr>
              <a:t> </a:t>
            </a:r>
            <a:r>
              <a:rPr sz="1400" dirty="0">
                <a:latin typeface="Arial Narrow"/>
                <a:cs typeface="Arial Narrow"/>
              </a:rPr>
              <a:t>years of</a:t>
            </a:r>
            <a:r>
              <a:rPr sz="1400" spc="-10" dirty="0">
                <a:latin typeface="Arial Narrow"/>
                <a:cs typeface="Arial Narrow"/>
              </a:rPr>
              <a:t> service</a:t>
            </a:r>
            <a:endParaRPr sz="1400">
              <a:latin typeface="Arial Narrow"/>
              <a:cs typeface="Arial Narrow"/>
            </a:endParaRPr>
          </a:p>
          <a:p>
            <a:pPr marL="257175" indent="-167005">
              <a:lnSpc>
                <a:spcPct val="100000"/>
              </a:lnSpc>
              <a:spcBef>
                <a:spcPts val="5"/>
              </a:spcBef>
              <a:buFont typeface="Arial"/>
              <a:buChar char="•"/>
              <a:tabLst>
                <a:tab pos="257175" algn="l"/>
              </a:tabLst>
            </a:pPr>
            <a:r>
              <a:rPr sz="1400" dirty="0">
                <a:latin typeface="Arial Narrow"/>
                <a:cs typeface="Arial Narrow"/>
              </a:rPr>
              <a:t>Minimum</a:t>
            </a:r>
            <a:r>
              <a:rPr sz="1400" spc="-5" dirty="0">
                <a:latin typeface="Arial Narrow"/>
                <a:cs typeface="Arial Narrow"/>
              </a:rPr>
              <a:t> </a:t>
            </a:r>
            <a:r>
              <a:rPr sz="1400" dirty="0">
                <a:latin typeface="Arial Narrow"/>
                <a:cs typeface="Arial Narrow"/>
              </a:rPr>
              <a:t>is</a:t>
            </a:r>
            <a:r>
              <a:rPr sz="1400" spc="-25" dirty="0">
                <a:latin typeface="Arial Narrow"/>
                <a:cs typeface="Arial Narrow"/>
              </a:rPr>
              <a:t> </a:t>
            </a:r>
            <a:r>
              <a:rPr sz="1400" dirty="0">
                <a:latin typeface="Arial Narrow"/>
                <a:cs typeface="Arial Narrow"/>
              </a:rPr>
              <a:t>2.5</a:t>
            </a:r>
            <a:r>
              <a:rPr sz="1400" spc="-5" dirty="0">
                <a:latin typeface="Arial Narrow"/>
                <a:cs typeface="Arial Narrow"/>
              </a:rPr>
              <a:t> </a:t>
            </a:r>
            <a:r>
              <a:rPr sz="1400" dirty="0">
                <a:latin typeface="Arial Narrow"/>
                <a:cs typeface="Arial Narrow"/>
              </a:rPr>
              <a:t>x</a:t>
            </a:r>
            <a:r>
              <a:rPr sz="1400" spc="-10" dirty="0">
                <a:latin typeface="Arial Narrow"/>
                <a:cs typeface="Arial Narrow"/>
              </a:rPr>
              <a:t> </a:t>
            </a:r>
            <a:r>
              <a:rPr sz="1400" dirty="0">
                <a:latin typeface="Arial Narrow"/>
                <a:cs typeface="Arial Narrow"/>
              </a:rPr>
              <a:t>monthly</a:t>
            </a:r>
            <a:r>
              <a:rPr sz="1400" spc="-10" dirty="0">
                <a:latin typeface="Arial Narrow"/>
                <a:cs typeface="Arial Narrow"/>
              </a:rPr>
              <a:t> </a:t>
            </a:r>
            <a:r>
              <a:rPr sz="1400" dirty="0">
                <a:latin typeface="Arial Narrow"/>
                <a:cs typeface="Arial Narrow"/>
              </a:rPr>
              <a:t>basic</a:t>
            </a:r>
            <a:r>
              <a:rPr sz="1400" spc="-10" dirty="0">
                <a:latin typeface="Arial Narrow"/>
                <a:cs typeface="Arial Narrow"/>
              </a:rPr>
              <a:t> </a:t>
            </a:r>
            <a:r>
              <a:rPr sz="1400" dirty="0">
                <a:latin typeface="Arial Narrow"/>
                <a:cs typeface="Arial Narrow"/>
              </a:rPr>
              <a:t>pay</a:t>
            </a:r>
            <a:r>
              <a:rPr sz="1400" spc="-5" dirty="0">
                <a:latin typeface="Arial Narrow"/>
                <a:cs typeface="Arial Narrow"/>
              </a:rPr>
              <a:t> </a:t>
            </a:r>
            <a:r>
              <a:rPr sz="1400" dirty="0">
                <a:latin typeface="Arial Narrow"/>
                <a:cs typeface="Arial Narrow"/>
              </a:rPr>
              <a:t>(0.5</a:t>
            </a:r>
            <a:r>
              <a:rPr sz="1400" spc="-15" dirty="0">
                <a:latin typeface="Arial Narrow"/>
                <a:cs typeface="Arial Narrow"/>
              </a:rPr>
              <a:t> </a:t>
            </a:r>
            <a:r>
              <a:rPr sz="1400" dirty="0">
                <a:latin typeface="Arial Narrow"/>
                <a:cs typeface="Arial Narrow"/>
              </a:rPr>
              <a:t>x</a:t>
            </a:r>
            <a:r>
              <a:rPr sz="1400" spc="-10" dirty="0">
                <a:latin typeface="Arial Narrow"/>
                <a:cs typeface="Arial Narrow"/>
              </a:rPr>
              <a:t> </a:t>
            </a:r>
            <a:r>
              <a:rPr sz="1400" dirty="0">
                <a:latin typeface="Arial Narrow"/>
                <a:cs typeface="Arial Narrow"/>
              </a:rPr>
              <a:t>for </a:t>
            </a:r>
            <a:r>
              <a:rPr sz="1400" spc="-25" dirty="0">
                <a:latin typeface="Arial Narrow"/>
                <a:cs typeface="Arial Narrow"/>
              </a:rPr>
              <a:t>RC)</a:t>
            </a:r>
            <a:endParaRPr sz="1400">
              <a:latin typeface="Arial Narrow"/>
              <a:cs typeface="Arial Narrow"/>
            </a:endParaRPr>
          </a:p>
        </p:txBody>
      </p:sp>
      <p:grpSp>
        <p:nvGrpSpPr>
          <p:cNvPr id="31" name="object 31"/>
          <p:cNvGrpSpPr/>
          <p:nvPr/>
        </p:nvGrpSpPr>
        <p:grpSpPr>
          <a:xfrm>
            <a:off x="3493261" y="3092455"/>
            <a:ext cx="3073400" cy="1475105"/>
            <a:chOff x="3493261" y="3092455"/>
            <a:chExt cx="3073400" cy="1475105"/>
          </a:xfrm>
        </p:grpSpPr>
        <p:sp>
          <p:nvSpPr>
            <p:cNvPr id="32" name="object 32"/>
            <p:cNvSpPr/>
            <p:nvPr/>
          </p:nvSpPr>
          <p:spPr>
            <a:xfrm>
              <a:off x="3505961" y="3105155"/>
              <a:ext cx="1600200" cy="1449705"/>
            </a:xfrm>
            <a:custGeom>
              <a:avLst/>
              <a:gdLst/>
              <a:ahLst/>
              <a:cxnLst/>
              <a:rect l="l" t="t" r="r" b="b"/>
              <a:pathLst>
                <a:path w="1600200" h="1449704">
                  <a:moveTo>
                    <a:pt x="0" y="241553"/>
                  </a:moveTo>
                  <a:lnTo>
                    <a:pt x="4907" y="192870"/>
                  </a:lnTo>
                  <a:lnTo>
                    <a:pt x="18983" y="147527"/>
                  </a:lnTo>
                  <a:lnTo>
                    <a:pt x="41255" y="106495"/>
                  </a:lnTo>
                  <a:lnTo>
                    <a:pt x="70751" y="70746"/>
                  </a:lnTo>
                  <a:lnTo>
                    <a:pt x="106501" y="41251"/>
                  </a:lnTo>
                  <a:lnTo>
                    <a:pt x="147532" y="18981"/>
                  </a:lnTo>
                  <a:lnTo>
                    <a:pt x="192874" y="4907"/>
                  </a:lnTo>
                  <a:lnTo>
                    <a:pt x="241554" y="0"/>
                  </a:lnTo>
                  <a:lnTo>
                    <a:pt x="1358646" y="0"/>
                  </a:lnTo>
                  <a:lnTo>
                    <a:pt x="1407325" y="4907"/>
                  </a:lnTo>
                  <a:lnTo>
                    <a:pt x="1452667" y="18981"/>
                  </a:lnTo>
                  <a:lnTo>
                    <a:pt x="1493698" y="41251"/>
                  </a:lnTo>
                  <a:lnTo>
                    <a:pt x="1529448" y="70746"/>
                  </a:lnTo>
                  <a:lnTo>
                    <a:pt x="1558944" y="106495"/>
                  </a:lnTo>
                  <a:lnTo>
                    <a:pt x="1581216" y="147527"/>
                  </a:lnTo>
                  <a:lnTo>
                    <a:pt x="1595292" y="192870"/>
                  </a:lnTo>
                  <a:lnTo>
                    <a:pt x="1600200" y="241553"/>
                  </a:lnTo>
                  <a:lnTo>
                    <a:pt x="1600200" y="1207757"/>
                  </a:lnTo>
                  <a:lnTo>
                    <a:pt x="1595292" y="1256441"/>
                  </a:lnTo>
                  <a:lnTo>
                    <a:pt x="1581216" y="1301785"/>
                  </a:lnTo>
                  <a:lnTo>
                    <a:pt x="1558944" y="1342819"/>
                  </a:lnTo>
                  <a:lnTo>
                    <a:pt x="1529448" y="1378570"/>
                  </a:lnTo>
                  <a:lnTo>
                    <a:pt x="1493698" y="1408068"/>
                  </a:lnTo>
                  <a:lnTo>
                    <a:pt x="1452667" y="1430340"/>
                  </a:lnTo>
                  <a:lnTo>
                    <a:pt x="1407325" y="1444416"/>
                  </a:lnTo>
                  <a:lnTo>
                    <a:pt x="1358646" y="1449323"/>
                  </a:lnTo>
                  <a:lnTo>
                    <a:pt x="241554" y="1449323"/>
                  </a:lnTo>
                  <a:lnTo>
                    <a:pt x="192874" y="1444416"/>
                  </a:lnTo>
                  <a:lnTo>
                    <a:pt x="147532" y="1430340"/>
                  </a:lnTo>
                  <a:lnTo>
                    <a:pt x="106501" y="1408068"/>
                  </a:lnTo>
                  <a:lnTo>
                    <a:pt x="70751" y="1378570"/>
                  </a:lnTo>
                  <a:lnTo>
                    <a:pt x="41255" y="1342819"/>
                  </a:lnTo>
                  <a:lnTo>
                    <a:pt x="18983" y="1301785"/>
                  </a:lnTo>
                  <a:lnTo>
                    <a:pt x="4907" y="1256441"/>
                  </a:lnTo>
                  <a:lnTo>
                    <a:pt x="0" y="1207757"/>
                  </a:lnTo>
                  <a:lnTo>
                    <a:pt x="0" y="241553"/>
                  </a:lnTo>
                  <a:close/>
                </a:path>
              </a:pathLst>
            </a:custGeom>
            <a:ln w="25400">
              <a:solidFill>
                <a:srgbClr val="E36C09"/>
              </a:solidFill>
            </a:ln>
          </p:spPr>
          <p:txBody>
            <a:bodyPr wrap="square" lIns="0" tIns="0" rIns="0" bIns="0" rtlCol="0"/>
            <a:lstStyle/>
            <a:p>
              <a:endParaRPr/>
            </a:p>
          </p:txBody>
        </p:sp>
        <p:sp>
          <p:nvSpPr>
            <p:cNvPr id="33" name="object 33"/>
            <p:cNvSpPr/>
            <p:nvPr/>
          </p:nvSpPr>
          <p:spPr>
            <a:xfrm>
              <a:off x="3641115" y="3768331"/>
              <a:ext cx="445134" cy="520065"/>
            </a:xfrm>
            <a:custGeom>
              <a:avLst/>
              <a:gdLst/>
              <a:ahLst/>
              <a:cxnLst/>
              <a:rect l="l" t="t" r="r" b="b"/>
              <a:pathLst>
                <a:path w="445135" h="520064">
                  <a:moveTo>
                    <a:pt x="97231" y="345567"/>
                  </a:moveTo>
                  <a:lnTo>
                    <a:pt x="81368" y="334962"/>
                  </a:lnTo>
                  <a:lnTo>
                    <a:pt x="51904" y="315264"/>
                  </a:lnTo>
                  <a:lnTo>
                    <a:pt x="51904" y="328485"/>
                  </a:lnTo>
                  <a:lnTo>
                    <a:pt x="29718" y="345617"/>
                  </a:lnTo>
                  <a:lnTo>
                    <a:pt x="18973" y="316725"/>
                  </a:lnTo>
                  <a:lnTo>
                    <a:pt x="16624" y="310515"/>
                  </a:lnTo>
                  <a:lnTo>
                    <a:pt x="13919" y="304533"/>
                  </a:lnTo>
                  <a:lnTo>
                    <a:pt x="10820" y="298792"/>
                  </a:lnTo>
                  <a:lnTo>
                    <a:pt x="15062" y="302272"/>
                  </a:lnTo>
                  <a:lnTo>
                    <a:pt x="20840" y="306578"/>
                  </a:lnTo>
                  <a:lnTo>
                    <a:pt x="51904" y="328485"/>
                  </a:lnTo>
                  <a:lnTo>
                    <a:pt x="51904" y="315264"/>
                  </a:lnTo>
                  <a:lnTo>
                    <a:pt x="27266" y="298792"/>
                  </a:lnTo>
                  <a:lnTo>
                    <a:pt x="9207" y="286715"/>
                  </a:lnTo>
                  <a:lnTo>
                    <a:pt x="0" y="293827"/>
                  </a:lnTo>
                  <a:lnTo>
                    <a:pt x="36207" y="392671"/>
                  </a:lnTo>
                  <a:lnTo>
                    <a:pt x="45300" y="385648"/>
                  </a:lnTo>
                  <a:lnTo>
                    <a:pt x="33807" y="356120"/>
                  </a:lnTo>
                  <a:lnTo>
                    <a:pt x="47409" y="345617"/>
                  </a:lnTo>
                  <a:lnTo>
                    <a:pt x="61214" y="334962"/>
                  </a:lnTo>
                  <a:lnTo>
                    <a:pt x="87363" y="353174"/>
                  </a:lnTo>
                  <a:lnTo>
                    <a:pt x="97231" y="345567"/>
                  </a:lnTo>
                  <a:close/>
                </a:path>
                <a:path w="445135" h="520064">
                  <a:moveTo>
                    <a:pt x="115582" y="273786"/>
                  </a:moveTo>
                  <a:lnTo>
                    <a:pt x="108356" y="264414"/>
                  </a:lnTo>
                  <a:lnTo>
                    <a:pt x="77787" y="287997"/>
                  </a:lnTo>
                  <a:lnTo>
                    <a:pt x="58788" y="263398"/>
                  </a:lnTo>
                  <a:lnTo>
                    <a:pt x="94119" y="236118"/>
                  </a:lnTo>
                  <a:lnTo>
                    <a:pt x="86880" y="226745"/>
                  </a:lnTo>
                  <a:lnTo>
                    <a:pt x="42938" y="260680"/>
                  </a:lnTo>
                  <a:lnTo>
                    <a:pt x="104267" y="340118"/>
                  </a:lnTo>
                  <a:lnTo>
                    <a:pt x="112890" y="333463"/>
                  </a:lnTo>
                  <a:lnTo>
                    <a:pt x="85026" y="297383"/>
                  </a:lnTo>
                  <a:lnTo>
                    <a:pt x="97180" y="287997"/>
                  </a:lnTo>
                  <a:lnTo>
                    <a:pt x="115582" y="273786"/>
                  </a:lnTo>
                  <a:close/>
                </a:path>
                <a:path w="445135" h="520064">
                  <a:moveTo>
                    <a:pt x="184416" y="479577"/>
                  </a:moveTo>
                  <a:lnTo>
                    <a:pt x="172948" y="444576"/>
                  </a:lnTo>
                  <a:lnTo>
                    <a:pt x="172948" y="476643"/>
                  </a:lnTo>
                  <a:lnTo>
                    <a:pt x="169989" y="484746"/>
                  </a:lnTo>
                  <a:lnTo>
                    <a:pt x="166446" y="488937"/>
                  </a:lnTo>
                  <a:lnTo>
                    <a:pt x="146977" y="503974"/>
                  </a:lnTo>
                  <a:lnTo>
                    <a:pt x="100114" y="443280"/>
                  </a:lnTo>
                  <a:lnTo>
                    <a:pt x="118795" y="428866"/>
                  </a:lnTo>
                  <a:lnTo>
                    <a:pt x="122859" y="426554"/>
                  </a:lnTo>
                  <a:lnTo>
                    <a:pt x="130619" y="424726"/>
                  </a:lnTo>
                  <a:lnTo>
                    <a:pt x="135801" y="425627"/>
                  </a:lnTo>
                  <a:lnTo>
                    <a:pt x="165290" y="452526"/>
                  </a:lnTo>
                  <a:lnTo>
                    <a:pt x="172948" y="476643"/>
                  </a:lnTo>
                  <a:lnTo>
                    <a:pt x="172948" y="444576"/>
                  </a:lnTo>
                  <a:lnTo>
                    <a:pt x="141147" y="415404"/>
                  </a:lnTo>
                  <a:lnTo>
                    <a:pt x="130403" y="412978"/>
                  </a:lnTo>
                  <a:lnTo>
                    <a:pt x="125323" y="413207"/>
                  </a:lnTo>
                  <a:lnTo>
                    <a:pt x="116916" y="416128"/>
                  </a:lnTo>
                  <a:lnTo>
                    <a:pt x="112306" y="418896"/>
                  </a:lnTo>
                  <a:lnTo>
                    <a:pt x="84264" y="440563"/>
                  </a:lnTo>
                  <a:lnTo>
                    <a:pt x="145592" y="520001"/>
                  </a:lnTo>
                  <a:lnTo>
                    <a:pt x="166357" y="503974"/>
                  </a:lnTo>
                  <a:lnTo>
                    <a:pt x="175793" y="496684"/>
                  </a:lnTo>
                  <a:lnTo>
                    <a:pt x="180187" y="491197"/>
                  </a:lnTo>
                  <a:lnTo>
                    <a:pt x="184416" y="479577"/>
                  </a:lnTo>
                  <a:close/>
                </a:path>
                <a:path w="445135" h="520064">
                  <a:moveTo>
                    <a:pt x="184467" y="278206"/>
                  </a:moveTo>
                  <a:lnTo>
                    <a:pt x="135509" y="214782"/>
                  </a:lnTo>
                  <a:lnTo>
                    <a:pt x="130378" y="208140"/>
                  </a:lnTo>
                  <a:lnTo>
                    <a:pt x="151942" y="191477"/>
                  </a:lnTo>
                  <a:lnTo>
                    <a:pt x="144703" y="182105"/>
                  </a:lnTo>
                  <a:lnTo>
                    <a:pt x="93065" y="221983"/>
                  </a:lnTo>
                  <a:lnTo>
                    <a:pt x="100304" y="231355"/>
                  </a:lnTo>
                  <a:lnTo>
                    <a:pt x="121767" y="214782"/>
                  </a:lnTo>
                  <a:lnTo>
                    <a:pt x="175856" y="284848"/>
                  </a:lnTo>
                  <a:lnTo>
                    <a:pt x="184467" y="278206"/>
                  </a:lnTo>
                  <a:close/>
                </a:path>
                <a:path w="445135" h="520064">
                  <a:moveTo>
                    <a:pt x="263423" y="217246"/>
                  </a:moveTo>
                  <a:lnTo>
                    <a:pt x="256184" y="207873"/>
                  </a:lnTo>
                  <a:lnTo>
                    <a:pt x="216192" y="238747"/>
                  </a:lnTo>
                  <a:lnTo>
                    <a:pt x="195326" y="211709"/>
                  </a:lnTo>
                  <a:lnTo>
                    <a:pt x="207467" y="202336"/>
                  </a:lnTo>
                  <a:lnTo>
                    <a:pt x="231355" y="183883"/>
                  </a:lnTo>
                  <a:lnTo>
                    <a:pt x="224116" y="174510"/>
                  </a:lnTo>
                  <a:lnTo>
                    <a:pt x="188087" y="202336"/>
                  </a:lnTo>
                  <a:lnTo>
                    <a:pt x="169341" y="178054"/>
                  </a:lnTo>
                  <a:lnTo>
                    <a:pt x="207810" y="148348"/>
                  </a:lnTo>
                  <a:lnTo>
                    <a:pt x="200571" y="138976"/>
                  </a:lnTo>
                  <a:lnTo>
                    <a:pt x="153479" y="175336"/>
                  </a:lnTo>
                  <a:lnTo>
                    <a:pt x="214820" y="254774"/>
                  </a:lnTo>
                  <a:lnTo>
                    <a:pt x="235585" y="238747"/>
                  </a:lnTo>
                  <a:lnTo>
                    <a:pt x="263423" y="217246"/>
                  </a:lnTo>
                  <a:close/>
                </a:path>
                <a:path w="445135" h="520064">
                  <a:moveTo>
                    <a:pt x="264820" y="427951"/>
                  </a:moveTo>
                  <a:lnTo>
                    <a:pt x="248970" y="417360"/>
                  </a:lnTo>
                  <a:lnTo>
                    <a:pt x="219494" y="397662"/>
                  </a:lnTo>
                  <a:lnTo>
                    <a:pt x="219494" y="410883"/>
                  </a:lnTo>
                  <a:lnTo>
                    <a:pt x="197307" y="428015"/>
                  </a:lnTo>
                  <a:lnTo>
                    <a:pt x="186563" y="399110"/>
                  </a:lnTo>
                  <a:lnTo>
                    <a:pt x="184213" y="392912"/>
                  </a:lnTo>
                  <a:lnTo>
                    <a:pt x="181508" y="386930"/>
                  </a:lnTo>
                  <a:lnTo>
                    <a:pt x="178409" y="381190"/>
                  </a:lnTo>
                  <a:lnTo>
                    <a:pt x="182651" y="384657"/>
                  </a:lnTo>
                  <a:lnTo>
                    <a:pt x="188429" y="388962"/>
                  </a:lnTo>
                  <a:lnTo>
                    <a:pt x="219494" y="410883"/>
                  </a:lnTo>
                  <a:lnTo>
                    <a:pt x="219494" y="397662"/>
                  </a:lnTo>
                  <a:lnTo>
                    <a:pt x="194868" y="381190"/>
                  </a:lnTo>
                  <a:lnTo>
                    <a:pt x="176796" y="369112"/>
                  </a:lnTo>
                  <a:lnTo>
                    <a:pt x="167589" y="376224"/>
                  </a:lnTo>
                  <a:lnTo>
                    <a:pt x="203796" y="475068"/>
                  </a:lnTo>
                  <a:lnTo>
                    <a:pt x="212890" y="468045"/>
                  </a:lnTo>
                  <a:lnTo>
                    <a:pt x="201396" y="438518"/>
                  </a:lnTo>
                  <a:lnTo>
                    <a:pt x="214998" y="428015"/>
                  </a:lnTo>
                  <a:lnTo>
                    <a:pt x="228803" y="417360"/>
                  </a:lnTo>
                  <a:lnTo>
                    <a:pt x="254952" y="435571"/>
                  </a:lnTo>
                  <a:lnTo>
                    <a:pt x="264820" y="427951"/>
                  </a:lnTo>
                  <a:close/>
                </a:path>
                <a:path w="445135" h="520064">
                  <a:moveTo>
                    <a:pt x="298196" y="402183"/>
                  </a:moveTo>
                  <a:lnTo>
                    <a:pt x="272211" y="368528"/>
                  </a:lnTo>
                  <a:lnTo>
                    <a:pt x="271437" y="363042"/>
                  </a:lnTo>
                  <a:lnTo>
                    <a:pt x="262877" y="302653"/>
                  </a:lnTo>
                  <a:lnTo>
                    <a:pt x="252907" y="310349"/>
                  </a:lnTo>
                  <a:lnTo>
                    <a:pt x="259537" y="351028"/>
                  </a:lnTo>
                  <a:lnTo>
                    <a:pt x="260781" y="357517"/>
                  </a:lnTo>
                  <a:lnTo>
                    <a:pt x="262051" y="363042"/>
                  </a:lnTo>
                  <a:lnTo>
                    <a:pt x="256870" y="360286"/>
                  </a:lnTo>
                  <a:lnTo>
                    <a:pt x="251180" y="357517"/>
                  </a:lnTo>
                  <a:lnTo>
                    <a:pt x="213690" y="340639"/>
                  </a:lnTo>
                  <a:lnTo>
                    <a:pt x="203161" y="348767"/>
                  </a:lnTo>
                  <a:lnTo>
                    <a:pt x="263601" y="375183"/>
                  </a:lnTo>
                  <a:lnTo>
                    <a:pt x="289585" y="408838"/>
                  </a:lnTo>
                  <a:lnTo>
                    <a:pt x="298196" y="402183"/>
                  </a:lnTo>
                  <a:close/>
                </a:path>
                <a:path w="445135" h="520064">
                  <a:moveTo>
                    <a:pt x="332359" y="164020"/>
                  </a:moveTo>
                  <a:lnTo>
                    <a:pt x="310984" y="154254"/>
                  </a:lnTo>
                  <a:lnTo>
                    <a:pt x="299466" y="148971"/>
                  </a:lnTo>
                  <a:lnTo>
                    <a:pt x="294601" y="147345"/>
                  </a:lnTo>
                  <a:lnTo>
                    <a:pt x="288988" y="146138"/>
                  </a:lnTo>
                  <a:lnTo>
                    <a:pt x="287274" y="145770"/>
                  </a:lnTo>
                  <a:lnTo>
                    <a:pt x="284289" y="145719"/>
                  </a:lnTo>
                  <a:lnTo>
                    <a:pt x="280746" y="146138"/>
                  </a:lnTo>
                  <a:lnTo>
                    <a:pt x="285927" y="140525"/>
                  </a:lnTo>
                  <a:lnTo>
                    <a:pt x="288645" y="134658"/>
                  </a:lnTo>
                  <a:lnTo>
                    <a:pt x="289153" y="122389"/>
                  </a:lnTo>
                  <a:lnTo>
                    <a:pt x="286969" y="116332"/>
                  </a:lnTo>
                  <a:lnTo>
                    <a:pt x="282117" y="110045"/>
                  </a:lnTo>
                  <a:lnTo>
                    <a:pt x="278828" y="105791"/>
                  </a:lnTo>
                  <a:lnTo>
                    <a:pt x="277698" y="104863"/>
                  </a:lnTo>
                  <a:lnTo>
                    <a:pt x="277698" y="129044"/>
                  </a:lnTo>
                  <a:lnTo>
                    <a:pt x="277228" y="131864"/>
                  </a:lnTo>
                  <a:lnTo>
                    <a:pt x="274548" y="137045"/>
                  </a:lnTo>
                  <a:lnTo>
                    <a:pt x="271843" y="139903"/>
                  </a:lnTo>
                  <a:lnTo>
                    <a:pt x="249275" y="157340"/>
                  </a:lnTo>
                  <a:lnTo>
                    <a:pt x="228981" y="131064"/>
                  </a:lnTo>
                  <a:lnTo>
                    <a:pt x="254190" y="111594"/>
                  </a:lnTo>
                  <a:lnTo>
                    <a:pt x="258572" y="110045"/>
                  </a:lnTo>
                  <a:lnTo>
                    <a:pt x="266801" y="111010"/>
                  </a:lnTo>
                  <a:lnTo>
                    <a:pt x="270408" y="113258"/>
                  </a:lnTo>
                  <a:lnTo>
                    <a:pt x="275653" y="120040"/>
                  </a:lnTo>
                  <a:lnTo>
                    <a:pt x="276923" y="122961"/>
                  </a:lnTo>
                  <a:lnTo>
                    <a:pt x="277698" y="129044"/>
                  </a:lnTo>
                  <a:lnTo>
                    <a:pt x="277698" y="104863"/>
                  </a:lnTo>
                  <a:lnTo>
                    <a:pt x="274828" y="102501"/>
                  </a:lnTo>
                  <a:lnTo>
                    <a:pt x="265811" y="98450"/>
                  </a:lnTo>
                  <a:lnTo>
                    <a:pt x="261556" y="97802"/>
                  </a:lnTo>
                  <a:lnTo>
                    <a:pt x="253530" y="99275"/>
                  </a:lnTo>
                  <a:lnTo>
                    <a:pt x="248500" y="101968"/>
                  </a:lnTo>
                  <a:lnTo>
                    <a:pt x="213588" y="128930"/>
                  </a:lnTo>
                  <a:lnTo>
                    <a:pt x="274916" y="208368"/>
                  </a:lnTo>
                  <a:lnTo>
                    <a:pt x="283540" y="201726"/>
                  </a:lnTo>
                  <a:lnTo>
                    <a:pt x="256298" y="166446"/>
                  </a:lnTo>
                  <a:lnTo>
                    <a:pt x="268097" y="157340"/>
                  </a:lnTo>
                  <a:lnTo>
                    <a:pt x="269151" y="156527"/>
                  </a:lnTo>
                  <a:lnTo>
                    <a:pt x="271691" y="155181"/>
                  </a:lnTo>
                  <a:lnTo>
                    <a:pt x="276110" y="154254"/>
                  </a:lnTo>
                  <a:lnTo>
                    <a:pt x="278930" y="154482"/>
                  </a:lnTo>
                  <a:lnTo>
                    <a:pt x="285826" y="156324"/>
                  </a:lnTo>
                  <a:lnTo>
                    <a:pt x="291731" y="158711"/>
                  </a:lnTo>
                  <a:lnTo>
                    <a:pt x="321525" y="172389"/>
                  </a:lnTo>
                  <a:lnTo>
                    <a:pt x="332359" y="164020"/>
                  </a:lnTo>
                  <a:close/>
                </a:path>
                <a:path w="445135" h="520064">
                  <a:moveTo>
                    <a:pt x="370281" y="336384"/>
                  </a:moveTo>
                  <a:lnTo>
                    <a:pt x="368769" y="325628"/>
                  </a:lnTo>
                  <a:lnTo>
                    <a:pt x="366636" y="320662"/>
                  </a:lnTo>
                  <a:lnTo>
                    <a:pt x="364032" y="317296"/>
                  </a:lnTo>
                  <a:lnTo>
                    <a:pt x="363143" y="316141"/>
                  </a:lnTo>
                  <a:lnTo>
                    <a:pt x="359587" y="311531"/>
                  </a:lnTo>
                  <a:lnTo>
                    <a:pt x="355536" y="308368"/>
                  </a:lnTo>
                  <a:lnTo>
                    <a:pt x="346379" y="304888"/>
                  </a:lnTo>
                  <a:lnTo>
                    <a:pt x="341325" y="304546"/>
                  </a:lnTo>
                  <a:lnTo>
                    <a:pt x="335775" y="305574"/>
                  </a:lnTo>
                  <a:lnTo>
                    <a:pt x="332168" y="306285"/>
                  </a:lnTo>
                  <a:lnTo>
                    <a:pt x="326466" y="308216"/>
                  </a:lnTo>
                  <a:lnTo>
                    <a:pt x="310692" y="314667"/>
                  </a:lnTo>
                  <a:lnTo>
                    <a:pt x="305092" y="316141"/>
                  </a:lnTo>
                  <a:lnTo>
                    <a:pt x="298589" y="315493"/>
                  </a:lnTo>
                  <a:lnTo>
                    <a:pt x="295732" y="313728"/>
                  </a:lnTo>
                  <a:lnTo>
                    <a:pt x="290576" y="307047"/>
                  </a:lnTo>
                  <a:lnTo>
                    <a:pt x="289674" y="303225"/>
                  </a:lnTo>
                  <a:lnTo>
                    <a:pt x="291426" y="294894"/>
                  </a:lnTo>
                  <a:lnTo>
                    <a:pt x="294309" y="290931"/>
                  </a:lnTo>
                  <a:lnTo>
                    <a:pt x="303987" y="283464"/>
                  </a:lnTo>
                  <a:lnTo>
                    <a:pt x="308673" y="281825"/>
                  </a:lnTo>
                  <a:lnTo>
                    <a:pt x="317842" y="282714"/>
                  </a:lnTo>
                  <a:lnTo>
                    <a:pt x="322338" y="285343"/>
                  </a:lnTo>
                  <a:lnTo>
                    <a:pt x="326758" y="290182"/>
                  </a:lnTo>
                  <a:lnTo>
                    <a:pt x="334467" y="283019"/>
                  </a:lnTo>
                  <a:lnTo>
                    <a:pt x="311785" y="270281"/>
                  </a:lnTo>
                  <a:lnTo>
                    <a:pt x="301574" y="272059"/>
                  </a:lnTo>
                  <a:lnTo>
                    <a:pt x="278866" y="303225"/>
                  </a:lnTo>
                  <a:lnTo>
                    <a:pt x="278803" y="304888"/>
                  </a:lnTo>
                  <a:lnTo>
                    <a:pt x="280670" y="311353"/>
                  </a:lnTo>
                  <a:lnTo>
                    <a:pt x="288391" y="321360"/>
                  </a:lnTo>
                  <a:lnTo>
                    <a:pt x="291592" y="324015"/>
                  </a:lnTo>
                  <a:lnTo>
                    <a:pt x="298856" y="327444"/>
                  </a:lnTo>
                  <a:lnTo>
                    <a:pt x="302691" y="328231"/>
                  </a:lnTo>
                  <a:lnTo>
                    <a:pt x="310730" y="327901"/>
                  </a:lnTo>
                  <a:lnTo>
                    <a:pt x="316522" y="326351"/>
                  </a:lnTo>
                  <a:lnTo>
                    <a:pt x="332549" y="320154"/>
                  </a:lnTo>
                  <a:lnTo>
                    <a:pt x="338251" y="318262"/>
                  </a:lnTo>
                  <a:lnTo>
                    <a:pt x="344131" y="317296"/>
                  </a:lnTo>
                  <a:lnTo>
                    <a:pt x="346798" y="317525"/>
                  </a:lnTo>
                  <a:lnTo>
                    <a:pt x="351548" y="319430"/>
                  </a:lnTo>
                  <a:lnTo>
                    <a:pt x="353644" y="321081"/>
                  </a:lnTo>
                  <a:lnTo>
                    <a:pt x="358546" y="327431"/>
                  </a:lnTo>
                  <a:lnTo>
                    <a:pt x="359638" y="331774"/>
                  </a:lnTo>
                  <a:lnTo>
                    <a:pt x="357835" y="341160"/>
                  </a:lnTo>
                  <a:lnTo>
                    <a:pt x="354825" y="345490"/>
                  </a:lnTo>
                  <a:lnTo>
                    <a:pt x="346113" y="352209"/>
                  </a:lnTo>
                  <a:lnTo>
                    <a:pt x="342328" y="353961"/>
                  </a:lnTo>
                  <a:lnTo>
                    <a:pt x="334327" y="355396"/>
                  </a:lnTo>
                  <a:lnTo>
                    <a:pt x="330619" y="355130"/>
                  </a:lnTo>
                  <a:lnTo>
                    <a:pt x="323786" y="352628"/>
                  </a:lnTo>
                  <a:lnTo>
                    <a:pt x="320179" y="349986"/>
                  </a:lnTo>
                  <a:lnTo>
                    <a:pt x="316369" y="345948"/>
                  </a:lnTo>
                  <a:lnTo>
                    <a:pt x="308902" y="353085"/>
                  </a:lnTo>
                  <a:lnTo>
                    <a:pt x="337896" y="367182"/>
                  </a:lnTo>
                  <a:lnTo>
                    <a:pt x="344157" y="365963"/>
                  </a:lnTo>
                  <a:lnTo>
                    <a:pt x="369570" y="341464"/>
                  </a:lnTo>
                  <a:lnTo>
                    <a:pt x="370281" y="336384"/>
                  </a:lnTo>
                  <a:close/>
                </a:path>
                <a:path w="445135" h="520064">
                  <a:moveTo>
                    <a:pt x="394462" y="104940"/>
                  </a:moveTo>
                  <a:lnTo>
                    <a:pt x="391655" y="93319"/>
                  </a:lnTo>
                  <a:lnTo>
                    <a:pt x="388912" y="87757"/>
                  </a:lnTo>
                  <a:lnTo>
                    <a:pt x="383882" y="81254"/>
                  </a:lnTo>
                  <a:lnTo>
                    <a:pt x="383882" y="111010"/>
                  </a:lnTo>
                  <a:lnTo>
                    <a:pt x="382358" y="114782"/>
                  </a:lnTo>
                  <a:lnTo>
                    <a:pt x="375640" y="119976"/>
                  </a:lnTo>
                  <a:lnTo>
                    <a:pt x="371144" y="120662"/>
                  </a:lnTo>
                  <a:lnTo>
                    <a:pt x="360349" y="117868"/>
                  </a:lnTo>
                  <a:lnTo>
                    <a:pt x="355422" y="114300"/>
                  </a:lnTo>
                  <a:lnTo>
                    <a:pt x="346925" y="103289"/>
                  </a:lnTo>
                  <a:lnTo>
                    <a:pt x="344982" y="98107"/>
                  </a:lnTo>
                  <a:lnTo>
                    <a:pt x="345135" y="94297"/>
                  </a:lnTo>
                  <a:lnTo>
                    <a:pt x="345376" y="87934"/>
                  </a:lnTo>
                  <a:lnTo>
                    <a:pt x="347218" y="84061"/>
                  </a:lnTo>
                  <a:lnTo>
                    <a:pt x="354215" y="78651"/>
                  </a:lnTo>
                  <a:lnTo>
                    <a:pt x="358419" y="77889"/>
                  </a:lnTo>
                  <a:lnTo>
                    <a:pt x="368134" y="80302"/>
                  </a:lnTo>
                  <a:lnTo>
                    <a:pt x="372732" y="83731"/>
                  </a:lnTo>
                  <a:lnTo>
                    <a:pt x="381520" y="95110"/>
                  </a:lnTo>
                  <a:lnTo>
                    <a:pt x="383768" y="100584"/>
                  </a:lnTo>
                  <a:lnTo>
                    <a:pt x="383882" y="111010"/>
                  </a:lnTo>
                  <a:lnTo>
                    <a:pt x="383882" y="81254"/>
                  </a:lnTo>
                  <a:lnTo>
                    <a:pt x="381292" y="77889"/>
                  </a:lnTo>
                  <a:lnTo>
                    <a:pt x="378752" y="74612"/>
                  </a:lnTo>
                  <a:lnTo>
                    <a:pt x="371995" y="69837"/>
                  </a:lnTo>
                  <a:lnTo>
                    <a:pt x="357073" y="66421"/>
                  </a:lnTo>
                  <a:lnTo>
                    <a:pt x="350761" y="67564"/>
                  </a:lnTo>
                  <a:lnTo>
                    <a:pt x="337210" y="89674"/>
                  </a:lnTo>
                  <a:lnTo>
                    <a:pt x="337985" y="94297"/>
                  </a:lnTo>
                  <a:lnTo>
                    <a:pt x="332930" y="87223"/>
                  </a:lnTo>
                  <a:lnTo>
                    <a:pt x="329006" y="80695"/>
                  </a:lnTo>
                  <a:lnTo>
                    <a:pt x="326237" y="74752"/>
                  </a:lnTo>
                  <a:lnTo>
                    <a:pt x="324599" y="69342"/>
                  </a:lnTo>
                  <a:lnTo>
                    <a:pt x="322948" y="61391"/>
                  </a:lnTo>
                  <a:lnTo>
                    <a:pt x="324446" y="55626"/>
                  </a:lnTo>
                  <a:lnTo>
                    <a:pt x="332092" y="49720"/>
                  </a:lnTo>
                  <a:lnTo>
                    <a:pt x="335622" y="49009"/>
                  </a:lnTo>
                  <a:lnTo>
                    <a:pt x="342506" y="50469"/>
                  </a:lnTo>
                  <a:lnTo>
                    <a:pt x="345859" y="52501"/>
                  </a:lnTo>
                  <a:lnTo>
                    <a:pt x="349745" y="55981"/>
                  </a:lnTo>
                  <a:lnTo>
                    <a:pt x="357136" y="49072"/>
                  </a:lnTo>
                  <a:lnTo>
                    <a:pt x="351459" y="43218"/>
                  </a:lnTo>
                  <a:lnTo>
                    <a:pt x="345655" y="39890"/>
                  </a:lnTo>
                  <a:lnTo>
                    <a:pt x="333781" y="38303"/>
                  </a:lnTo>
                  <a:lnTo>
                    <a:pt x="328333" y="39814"/>
                  </a:lnTo>
                  <a:lnTo>
                    <a:pt x="316572" y="48895"/>
                  </a:lnTo>
                  <a:lnTo>
                    <a:pt x="313499" y="56476"/>
                  </a:lnTo>
                  <a:lnTo>
                    <a:pt x="314185" y="66421"/>
                  </a:lnTo>
                  <a:lnTo>
                    <a:pt x="332955" y="104241"/>
                  </a:lnTo>
                  <a:lnTo>
                    <a:pt x="362229" y="128943"/>
                  </a:lnTo>
                  <a:lnTo>
                    <a:pt x="371068" y="131572"/>
                  </a:lnTo>
                  <a:lnTo>
                    <a:pt x="378777" y="130352"/>
                  </a:lnTo>
                  <a:lnTo>
                    <a:pt x="389001" y="122453"/>
                  </a:lnTo>
                  <a:lnTo>
                    <a:pt x="390258" y="120662"/>
                  </a:lnTo>
                  <a:lnTo>
                    <a:pt x="391541" y="118846"/>
                  </a:lnTo>
                  <a:lnTo>
                    <a:pt x="394436" y="110045"/>
                  </a:lnTo>
                  <a:lnTo>
                    <a:pt x="394462" y="104940"/>
                  </a:lnTo>
                  <a:close/>
                </a:path>
                <a:path w="445135" h="520064">
                  <a:moveTo>
                    <a:pt x="444614" y="73952"/>
                  </a:moveTo>
                  <a:lnTo>
                    <a:pt x="442887" y="64376"/>
                  </a:lnTo>
                  <a:lnTo>
                    <a:pt x="440791" y="56794"/>
                  </a:lnTo>
                  <a:lnTo>
                    <a:pt x="437095" y="48552"/>
                  </a:lnTo>
                  <a:lnTo>
                    <a:pt x="433984" y="43294"/>
                  </a:lnTo>
                  <a:lnTo>
                    <a:pt x="433984" y="71374"/>
                  </a:lnTo>
                  <a:lnTo>
                    <a:pt x="432638" y="75971"/>
                  </a:lnTo>
                  <a:lnTo>
                    <a:pt x="425107" y="81775"/>
                  </a:lnTo>
                  <a:lnTo>
                    <a:pt x="420243" y="82029"/>
                  </a:lnTo>
                  <a:lnTo>
                    <a:pt x="414362" y="79552"/>
                  </a:lnTo>
                  <a:lnTo>
                    <a:pt x="384035" y="47485"/>
                  </a:lnTo>
                  <a:lnTo>
                    <a:pt x="373316" y="21437"/>
                  </a:lnTo>
                  <a:lnTo>
                    <a:pt x="374624" y="16878"/>
                  </a:lnTo>
                  <a:lnTo>
                    <a:pt x="382193" y="11036"/>
                  </a:lnTo>
                  <a:lnTo>
                    <a:pt x="387096" y="10744"/>
                  </a:lnTo>
                  <a:lnTo>
                    <a:pt x="392950" y="13208"/>
                  </a:lnTo>
                  <a:lnTo>
                    <a:pt x="423303" y="45300"/>
                  </a:lnTo>
                  <a:lnTo>
                    <a:pt x="433984" y="71374"/>
                  </a:lnTo>
                  <a:lnTo>
                    <a:pt x="433984" y="43294"/>
                  </a:lnTo>
                  <a:lnTo>
                    <a:pt x="408533" y="12128"/>
                  </a:lnTo>
                  <a:lnTo>
                    <a:pt x="406666" y="10744"/>
                  </a:lnTo>
                  <a:lnTo>
                    <a:pt x="400850" y="6388"/>
                  </a:lnTo>
                  <a:lnTo>
                    <a:pt x="393534" y="2794"/>
                  </a:lnTo>
                  <a:lnTo>
                    <a:pt x="385660" y="0"/>
                  </a:lnTo>
                  <a:lnTo>
                    <a:pt x="378625" y="990"/>
                  </a:lnTo>
                  <a:lnTo>
                    <a:pt x="365404" y="11201"/>
                  </a:lnTo>
                  <a:lnTo>
                    <a:pt x="362750" y="18732"/>
                  </a:lnTo>
                  <a:lnTo>
                    <a:pt x="364451" y="28371"/>
                  </a:lnTo>
                  <a:lnTo>
                    <a:pt x="382447" y="62826"/>
                  </a:lnTo>
                  <a:lnTo>
                    <a:pt x="412648" y="89674"/>
                  </a:lnTo>
                  <a:lnTo>
                    <a:pt x="421284" y="92684"/>
                  </a:lnTo>
                  <a:lnTo>
                    <a:pt x="428713" y="91795"/>
                  </a:lnTo>
                  <a:lnTo>
                    <a:pt x="441363" y="82029"/>
                  </a:lnTo>
                  <a:lnTo>
                    <a:pt x="441972" y="81559"/>
                  </a:lnTo>
                  <a:lnTo>
                    <a:pt x="444525" y="74295"/>
                  </a:lnTo>
                  <a:lnTo>
                    <a:pt x="444614" y="73952"/>
                  </a:lnTo>
                  <a:close/>
                </a:path>
              </a:pathLst>
            </a:custGeom>
            <a:solidFill>
              <a:srgbClr val="F79546"/>
            </a:solidFill>
          </p:spPr>
          <p:txBody>
            <a:bodyPr wrap="square" lIns="0" tIns="0" rIns="0" bIns="0" rtlCol="0"/>
            <a:lstStyle/>
            <a:p>
              <a:endParaRPr/>
            </a:p>
          </p:txBody>
        </p:sp>
        <p:sp>
          <p:nvSpPr>
            <p:cNvPr id="34" name="object 34"/>
            <p:cNvSpPr/>
            <p:nvPr/>
          </p:nvSpPr>
          <p:spPr>
            <a:xfrm>
              <a:off x="5130545" y="3105155"/>
              <a:ext cx="1423670" cy="1449705"/>
            </a:xfrm>
            <a:custGeom>
              <a:avLst/>
              <a:gdLst/>
              <a:ahLst/>
              <a:cxnLst/>
              <a:rect l="l" t="t" r="r" b="b"/>
              <a:pathLst>
                <a:path w="1423670" h="1449704">
                  <a:moveTo>
                    <a:pt x="0" y="237236"/>
                  </a:moveTo>
                  <a:lnTo>
                    <a:pt x="4819" y="189423"/>
                  </a:lnTo>
                  <a:lnTo>
                    <a:pt x="18642" y="144891"/>
                  </a:lnTo>
                  <a:lnTo>
                    <a:pt x="40515" y="104593"/>
                  </a:lnTo>
                  <a:lnTo>
                    <a:pt x="69483" y="69483"/>
                  </a:lnTo>
                  <a:lnTo>
                    <a:pt x="104593" y="40515"/>
                  </a:lnTo>
                  <a:lnTo>
                    <a:pt x="144891" y="18642"/>
                  </a:lnTo>
                  <a:lnTo>
                    <a:pt x="189423" y="4819"/>
                  </a:lnTo>
                  <a:lnTo>
                    <a:pt x="237236" y="0"/>
                  </a:lnTo>
                  <a:lnTo>
                    <a:pt x="1186180" y="0"/>
                  </a:lnTo>
                  <a:lnTo>
                    <a:pt x="1233988" y="4819"/>
                  </a:lnTo>
                  <a:lnTo>
                    <a:pt x="1278519" y="18642"/>
                  </a:lnTo>
                  <a:lnTo>
                    <a:pt x="1318817" y="40515"/>
                  </a:lnTo>
                  <a:lnTo>
                    <a:pt x="1353927" y="69483"/>
                  </a:lnTo>
                  <a:lnTo>
                    <a:pt x="1382897" y="104593"/>
                  </a:lnTo>
                  <a:lnTo>
                    <a:pt x="1404771" y="144891"/>
                  </a:lnTo>
                  <a:lnTo>
                    <a:pt x="1418595" y="189423"/>
                  </a:lnTo>
                  <a:lnTo>
                    <a:pt x="1423416" y="237236"/>
                  </a:lnTo>
                  <a:lnTo>
                    <a:pt x="1423416" y="1212075"/>
                  </a:lnTo>
                  <a:lnTo>
                    <a:pt x="1418595" y="1259888"/>
                  </a:lnTo>
                  <a:lnTo>
                    <a:pt x="1404771" y="1304421"/>
                  </a:lnTo>
                  <a:lnTo>
                    <a:pt x="1382897" y="1344722"/>
                  </a:lnTo>
                  <a:lnTo>
                    <a:pt x="1353927" y="1379834"/>
                  </a:lnTo>
                  <a:lnTo>
                    <a:pt x="1318817" y="1408804"/>
                  </a:lnTo>
                  <a:lnTo>
                    <a:pt x="1278519" y="1430679"/>
                  </a:lnTo>
                  <a:lnTo>
                    <a:pt x="1233988" y="1444503"/>
                  </a:lnTo>
                  <a:lnTo>
                    <a:pt x="1186180" y="1449324"/>
                  </a:lnTo>
                  <a:lnTo>
                    <a:pt x="237236" y="1449324"/>
                  </a:lnTo>
                  <a:lnTo>
                    <a:pt x="189423" y="1444503"/>
                  </a:lnTo>
                  <a:lnTo>
                    <a:pt x="144891" y="1430679"/>
                  </a:lnTo>
                  <a:lnTo>
                    <a:pt x="104593" y="1408804"/>
                  </a:lnTo>
                  <a:lnTo>
                    <a:pt x="69483" y="1379834"/>
                  </a:lnTo>
                  <a:lnTo>
                    <a:pt x="40515" y="1344722"/>
                  </a:lnTo>
                  <a:lnTo>
                    <a:pt x="18642" y="1304421"/>
                  </a:lnTo>
                  <a:lnTo>
                    <a:pt x="4819" y="1259888"/>
                  </a:lnTo>
                  <a:lnTo>
                    <a:pt x="0" y="1212075"/>
                  </a:lnTo>
                  <a:lnTo>
                    <a:pt x="0" y="237236"/>
                  </a:lnTo>
                  <a:close/>
                </a:path>
              </a:pathLst>
            </a:custGeom>
            <a:ln w="25400">
              <a:solidFill>
                <a:srgbClr val="00AF50"/>
              </a:solidFill>
            </a:ln>
          </p:spPr>
          <p:txBody>
            <a:bodyPr wrap="square" lIns="0" tIns="0" rIns="0" bIns="0" rtlCol="0"/>
            <a:lstStyle/>
            <a:p>
              <a:endParaRPr/>
            </a:p>
          </p:txBody>
        </p:sp>
        <p:sp>
          <p:nvSpPr>
            <p:cNvPr id="35" name="object 35"/>
            <p:cNvSpPr/>
            <p:nvPr/>
          </p:nvSpPr>
          <p:spPr>
            <a:xfrm>
              <a:off x="5224297" y="3766438"/>
              <a:ext cx="429259" cy="479425"/>
            </a:xfrm>
            <a:custGeom>
              <a:avLst/>
              <a:gdLst/>
              <a:ahLst/>
              <a:cxnLst/>
              <a:rect l="l" t="t" r="r" b="b"/>
              <a:pathLst>
                <a:path w="429260" h="479425">
                  <a:moveTo>
                    <a:pt x="100761" y="324573"/>
                  </a:moveTo>
                  <a:lnTo>
                    <a:pt x="86804" y="316661"/>
                  </a:lnTo>
                  <a:lnTo>
                    <a:pt x="54305" y="298246"/>
                  </a:lnTo>
                  <a:lnTo>
                    <a:pt x="54305" y="310883"/>
                  </a:lnTo>
                  <a:lnTo>
                    <a:pt x="33439" y="329603"/>
                  </a:lnTo>
                  <a:lnTo>
                    <a:pt x="20599" y="301574"/>
                  </a:lnTo>
                  <a:lnTo>
                    <a:pt x="17805" y="295554"/>
                  </a:lnTo>
                  <a:lnTo>
                    <a:pt x="14655" y="289788"/>
                  </a:lnTo>
                  <a:lnTo>
                    <a:pt x="11150" y="284289"/>
                  </a:lnTo>
                  <a:lnTo>
                    <a:pt x="15633" y="287451"/>
                  </a:lnTo>
                  <a:lnTo>
                    <a:pt x="21717" y="291312"/>
                  </a:lnTo>
                  <a:lnTo>
                    <a:pt x="54305" y="310883"/>
                  </a:lnTo>
                  <a:lnTo>
                    <a:pt x="54305" y="298246"/>
                  </a:lnTo>
                  <a:lnTo>
                    <a:pt x="29692" y="284289"/>
                  </a:lnTo>
                  <a:lnTo>
                    <a:pt x="8661" y="272364"/>
                  </a:lnTo>
                  <a:lnTo>
                    <a:pt x="0" y="280136"/>
                  </a:lnTo>
                  <a:lnTo>
                    <a:pt x="43383" y="376047"/>
                  </a:lnTo>
                  <a:lnTo>
                    <a:pt x="51930" y="368376"/>
                  </a:lnTo>
                  <a:lnTo>
                    <a:pt x="38290" y="339775"/>
                  </a:lnTo>
                  <a:lnTo>
                    <a:pt x="49631" y="329603"/>
                  </a:lnTo>
                  <a:lnTo>
                    <a:pt x="64071" y="316661"/>
                  </a:lnTo>
                  <a:lnTo>
                    <a:pt x="91490" y="332892"/>
                  </a:lnTo>
                  <a:lnTo>
                    <a:pt x="100761" y="324573"/>
                  </a:lnTo>
                  <a:close/>
                </a:path>
                <a:path w="429260" h="479425">
                  <a:moveTo>
                    <a:pt x="115493" y="311365"/>
                  </a:moveTo>
                  <a:lnTo>
                    <a:pt x="85051" y="277418"/>
                  </a:lnTo>
                  <a:lnTo>
                    <a:pt x="94881" y="268605"/>
                  </a:lnTo>
                  <a:lnTo>
                    <a:pt x="113792" y="251637"/>
                  </a:lnTo>
                  <a:lnTo>
                    <a:pt x="105879" y="242824"/>
                  </a:lnTo>
                  <a:lnTo>
                    <a:pt x="77139" y="268605"/>
                  </a:lnTo>
                  <a:lnTo>
                    <a:pt x="56388" y="245465"/>
                  </a:lnTo>
                  <a:lnTo>
                    <a:pt x="89611" y="215658"/>
                  </a:lnTo>
                  <a:lnTo>
                    <a:pt x="81711" y="206844"/>
                  </a:lnTo>
                  <a:lnTo>
                    <a:pt x="40373" y="243916"/>
                  </a:lnTo>
                  <a:lnTo>
                    <a:pt x="107391" y="318630"/>
                  </a:lnTo>
                  <a:lnTo>
                    <a:pt x="115493" y="311365"/>
                  </a:lnTo>
                  <a:close/>
                </a:path>
                <a:path w="429260" h="479425">
                  <a:moveTo>
                    <a:pt x="182816" y="250977"/>
                  </a:moveTo>
                  <a:lnTo>
                    <a:pt x="130225" y="192341"/>
                  </a:lnTo>
                  <a:lnTo>
                    <a:pt x="123710" y="185077"/>
                  </a:lnTo>
                  <a:lnTo>
                    <a:pt x="143992" y="166878"/>
                  </a:lnTo>
                  <a:lnTo>
                    <a:pt x="136080" y="158064"/>
                  </a:lnTo>
                  <a:lnTo>
                    <a:pt x="87515" y="201637"/>
                  </a:lnTo>
                  <a:lnTo>
                    <a:pt x="95427" y="210451"/>
                  </a:lnTo>
                  <a:lnTo>
                    <a:pt x="115608" y="192341"/>
                  </a:lnTo>
                  <a:lnTo>
                    <a:pt x="174713" y="258241"/>
                  </a:lnTo>
                  <a:lnTo>
                    <a:pt x="182816" y="250977"/>
                  </a:lnTo>
                  <a:close/>
                </a:path>
                <a:path w="429260" h="479425">
                  <a:moveTo>
                    <a:pt x="187375" y="472084"/>
                  </a:moveTo>
                  <a:lnTo>
                    <a:pt x="158991" y="440436"/>
                  </a:lnTo>
                  <a:lnTo>
                    <a:pt x="157962" y="435711"/>
                  </a:lnTo>
                  <a:lnTo>
                    <a:pt x="144818" y="375424"/>
                  </a:lnTo>
                  <a:lnTo>
                    <a:pt x="135458" y="383832"/>
                  </a:lnTo>
                  <a:lnTo>
                    <a:pt x="145008" y="423773"/>
                  </a:lnTo>
                  <a:lnTo>
                    <a:pt x="146735" y="430174"/>
                  </a:lnTo>
                  <a:lnTo>
                    <a:pt x="148437" y="435711"/>
                  </a:lnTo>
                  <a:lnTo>
                    <a:pt x="143065" y="433349"/>
                  </a:lnTo>
                  <a:lnTo>
                    <a:pt x="137198" y="430999"/>
                  </a:lnTo>
                  <a:lnTo>
                    <a:pt x="98564" y="416915"/>
                  </a:lnTo>
                  <a:lnTo>
                    <a:pt x="88658" y="425805"/>
                  </a:lnTo>
                  <a:lnTo>
                    <a:pt x="150888" y="447700"/>
                  </a:lnTo>
                  <a:lnTo>
                    <a:pt x="179273" y="479348"/>
                  </a:lnTo>
                  <a:lnTo>
                    <a:pt x="187375" y="472084"/>
                  </a:lnTo>
                  <a:close/>
                </a:path>
                <a:path w="429260" h="479425">
                  <a:moveTo>
                    <a:pt x="257073" y="184365"/>
                  </a:moveTo>
                  <a:lnTo>
                    <a:pt x="249161" y="175552"/>
                  </a:lnTo>
                  <a:lnTo>
                    <a:pt x="211556" y="209283"/>
                  </a:lnTo>
                  <a:lnTo>
                    <a:pt x="188734" y="183857"/>
                  </a:lnTo>
                  <a:lnTo>
                    <a:pt x="198564" y="175044"/>
                  </a:lnTo>
                  <a:lnTo>
                    <a:pt x="222631" y="153454"/>
                  </a:lnTo>
                  <a:lnTo>
                    <a:pt x="214718" y="144640"/>
                  </a:lnTo>
                  <a:lnTo>
                    <a:pt x="180835" y="175044"/>
                  </a:lnTo>
                  <a:lnTo>
                    <a:pt x="160350" y="152209"/>
                  </a:lnTo>
                  <a:lnTo>
                    <a:pt x="196532" y="119748"/>
                  </a:lnTo>
                  <a:lnTo>
                    <a:pt x="188633" y="110934"/>
                  </a:lnTo>
                  <a:lnTo>
                    <a:pt x="144335" y="150660"/>
                  </a:lnTo>
                  <a:lnTo>
                    <a:pt x="211353" y="225374"/>
                  </a:lnTo>
                  <a:lnTo>
                    <a:pt x="229298" y="209283"/>
                  </a:lnTo>
                  <a:lnTo>
                    <a:pt x="257073" y="184365"/>
                  </a:lnTo>
                  <a:close/>
                </a:path>
                <a:path w="429260" h="479425">
                  <a:moveTo>
                    <a:pt x="264642" y="402780"/>
                  </a:moveTo>
                  <a:lnTo>
                    <a:pt x="256730" y="393954"/>
                  </a:lnTo>
                  <a:lnTo>
                    <a:pt x="219113" y="427697"/>
                  </a:lnTo>
                  <a:lnTo>
                    <a:pt x="196303" y="402272"/>
                  </a:lnTo>
                  <a:lnTo>
                    <a:pt x="206146" y="393446"/>
                  </a:lnTo>
                  <a:lnTo>
                    <a:pt x="230200" y="371868"/>
                  </a:lnTo>
                  <a:lnTo>
                    <a:pt x="222288" y="363054"/>
                  </a:lnTo>
                  <a:lnTo>
                    <a:pt x="188404" y="393446"/>
                  </a:lnTo>
                  <a:lnTo>
                    <a:pt x="167919" y="370624"/>
                  </a:lnTo>
                  <a:lnTo>
                    <a:pt x="204101" y="338162"/>
                  </a:lnTo>
                  <a:lnTo>
                    <a:pt x="196189" y="329349"/>
                  </a:lnTo>
                  <a:lnTo>
                    <a:pt x="151904" y="369074"/>
                  </a:lnTo>
                  <a:lnTo>
                    <a:pt x="218922" y="443776"/>
                  </a:lnTo>
                  <a:lnTo>
                    <a:pt x="236855" y="427697"/>
                  </a:lnTo>
                  <a:lnTo>
                    <a:pt x="264642" y="402780"/>
                  </a:lnTo>
                  <a:close/>
                </a:path>
                <a:path w="429260" h="479425">
                  <a:moveTo>
                    <a:pt x="321894" y="126212"/>
                  </a:moveTo>
                  <a:lnTo>
                    <a:pt x="306806" y="120611"/>
                  </a:lnTo>
                  <a:lnTo>
                    <a:pt x="287985" y="113626"/>
                  </a:lnTo>
                  <a:lnTo>
                    <a:pt x="283006" y="112356"/>
                  </a:lnTo>
                  <a:lnTo>
                    <a:pt x="281724" y="112179"/>
                  </a:lnTo>
                  <a:lnTo>
                    <a:pt x="275590" y="111328"/>
                  </a:lnTo>
                  <a:lnTo>
                    <a:pt x="272618" y="111506"/>
                  </a:lnTo>
                  <a:lnTo>
                    <a:pt x="269113" y="112179"/>
                  </a:lnTo>
                  <a:lnTo>
                    <a:pt x="273862" y="106197"/>
                  </a:lnTo>
                  <a:lnTo>
                    <a:pt x="276148" y="100139"/>
                  </a:lnTo>
                  <a:lnTo>
                    <a:pt x="275742" y="87871"/>
                  </a:lnTo>
                  <a:lnTo>
                    <a:pt x="273113" y="81991"/>
                  </a:lnTo>
                  <a:lnTo>
                    <a:pt x="269367" y="77812"/>
                  </a:lnTo>
                  <a:lnTo>
                    <a:pt x="264807" y="72732"/>
                  </a:lnTo>
                  <a:lnTo>
                    <a:pt x="264807" y="95351"/>
                  </a:lnTo>
                  <a:lnTo>
                    <a:pt x="264541" y="98196"/>
                  </a:lnTo>
                  <a:lnTo>
                    <a:pt x="262255" y="103568"/>
                  </a:lnTo>
                  <a:lnTo>
                    <a:pt x="259778" y="106616"/>
                  </a:lnTo>
                  <a:lnTo>
                    <a:pt x="238544" y="125666"/>
                  </a:lnTo>
                  <a:lnTo>
                    <a:pt x="216369" y="100952"/>
                  </a:lnTo>
                  <a:lnTo>
                    <a:pt x="240080" y="79679"/>
                  </a:lnTo>
                  <a:lnTo>
                    <a:pt x="244335" y="77812"/>
                  </a:lnTo>
                  <a:lnTo>
                    <a:pt x="252615" y="78168"/>
                  </a:lnTo>
                  <a:lnTo>
                    <a:pt x="256374" y="80149"/>
                  </a:lnTo>
                  <a:lnTo>
                    <a:pt x="262115" y="86525"/>
                  </a:lnTo>
                  <a:lnTo>
                    <a:pt x="263588" y="89344"/>
                  </a:lnTo>
                  <a:lnTo>
                    <a:pt x="264807" y="95351"/>
                  </a:lnTo>
                  <a:lnTo>
                    <a:pt x="264807" y="72732"/>
                  </a:lnTo>
                  <a:lnTo>
                    <a:pt x="264223" y="72072"/>
                  </a:lnTo>
                  <a:lnTo>
                    <a:pt x="259981" y="69088"/>
                  </a:lnTo>
                  <a:lnTo>
                    <a:pt x="250698" y="65709"/>
                  </a:lnTo>
                  <a:lnTo>
                    <a:pt x="246405" y="65392"/>
                  </a:lnTo>
                  <a:lnTo>
                    <a:pt x="238506" y="67449"/>
                  </a:lnTo>
                  <a:lnTo>
                    <a:pt x="233692" y="70510"/>
                  </a:lnTo>
                  <a:lnTo>
                    <a:pt x="200863" y="99961"/>
                  </a:lnTo>
                  <a:lnTo>
                    <a:pt x="267881" y="174675"/>
                  </a:lnTo>
                  <a:lnTo>
                    <a:pt x="275983" y="167411"/>
                  </a:lnTo>
                  <a:lnTo>
                    <a:pt x="246214" y="134226"/>
                  </a:lnTo>
                  <a:lnTo>
                    <a:pt x="255765" y="125666"/>
                  </a:lnTo>
                  <a:lnTo>
                    <a:pt x="258305" y="123393"/>
                  </a:lnTo>
                  <a:lnTo>
                    <a:pt x="260743" y="121856"/>
                  </a:lnTo>
                  <a:lnTo>
                    <a:pt x="265074" y="120611"/>
                  </a:lnTo>
                  <a:lnTo>
                    <a:pt x="267906" y="120637"/>
                  </a:lnTo>
                  <a:lnTo>
                    <a:pt x="274916" y="121970"/>
                  </a:lnTo>
                  <a:lnTo>
                    <a:pt x="280987" y="123913"/>
                  </a:lnTo>
                  <a:lnTo>
                    <a:pt x="311708" y="135356"/>
                  </a:lnTo>
                  <a:lnTo>
                    <a:pt x="321894" y="126212"/>
                  </a:lnTo>
                  <a:close/>
                </a:path>
                <a:path w="429260" h="479425">
                  <a:moveTo>
                    <a:pt x="326148" y="347599"/>
                  </a:moveTo>
                  <a:lnTo>
                    <a:pt x="312191" y="339686"/>
                  </a:lnTo>
                  <a:lnTo>
                    <a:pt x="279692" y="321271"/>
                  </a:lnTo>
                  <a:lnTo>
                    <a:pt x="279692" y="333908"/>
                  </a:lnTo>
                  <a:lnTo>
                    <a:pt x="258826" y="352628"/>
                  </a:lnTo>
                  <a:lnTo>
                    <a:pt x="245986" y="324599"/>
                  </a:lnTo>
                  <a:lnTo>
                    <a:pt x="243192" y="318579"/>
                  </a:lnTo>
                  <a:lnTo>
                    <a:pt x="240042" y="312813"/>
                  </a:lnTo>
                  <a:lnTo>
                    <a:pt x="236537" y="307314"/>
                  </a:lnTo>
                  <a:lnTo>
                    <a:pt x="241020" y="310476"/>
                  </a:lnTo>
                  <a:lnTo>
                    <a:pt x="247103" y="314337"/>
                  </a:lnTo>
                  <a:lnTo>
                    <a:pt x="279692" y="333908"/>
                  </a:lnTo>
                  <a:lnTo>
                    <a:pt x="279692" y="321271"/>
                  </a:lnTo>
                  <a:lnTo>
                    <a:pt x="255092" y="307314"/>
                  </a:lnTo>
                  <a:lnTo>
                    <a:pt x="234048" y="295389"/>
                  </a:lnTo>
                  <a:lnTo>
                    <a:pt x="225374" y="303161"/>
                  </a:lnTo>
                  <a:lnTo>
                    <a:pt x="268770" y="399072"/>
                  </a:lnTo>
                  <a:lnTo>
                    <a:pt x="277317" y="391401"/>
                  </a:lnTo>
                  <a:lnTo>
                    <a:pt x="263677" y="362800"/>
                  </a:lnTo>
                  <a:lnTo>
                    <a:pt x="275031" y="352628"/>
                  </a:lnTo>
                  <a:lnTo>
                    <a:pt x="289458" y="339686"/>
                  </a:lnTo>
                  <a:lnTo>
                    <a:pt x="316877" y="355917"/>
                  </a:lnTo>
                  <a:lnTo>
                    <a:pt x="326148" y="347599"/>
                  </a:lnTo>
                  <a:close/>
                </a:path>
                <a:path w="429260" h="479425">
                  <a:moveTo>
                    <a:pt x="386181" y="293751"/>
                  </a:moveTo>
                  <a:lnTo>
                    <a:pt x="371106" y="288150"/>
                  </a:lnTo>
                  <a:lnTo>
                    <a:pt x="352272" y="281152"/>
                  </a:lnTo>
                  <a:lnTo>
                    <a:pt x="347294" y="279882"/>
                  </a:lnTo>
                  <a:lnTo>
                    <a:pt x="345998" y="279704"/>
                  </a:lnTo>
                  <a:lnTo>
                    <a:pt x="339877" y="278866"/>
                  </a:lnTo>
                  <a:lnTo>
                    <a:pt x="336905" y="279031"/>
                  </a:lnTo>
                  <a:lnTo>
                    <a:pt x="333400" y="279704"/>
                  </a:lnTo>
                  <a:lnTo>
                    <a:pt x="338150" y="273723"/>
                  </a:lnTo>
                  <a:lnTo>
                    <a:pt x="340436" y="267665"/>
                  </a:lnTo>
                  <a:lnTo>
                    <a:pt x="340042" y="255397"/>
                  </a:lnTo>
                  <a:lnTo>
                    <a:pt x="337413" y="249516"/>
                  </a:lnTo>
                  <a:lnTo>
                    <a:pt x="333667" y="245338"/>
                  </a:lnTo>
                  <a:lnTo>
                    <a:pt x="328993" y="240144"/>
                  </a:lnTo>
                  <a:lnTo>
                    <a:pt x="328993" y="264058"/>
                  </a:lnTo>
                  <a:lnTo>
                    <a:pt x="328841" y="265734"/>
                  </a:lnTo>
                  <a:lnTo>
                    <a:pt x="326542" y="271094"/>
                  </a:lnTo>
                  <a:lnTo>
                    <a:pt x="324065" y="274142"/>
                  </a:lnTo>
                  <a:lnTo>
                    <a:pt x="302831" y="293192"/>
                  </a:lnTo>
                  <a:lnTo>
                    <a:pt x="280657" y="268478"/>
                  </a:lnTo>
                  <a:lnTo>
                    <a:pt x="304368" y="247205"/>
                  </a:lnTo>
                  <a:lnTo>
                    <a:pt x="308622" y="245338"/>
                  </a:lnTo>
                  <a:lnTo>
                    <a:pt x="316903" y="245694"/>
                  </a:lnTo>
                  <a:lnTo>
                    <a:pt x="328993" y="264058"/>
                  </a:lnTo>
                  <a:lnTo>
                    <a:pt x="328993" y="240144"/>
                  </a:lnTo>
                  <a:lnTo>
                    <a:pt x="328510" y="239598"/>
                  </a:lnTo>
                  <a:lnTo>
                    <a:pt x="324281" y="236626"/>
                  </a:lnTo>
                  <a:lnTo>
                    <a:pt x="314998" y="233248"/>
                  </a:lnTo>
                  <a:lnTo>
                    <a:pt x="310692" y="232918"/>
                  </a:lnTo>
                  <a:lnTo>
                    <a:pt x="302793" y="234975"/>
                  </a:lnTo>
                  <a:lnTo>
                    <a:pt x="297992" y="238036"/>
                  </a:lnTo>
                  <a:lnTo>
                    <a:pt x="265150" y="267487"/>
                  </a:lnTo>
                  <a:lnTo>
                    <a:pt x="332168" y="342201"/>
                  </a:lnTo>
                  <a:lnTo>
                    <a:pt x="340271" y="334937"/>
                  </a:lnTo>
                  <a:lnTo>
                    <a:pt x="310515" y="301752"/>
                  </a:lnTo>
                  <a:lnTo>
                    <a:pt x="320065" y="293192"/>
                  </a:lnTo>
                  <a:lnTo>
                    <a:pt x="322592" y="290918"/>
                  </a:lnTo>
                  <a:lnTo>
                    <a:pt x="325031" y="289394"/>
                  </a:lnTo>
                  <a:lnTo>
                    <a:pt x="329361" y="288150"/>
                  </a:lnTo>
                  <a:lnTo>
                    <a:pt x="332206" y="288163"/>
                  </a:lnTo>
                  <a:lnTo>
                    <a:pt x="339217" y="289496"/>
                  </a:lnTo>
                  <a:lnTo>
                    <a:pt x="345274" y="291439"/>
                  </a:lnTo>
                  <a:lnTo>
                    <a:pt x="375996" y="302882"/>
                  </a:lnTo>
                  <a:lnTo>
                    <a:pt x="386181" y="293751"/>
                  </a:lnTo>
                  <a:close/>
                </a:path>
                <a:path w="429260" h="479425">
                  <a:moveTo>
                    <a:pt x="389445" y="65620"/>
                  </a:moveTo>
                  <a:lnTo>
                    <a:pt x="381546" y="56807"/>
                  </a:lnTo>
                  <a:lnTo>
                    <a:pt x="351472" y="83781"/>
                  </a:lnTo>
                  <a:lnTo>
                    <a:pt x="350799" y="81381"/>
                  </a:lnTo>
                  <a:lnTo>
                    <a:pt x="350367" y="78765"/>
                  </a:lnTo>
                  <a:lnTo>
                    <a:pt x="349986" y="73075"/>
                  </a:lnTo>
                  <a:lnTo>
                    <a:pt x="350075" y="67348"/>
                  </a:lnTo>
                  <a:lnTo>
                    <a:pt x="350380" y="60286"/>
                  </a:lnTo>
                  <a:lnTo>
                    <a:pt x="350481" y="56807"/>
                  </a:lnTo>
                  <a:lnTo>
                    <a:pt x="350608" y="51015"/>
                  </a:lnTo>
                  <a:lnTo>
                    <a:pt x="350494" y="40970"/>
                  </a:lnTo>
                  <a:lnTo>
                    <a:pt x="349973" y="34048"/>
                  </a:lnTo>
                  <a:lnTo>
                    <a:pt x="349110" y="28435"/>
                  </a:lnTo>
                  <a:lnTo>
                    <a:pt x="347700" y="21818"/>
                  </a:lnTo>
                  <a:lnTo>
                    <a:pt x="344868" y="16129"/>
                  </a:lnTo>
                  <a:lnTo>
                    <a:pt x="340563" y="11328"/>
                  </a:lnTo>
                  <a:lnTo>
                    <a:pt x="335800" y="6007"/>
                  </a:lnTo>
                  <a:lnTo>
                    <a:pt x="329895" y="2667"/>
                  </a:lnTo>
                  <a:lnTo>
                    <a:pt x="315925" y="0"/>
                  </a:lnTo>
                  <a:lnTo>
                    <a:pt x="309295" y="2146"/>
                  </a:lnTo>
                  <a:lnTo>
                    <a:pt x="297307" y="12903"/>
                  </a:lnTo>
                  <a:lnTo>
                    <a:pt x="294297" y="18859"/>
                  </a:lnTo>
                  <a:lnTo>
                    <a:pt x="293763" y="32410"/>
                  </a:lnTo>
                  <a:lnTo>
                    <a:pt x="296570" y="39624"/>
                  </a:lnTo>
                  <a:lnTo>
                    <a:pt x="302450" y="47269"/>
                  </a:lnTo>
                  <a:lnTo>
                    <a:pt x="311073" y="41300"/>
                  </a:lnTo>
                  <a:lnTo>
                    <a:pt x="306730" y="36449"/>
                  </a:lnTo>
                  <a:lnTo>
                    <a:pt x="304520" y="31737"/>
                  </a:lnTo>
                  <a:lnTo>
                    <a:pt x="304355" y="22529"/>
                  </a:lnTo>
                  <a:lnTo>
                    <a:pt x="306057" y="18656"/>
                  </a:lnTo>
                  <a:lnTo>
                    <a:pt x="312826" y="12598"/>
                  </a:lnTo>
                  <a:lnTo>
                    <a:pt x="316636" y="11328"/>
                  </a:lnTo>
                  <a:lnTo>
                    <a:pt x="325386" y="12128"/>
                  </a:lnTo>
                  <a:lnTo>
                    <a:pt x="340156" y="51015"/>
                  </a:lnTo>
                  <a:lnTo>
                    <a:pt x="339788" y="60286"/>
                  </a:lnTo>
                  <a:lnTo>
                    <a:pt x="339636" y="65392"/>
                  </a:lnTo>
                  <a:lnTo>
                    <a:pt x="348932" y="101968"/>
                  </a:lnTo>
                  <a:lnTo>
                    <a:pt x="369201" y="83781"/>
                  </a:lnTo>
                  <a:lnTo>
                    <a:pt x="389445" y="65620"/>
                  </a:lnTo>
                  <a:close/>
                </a:path>
                <a:path w="429260" h="479425">
                  <a:moveTo>
                    <a:pt x="429120" y="244436"/>
                  </a:moveTo>
                  <a:lnTo>
                    <a:pt x="402971" y="214795"/>
                  </a:lnTo>
                  <a:lnTo>
                    <a:pt x="397903" y="214820"/>
                  </a:lnTo>
                  <a:lnTo>
                    <a:pt x="388899" y="217220"/>
                  </a:lnTo>
                  <a:lnTo>
                    <a:pt x="383362" y="219583"/>
                  </a:lnTo>
                  <a:lnTo>
                    <a:pt x="368096" y="227164"/>
                  </a:lnTo>
                  <a:lnTo>
                    <a:pt x="362623" y="229044"/>
                  </a:lnTo>
                  <a:lnTo>
                    <a:pt x="346303" y="217220"/>
                  </a:lnTo>
                  <a:lnTo>
                    <a:pt x="347433" y="208876"/>
                  </a:lnTo>
                  <a:lnTo>
                    <a:pt x="350037" y="204685"/>
                  </a:lnTo>
                  <a:lnTo>
                    <a:pt x="359117" y="196532"/>
                  </a:lnTo>
                  <a:lnTo>
                    <a:pt x="363677" y="194564"/>
                  </a:lnTo>
                  <a:lnTo>
                    <a:pt x="372872" y="194767"/>
                  </a:lnTo>
                  <a:lnTo>
                    <a:pt x="377558" y="197065"/>
                  </a:lnTo>
                  <a:lnTo>
                    <a:pt x="382320" y="201561"/>
                  </a:lnTo>
                  <a:lnTo>
                    <a:pt x="388823" y="194564"/>
                  </a:lnTo>
                  <a:lnTo>
                    <a:pt x="365925" y="182829"/>
                  </a:lnTo>
                  <a:lnTo>
                    <a:pt x="355866" y="185343"/>
                  </a:lnTo>
                  <a:lnTo>
                    <a:pt x="335508" y="219583"/>
                  </a:lnTo>
                  <a:lnTo>
                    <a:pt x="337908" y="226072"/>
                  </a:lnTo>
                  <a:lnTo>
                    <a:pt x="346354" y="235483"/>
                  </a:lnTo>
                  <a:lnTo>
                    <a:pt x="349732" y="237896"/>
                  </a:lnTo>
                  <a:lnTo>
                    <a:pt x="357238" y="240792"/>
                  </a:lnTo>
                  <a:lnTo>
                    <a:pt x="361111" y="241287"/>
                  </a:lnTo>
                  <a:lnTo>
                    <a:pt x="369112" y="240360"/>
                  </a:lnTo>
                  <a:lnTo>
                    <a:pt x="374777" y="238391"/>
                  </a:lnTo>
                  <a:lnTo>
                    <a:pt x="390296" y="231025"/>
                  </a:lnTo>
                  <a:lnTo>
                    <a:pt x="395084" y="229044"/>
                  </a:lnTo>
                  <a:lnTo>
                    <a:pt x="395846" y="228727"/>
                  </a:lnTo>
                  <a:lnTo>
                    <a:pt x="401650" y="227330"/>
                  </a:lnTo>
                  <a:lnTo>
                    <a:pt x="404317" y="227368"/>
                  </a:lnTo>
                  <a:lnTo>
                    <a:pt x="418096" y="241287"/>
                  </a:lnTo>
                  <a:lnTo>
                    <a:pt x="417068" y="250126"/>
                  </a:lnTo>
                  <a:lnTo>
                    <a:pt x="394246" y="266065"/>
                  </a:lnTo>
                  <a:lnTo>
                    <a:pt x="390956" y="266065"/>
                  </a:lnTo>
                  <a:lnTo>
                    <a:pt x="383959" y="264058"/>
                  </a:lnTo>
                  <a:lnTo>
                    <a:pt x="380161" y="261696"/>
                  </a:lnTo>
                  <a:lnTo>
                    <a:pt x="376059" y="257949"/>
                  </a:lnTo>
                  <a:lnTo>
                    <a:pt x="369150" y="265620"/>
                  </a:lnTo>
                  <a:lnTo>
                    <a:pt x="374650" y="270675"/>
                  </a:lnTo>
                  <a:lnTo>
                    <a:pt x="380415" y="274396"/>
                  </a:lnTo>
                  <a:lnTo>
                    <a:pt x="386448" y="276783"/>
                  </a:lnTo>
                  <a:lnTo>
                    <a:pt x="392747" y="277837"/>
                  </a:lnTo>
                  <a:lnTo>
                    <a:pt x="399097" y="277533"/>
                  </a:lnTo>
                  <a:lnTo>
                    <a:pt x="419633" y="266052"/>
                  </a:lnTo>
                  <a:lnTo>
                    <a:pt x="421881" y="264020"/>
                  </a:lnTo>
                  <a:lnTo>
                    <a:pt x="425183" y="259410"/>
                  </a:lnTo>
                  <a:lnTo>
                    <a:pt x="428790" y="249555"/>
                  </a:lnTo>
                  <a:lnTo>
                    <a:pt x="429120" y="244436"/>
                  </a:lnTo>
                  <a:close/>
                </a:path>
              </a:pathLst>
            </a:custGeom>
            <a:solidFill>
              <a:srgbClr val="00AF50"/>
            </a:solidFill>
          </p:spPr>
          <p:txBody>
            <a:bodyPr wrap="square" lIns="0" tIns="0" rIns="0" bIns="0" rtlCol="0"/>
            <a:lstStyle/>
            <a:p>
              <a:endParaRPr/>
            </a:p>
          </p:txBody>
        </p:sp>
      </p:grpSp>
      <p:grpSp>
        <p:nvGrpSpPr>
          <p:cNvPr id="36" name="object 36"/>
          <p:cNvGrpSpPr/>
          <p:nvPr/>
        </p:nvGrpSpPr>
        <p:grpSpPr>
          <a:xfrm>
            <a:off x="353568" y="3166872"/>
            <a:ext cx="8594090" cy="3260090"/>
            <a:chOff x="353568" y="3166872"/>
            <a:chExt cx="8594090" cy="3260090"/>
          </a:xfrm>
        </p:grpSpPr>
        <p:pic>
          <p:nvPicPr>
            <p:cNvPr id="37" name="object 37"/>
            <p:cNvPicPr/>
            <p:nvPr/>
          </p:nvPicPr>
          <p:blipFill>
            <a:blip r:embed="rId10" cstate="print"/>
            <a:stretch>
              <a:fillRect/>
            </a:stretch>
          </p:blipFill>
          <p:spPr>
            <a:xfrm>
              <a:off x="353568" y="3166872"/>
              <a:ext cx="1670303" cy="1662683"/>
            </a:xfrm>
            <a:prstGeom prst="rect">
              <a:avLst/>
            </a:prstGeom>
          </p:spPr>
        </p:pic>
        <p:pic>
          <p:nvPicPr>
            <p:cNvPr id="38" name="object 38"/>
            <p:cNvPicPr/>
            <p:nvPr/>
          </p:nvPicPr>
          <p:blipFill>
            <a:blip r:embed="rId11" cstate="print"/>
            <a:stretch>
              <a:fillRect/>
            </a:stretch>
          </p:blipFill>
          <p:spPr>
            <a:xfrm>
              <a:off x="4602480" y="5071872"/>
              <a:ext cx="4344923" cy="1354835"/>
            </a:xfrm>
            <a:prstGeom prst="rect">
              <a:avLst/>
            </a:prstGeom>
          </p:spPr>
        </p:pic>
      </p:grpSp>
      <p:sp>
        <p:nvSpPr>
          <p:cNvPr id="39" name="object 39"/>
          <p:cNvSpPr txBox="1"/>
          <p:nvPr/>
        </p:nvSpPr>
        <p:spPr>
          <a:xfrm>
            <a:off x="6582303" y="1645852"/>
            <a:ext cx="1711960" cy="936625"/>
          </a:xfrm>
          <a:prstGeom prst="rect">
            <a:avLst/>
          </a:prstGeom>
        </p:spPr>
        <p:txBody>
          <a:bodyPr vert="horz" wrap="square" lIns="0" tIns="13335" rIns="0" bIns="0" rtlCol="0">
            <a:spAutoFit/>
          </a:bodyPr>
          <a:lstStyle/>
          <a:p>
            <a:pPr>
              <a:lnSpc>
                <a:spcPts val="3345"/>
              </a:lnSpc>
              <a:spcBef>
                <a:spcPts val="105"/>
              </a:spcBef>
            </a:pPr>
            <a:r>
              <a:rPr sz="3200" spc="-50" dirty="0">
                <a:latin typeface="Franklin Gothic Medium Cond"/>
                <a:cs typeface="Franklin Gothic Medium Cond"/>
              </a:rPr>
              <a:t>=</a:t>
            </a:r>
            <a:endParaRPr sz="3200">
              <a:latin typeface="Franklin Gothic Medium Cond"/>
              <a:cs typeface="Franklin Gothic Medium Cond"/>
            </a:endParaRPr>
          </a:p>
          <a:p>
            <a:pPr marL="443230">
              <a:lnSpc>
                <a:spcPts val="1664"/>
              </a:lnSpc>
            </a:pPr>
            <a:r>
              <a:rPr sz="1800" b="1" spc="-10" dirty="0">
                <a:solidFill>
                  <a:srgbClr val="FFFFFF"/>
                </a:solidFill>
                <a:latin typeface="Arial"/>
                <a:cs typeface="Arial"/>
              </a:rPr>
              <a:t>Monthly</a:t>
            </a:r>
            <a:endParaRPr sz="1800">
              <a:latin typeface="Arial"/>
              <a:cs typeface="Arial"/>
            </a:endParaRPr>
          </a:p>
          <a:p>
            <a:pPr marL="443230">
              <a:lnSpc>
                <a:spcPct val="100000"/>
              </a:lnSpc>
            </a:pPr>
            <a:r>
              <a:rPr sz="1800" b="1" dirty="0">
                <a:solidFill>
                  <a:srgbClr val="FFFFFF"/>
                </a:solidFill>
                <a:latin typeface="Arial"/>
                <a:cs typeface="Arial"/>
              </a:rPr>
              <a:t>Retired</a:t>
            </a:r>
            <a:r>
              <a:rPr sz="1800" b="1" spc="-40" dirty="0">
                <a:solidFill>
                  <a:srgbClr val="FFFFFF"/>
                </a:solidFill>
                <a:latin typeface="Arial"/>
                <a:cs typeface="Arial"/>
              </a:rPr>
              <a:t> </a:t>
            </a:r>
            <a:r>
              <a:rPr sz="1800" b="1" spc="-25" dirty="0">
                <a:solidFill>
                  <a:srgbClr val="FFFFFF"/>
                </a:solidFill>
                <a:latin typeface="Arial"/>
                <a:cs typeface="Arial"/>
              </a:rPr>
              <a:t>Pay</a:t>
            </a:r>
            <a:endParaRPr sz="1800">
              <a:latin typeface="Arial"/>
              <a:cs typeface="Arial"/>
            </a:endParaRPr>
          </a:p>
        </p:txBody>
      </p:sp>
      <p:sp>
        <p:nvSpPr>
          <p:cNvPr id="40" name="object 40"/>
          <p:cNvSpPr txBox="1"/>
          <p:nvPr/>
        </p:nvSpPr>
        <p:spPr>
          <a:xfrm>
            <a:off x="2225039" y="1067533"/>
            <a:ext cx="5986780" cy="223520"/>
          </a:xfrm>
          <a:prstGeom prst="rect">
            <a:avLst/>
          </a:prstGeom>
        </p:spPr>
        <p:txBody>
          <a:bodyPr vert="horz" wrap="square" lIns="0" tIns="12065" rIns="0" bIns="0" rtlCol="0">
            <a:spAutoFit/>
          </a:bodyPr>
          <a:lstStyle/>
          <a:p>
            <a:pPr>
              <a:lnSpc>
                <a:spcPct val="100000"/>
              </a:lnSpc>
              <a:spcBef>
                <a:spcPts val="95"/>
              </a:spcBef>
            </a:pPr>
            <a:r>
              <a:rPr sz="1300" b="1" dirty="0">
                <a:solidFill>
                  <a:srgbClr val="003399"/>
                </a:solidFill>
                <a:latin typeface="Arial"/>
                <a:cs typeface="Arial"/>
              </a:rPr>
              <a:t>For</a:t>
            </a:r>
            <a:r>
              <a:rPr sz="1300" b="1" spc="-30" dirty="0">
                <a:solidFill>
                  <a:srgbClr val="003399"/>
                </a:solidFill>
                <a:latin typeface="Arial"/>
                <a:cs typeface="Arial"/>
              </a:rPr>
              <a:t> </a:t>
            </a:r>
            <a:r>
              <a:rPr sz="1300" b="1" spc="-20" dirty="0">
                <a:solidFill>
                  <a:srgbClr val="003399"/>
                </a:solidFill>
                <a:latin typeface="Arial"/>
                <a:cs typeface="Arial"/>
              </a:rPr>
              <a:t>non-</a:t>
            </a:r>
            <a:r>
              <a:rPr sz="1300" b="1" dirty="0">
                <a:solidFill>
                  <a:srgbClr val="003399"/>
                </a:solidFill>
                <a:latin typeface="Arial"/>
                <a:cs typeface="Arial"/>
              </a:rPr>
              <a:t>regular</a:t>
            </a:r>
            <a:r>
              <a:rPr sz="1300" b="1" spc="10" dirty="0">
                <a:solidFill>
                  <a:srgbClr val="003399"/>
                </a:solidFill>
                <a:latin typeface="Arial"/>
                <a:cs typeface="Arial"/>
              </a:rPr>
              <a:t> </a:t>
            </a:r>
            <a:r>
              <a:rPr sz="1300" b="1" spc="-10" dirty="0">
                <a:solidFill>
                  <a:srgbClr val="003399"/>
                </a:solidFill>
                <a:latin typeface="Arial"/>
                <a:cs typeface="Arial"/>
              </a:rPr>
              <a:t>retirement,</a:t>
            </a:r>
            <a:r>
              <a:rPr sz="1300" b="1" spc="-20" dirty="0">
                <a:solidFill>
                  <a:srgbClr val="003399"/>
                </a:solidFill>
                <a:latin typeface="Arial"/>
                <a:cs typeface="Arial"/>
              </a:rPr>
              <a:t> </a:t>
            </a:r>
            <a:r>
              <a:rPr sz="1300" b="1" dirty="0">
                <a:solidFill>
                  <a:srgbClr val="003399"/>
                </a:solidFill>
                <a:latin typeface="Arial"/>
                <a:cs typeface="Arial"/>
              </a:rPr>
              <a:t>at</a:t>
            </a:r>
            <a:r>
              <a:rPr sz="1300" b="1" spc="-30" dirty="0">
                <a:solidFill>
                  <a:srgbClr val="003399"/>
                </a:solidFill>
                <a:latin typeface="Arial"/>
                <a:cs typeface="Arial"/>
              </a:rPr>
              <a:t> </a:t>
            </a:r>
            <a:r>
              <a:rPr sz="1300" b="1" dirty="0">
                <a:solidFill>
                  <a:srgbClr val="003399"/>
                </a:solidFill>
                <a:latin typeface="Arial"/>
                <a:cs typeface="Arial"/>
              </a:rPr>
              <a:t>age</a:t>
            </a:r>
            <a:r>
              <a:rPr sz="1300" b="1" spc="-20" dirty="0">
                <a:solidFill>
                  <a:srgbClr val="003399"/>
                </a:solidFill>
                <a:latin typeface="Arial"/>
                <a:cs typeface="Arial"/>
              </a:rPr>
              <a:t> </a:t>
            </a:r>
            <a:r>
              <a:rPr sz="1300" b="1" dirty="0">
                <a:solidFill>
                  <a:srgbClr val="003399"/>
                </a:solidFill>
                <a:latin typeface="Arial"/>
                <a:cs typeface="Arial"/>
              </a:rPr>
              <a:t>60</a:t>
            </a:r>
            <a:r>
              <a:rPr sz="1300" b="1" spc="-25" dirty="0">
                <a:solidFill>
                  <a:srgbClr val="003399"/>
                </a:solidFill>
                <a:latin typeface="Arial"/>
                <a:cs typeface="Arial"/>
              </a:rPr>
              <a:t> </a:t>
            </a:r>
            <a:r>
              <a:rPr sz="1300" b="1" dirty="0">
                <a:solidFill>
                  <a:srgbClr val="003399"/>
                </a:solidFill>
                <a:latin typeface="Arial"/>
                <a:cs typeface="Arial"/>
              </a:rPr>
              <a:t>or</a:t>
            </a:r>
            <a:r>
              <a:rPr sz="1300" b="1" spc="-30" dirty="0">
                <a:solidFill>
                  <a:srgbClr val="003399"/>
                </a:solidFill>
                <a:latin typeface="Arial"/>
                <a:cs typeface="Arial"/>
              </a:rPr>
              <a:t> </a:t>
            </a:r>
            <a:r>
              <a:rPr sz="1300" b="1" dirty="0">
                <a:solidFill>
                  <a:srgbClr val="003399"/>
                </a:solidFill>
                <a:latin typeface="Arial"/>
                <a:cs typeface="Arial"/>
              </a:rPr>
              <a:t>earlier</a:t>
            </a:r>
            <a:r>
              <a:rPr sz="1300" b="1" spc="-30" dirty="0">
                <a:solidFill>
                  <a:srgbClr val="003399"/>
                </a:solidFill>
                <a:latin typeface="Arial"/>
                <a:cs typeface="Arial"/>
              </a:rPr>
              <a:t> </a:t>
            </a:r>
            <a:r>
              <a:rPr sz="1300" b="1" dirty="0">
                <a:solidFill>
                  <a:srgbClr val="003399"/>
                </a:solidFill>
                <a:latin typeface="Arial"/>
                <a:cs typeface="Arial"/>
              </a:rPr>
              <a:t>with</a:t>
            </a:r>
            <a:r>
              <a:rPr sz="1300" b="1" spc="-40" dirty="0">
                <a:solidFill>
                  <a:srgbClr val="003399"/>
                </a:solidFill>
                <a:latin typeface="Arial"/>
                <a:cs typeface="Arial"/>
              </a:rPr>
              <a:t> </a:t>
            </a:r>
            <a:r>
              <a:rPr sz="1300" b="1" dirty="0">
                <a:solidFill>
                  <a:srgbClr val="003399"/>
                </a:solidFill>
                <a:latin typeface="Arial"/>
                <a:cs typeface="Arial"/>
              </a:rPr>
              <a:t>creditable</a:t>
            </a:r>
            <a:r>
              <a:rPr sz="1300" b="1" spc="-15" dirty="0">
                <a:solidFill>
                  <a:srgbClr val="003399"/>
                </a:solidFill>
                <a:latin typeface="Arial"/>
                <a:cs typeface="Arial"/>
              </a:rPr>
              <a:t> </a:t>
            </a:r>
            <a:r>
              <a:rPr sz="1300" b="1" dirty="0">
                <a:solidFill>
                  <a:srgbClr val="003399"/>
                </a:solidFill>
                <a:latin typeface="Arial"/>
                <a:cs typeface="Arial"/>
              </a:rPr>
              <a:t>active</a:t>
            </a:r>
            <a:r>
              <a:rPr sz="1300" b="1" spc="15" dirty="0">
                <a:solidFill>
                  <a:srgbClr val="003399"/>
                </a:solidFill>
                <a:latin typeface="Arial"/>
                <a:cs typeface="Arial"/>
              </a:rPr>
              <a:t> </a:t>
            </a:r>
            <a:r>
              <a:rPr sz="1300" b="1" spc="-10" dirty="0">
                <a:solidFill>
                  <a:srgbClr val="003399"/>
                </a:solidFill>
                <a:latin typeface="Arial"/>
                <a:cs typeface="Arial"/>
              </a:rPr>
              <a:t>service</a:t>
            </a:r>
            <a:endParaRPr sz="1300">
              <a:latin typeface="Arial"/>
              <a:cs typeface="Arial"/>
            </a:endParaRPr>
          </a:p>
        </p:txBody>
      </p:sp>
      <p:sp>
        <p:nvSpPr>
          <p:cNvPr id="41" name="object 41"/>
          <p:cNvSpPr txBox="1"/>
          <p:nvPr/>
        </p:nvSpPr>
        <p:spPr>
          <a:xfrm>
            <a:off x="4642865" y="5112258"/>
            <a:ext cx="4209415" cy="381000"/>
          </a:xfrm>
          <a:prstGeom prst="rect">
            <a:avLst/>
          </a:prstGeom>
          <a:solidFill>
            <a:srgbClr val="D6E3BC"/>
          </a:solidFill>
          <a:ln w="28575">
            <a:solidFill>
              <a:srgbClr val="000000"/>
            </a:solidFill>
          </a:ln>
        </p:spPr>
        <p:txBody>
          <a:bodyPr vert="horz" wrap="square" lIns="0" tIns="38735" rIns="0" bIns="0" rtlCol="0">
            <a:spAutoFit/>
          </a:bodyPr>
          <a:lstStyle/>
          <a:p>
            <a:pPr marL="90805">
              <a:lnSpc>
                <a:spcPct val="100000"/>
              </a:lnSpc>
              <a:spcBef>
                <a:spcPts val="305"/>
              </a:spcBef>
            </a:pPr>
            <a:r>
              <a:rPr sz="1800" dirty="0">
                <a:latin typeface="Arial"/>
                <a:cs typeface="Arial"/>
              </a:rPr>
              <a:t>Lump</a:t>
            </a:r>
            <a:r>
              <a:rPr sz="1800" spc="-10" dirty="0">
                <a:latin typeface="Arial"/>
                <a:cs typeface="Arial"/>
              </a:rPr>
              <a:t> </a:t>
            </a:r>
            <a:r>
              <a:rPr sz="1800" spc="-25" dirty="0">
                <a:latin typeface="Arial"/>
                <a:cs typeface="Arial"/>
              </a:rPr>
              <a:t>Sum</a:t>
            </a:r>
            <a:endParaRPr sz="1800">
              <a:latin typeface="Arial"/>
              <a:cs typeface="Arial"/>
            </a:endParaRPr>
          </a:p>
        </p:txBody>
      </p:sp>
      <p:sp>
        <p:nvSpPr>
          <p:cNvPr id="42" name="object 42"/>
          <p:cNvSpPr txBox="1"/>
          <p:nvPr/>
        </p:nvSpPr>
        <p:spPr>
          <a:xfrm>
            <a:off x="4642865" y="5493258"/>
            <a:ext cx="4209415" cy="838200"/>
          </a:xfrm>
          <a:prstGeom prst="rect">
            <a:avLst/>
          </a:prstGeom>
          <a:ln w="28575">
            <a:solidFill>
              <a:srgbClr val="000000"/>
            </a:solidFill>
          </a:ln>
        </p:spPr>
        <p:txBody>
          <a:bodyPr vert="horz" wrap="square" lIns="0" tIns="1905" rIns="0" bIns="0" rtlCol="0">
            <a:spAutoFit/>
          </a:bodyPr>
          <a:lstStyle/>
          <a:p>
            <a:pPr marL="328295" marR="486409" indent="-146685">
              <a:lnSpc>
                <a:spcPts val="1680"/>
              </a:lnSpc>
              <a:spcBef>
                <a:spcPts val="15"/>
              </a:spcBef>
              <a:buFont typeface="Arial"/>
              <a:buChar char="•"/>
              <a:tabLst>
                <a:tab pos="346710" algn="l"/>
              </a:tabLst>
            </a:pPr>
            <a:r>
              <a:rPr sz="1400" dirty="0">
                <a:latin typeface="Arial Narrow"/>
                <a:cs typeface="Arial Narrow"/>
              </a:rPr>
              <a:t>At</a:t>
            </a:r>
            <a:r>
              <a:rPr sz="1400" spc="-15" dirty="0">
                <a:latin typeface="Arial Narrow"/>
                <a:cs typeface="Arial Narrow"/>
              </a:rPr>
              <a:t> </a:t>
            </a:r>
            <a:r>
              <a:rPr sz="1400" dirty="0">
                <a:latin typeface="Arial Narrow"/>
                <a:cs typeface="Arial Narrow"/>
              </a:rPr>
              <a:t>retirement, may</a:t>
            </a:r>
            <a:r>
              <a:rPr sz="1400" spc="-15" dirty="0">
                <a:latin typeface="Arial Narrow"/>
                <a:cs typeface="Arial Narrow"/>
              </a:rPr>
              <a:t> </a:t>
            </a:r>
            <a:r>
              <a:rPr sz="1400" dirty="0">
                <a:latin typeface="Arial Narrow"/>
                <a:cs typeface="Arial Narrow"/>
              </a:rPr>
              <a:t>elect lump</a:t>
            </a:r>
            <a:r>
              <a:rPr sz="1400" spc="-15" dirty="0">
                <a:latin typeface="Arial Narrow"/>
                <a:cs typeface="Arial Narrow"/>
              </a:rPr>
              <a:t> </a:t>
            </a:r>
            <a:r>
              <a:rPr sz="1400" dirty="0">
                <a:latin typeface="Arial Narrow"/>
                <a:cs typeface="Arial Narrow"/>
              </a:rPr>
              <a:t>sum</a:t>
            </a:r>
            <a:r>
              <a:rPr sz="1400" spc="-15" dirty="0">
                <a:latin typeface="Arial Narrow"/>
                <a:cs typeface="Arial Narrow"/>
              </a:rPr>
              <a:t> </a:t>
            </a:r>
            <a:r>
              <a:rPr sz="1400" dirty="0">
                <a:latin typeface="Arial Narrow"/>
                <a:cs typeface="Arial Narrow"/>
              </a:rPr>
              <a:t>of 25%</a:t>
            </a:r>
            <a:r>
              <a:rPr sz="1400" spc="-20" dirty="0">
                <a:latin typeface="Arial Narrow"/>
                <a:cs typeface="Arial Narrow"/>
              </a:rPr>
              <a:t> </a:t>
            </a:r>
            <a:r>
              <a:rPr sz="1400" dirty="0">
                <a:latin typeface="Arial Narrow"/>
                <a:cs typeface="Arial Narrow"/>
              </a:rPr>
              <a:t>or 50%</a:t>
            </a:r>
            <a:r>
              <a:rPr sz="1400" spc="-10" dirty="0">
                <a:latin typeface="Arial Narrow"/>
                <a:cs typeface="Arial Narrow"/>
              </a:rPr>
              <a:t> </a:t>
            </a:r>
            <a:r>
              <a:rPr sz="1400" spc="-25" dirty="0">
                <a:latin typeface="Arial Narrow"/>
                <a:cs typeface="Arial Narrow"/>
              </a:rPr>
              <a:t>of 	</a:t>
            </a:r>
            <a:r>
              <a:rPr sz="1400" dirty="0">
                <a:latin typeface="Arial Narrow"/>
                <a:cs typeface="Arial Narrow"/>
              </a:rPr>
              <a:t>retired</a:t>
            </a:r>
            <a:r>
              <a:rPr sz="1400" spc="-20" dirty="0">
                <a:latin typeface="Arial Narrow"/>
                <a:cs typeface="Arial Narrow"/>
              </a:rPr>
              <a:t> </a:t>
            </a:r>
            <a:r>
              <a:rPr sz="1400" dirty="0">
                <a:latin typeface="Arial Narrow"/>
                <a:cs typeface="Arial Narrow"/>
              </a:rPr>
              <a:t>pay</a:t>
            </a:r>
            <a:r>
              <a:rPr sz="1400" spc="-10" dirty="0">
                <a:latin typeface="Arial Narrow"/>
                <a:cs typeface="Arial Narrow"/>
              </a:rPr>
              <a:t> </a:t>
            </a:r>
            <a:r>
              <a:rPr sz="1400" dirty="0">
                <a:latin typeface="Arial Narrow"/>
                <a:cs typeface="Arial Narrow"/>
              </a:rPr>
              <a:t>from</a:t>
            </a:r>
            <a:r>
              <a:rPr sz="1400" spc="-20" dirty="0">
                <a:latin typeface="Arial Narrow"/>
                <a:cs typeface="Arial Narrow"/>
              </a:rPr>
              <a:t> </a:t>
            </a:r>
            <a:r>
              <a:rPr sz="1400" dirty="0">
                <a:latin typeface="Arial Narrow"/>
                <a:cs typeface="Arial Narrow"/>
              </a:rPr>
              <a:t>retirement</a:t>
            </a:r>
            <a:r>
              <a:rPr sz="1400" spc="5" dirty="0">
                <a:latin typeface="Arial Narrow"/>
                <a:cs typeface="Arial Narrow"/>
              </a:rPr>
              <a:t> </a:t>
            </a:r>
            <a:r>
              <a:rPr sz="1400" dirty="0">
                <a:latin typeface="Arial Narrow"/>
                <a:cs typeface="Arial Narrow"/>
              </a:rPr>
              <a:t>to</a:t>
            </a:r>
            <a:r>
              <a:rPr sz="1400" spc="-25" dirty="0">
                <a:latin typeface="Arial Narrow"/>
                <a:cs typeface="Arial Narrow"/>
              </a:rPr>
              <a:t> </a:t>
            </a:r>
            <a:r>
              <a:rPr sz="1400" dirty="0">
                <a:latin typeface="Arial Narrow"/>
                <a:cs typeface="Arial Narrow"/>
              </a:rPr>
              <a:t>age</a:t>
            </a:r>
            <a:r>
              <a:rPr sz="1400" spc="-25" dirty="0">
                <a:latin typeface="Arial Narrow"/>
                <a:cs typeface="Arial Narrow"/>
              </a:rPr>
              <a:t> 67</a:t>
            </a:r>
            <a:endParaRPr sz="1400">
              <a:latin typeface="Arial Narrow"/>
              <a:cs typeface="Arial Narrow"/>
            </a:endParaRPr>
          </a:p>
          <a:p>
            <a:pPr marL="349250" indent="-167005">
              <a:lnSpc>
                <a:spcPts val="1625"/>
              </a:lnSpc>
              <a:buFont typeface="Arial"/>
              <a:buChar char="•"/>
              <a:tabLst>
                <a:tab pos="349250" algn="l"/>
              </a:tabLst>
            </a:pPr>
            <a:r>
              <a:rPr sz="1400" dirty="0">
                <a:latin typeface="Arial Narrow"/>
                <a:cs typeface="Arial Narrow"/>
              </a:rPr>
              <a:t>At</a:t>
            </a:r>
            <a:r>
              <a:rPr sz="1400" spc="-10" dirty="0">
                <a:latin typeface="Arial Narrow"/>
                <a:cs typeface="Arial Narrow"/>
              </a:rPr>
              <a:t> </a:t>
            </a:r>
            <a:r>
              <a:rPr sz="1400" dirty="0">
                <a:latin typeface="Arial Narrow"/>
                <a:cs typeface="Arial Narrow"/>
              </a:rPr>
              <a:t>age</a:t>
            </a:r>
            <a:r>
              <a:rPr sz="1400" spc="-10" dirty="0">
                <a:latin typeface="Arial Narrow"/>
                <a:cs typeface="Arial Narrow"/>
              </a:rPr>
              <a:t> </a:t>
            </a:r>
            <a:r>
              <a:rPr sz="1400" dirty="0">
                <a:latin typeface="Arial Narrow"/>
                <a:cs typeface="Arial Narrow"/>
              </a:rPr>
              <a:t>67,</a:t>
            </a:r>
            <a:r>
              <a:rPr sz="1400" spc="5" dirty="0">
                <a:latin typeface="Arial Narrow"/>
                <a:cs typeface="Arial Narrow"/>
              </a:rPr>
              <a:t> </a:t>
            </a:r>
            <a:r>
              <a:rPr sz="1400" dirty="0">
                <a:latin typeface="Arial Narrow"/>
                <a:cs typeface="Arial Narrow"/>
              </a:rPr>
              <a:t>reverts</a:t>
            </a:r>
            <a:r>
              <a:rPr sz="1400" spc="-5" dirty="0">
                <a:latin typeface="Arial Narrow"/>
                <a:cs typeface="Arial Narrow"/>
              </a:rPr>
              <a:t> </a:t>
            </a:r>
            <a:r>
              <a:rPr sz="1400" dirty="0">
                <a:latin typeface="Arial Narrow"/>
                <a:cs typeface="Arial Narrow"/>
              </a:rPr>
              <a:t>to</a:t>
            </a:r>
            <a:r>
              <a:rPr sz="1400" spc="-5" dirty="0">
                <a:latin typeface="Arial Narrow"/>
                <a:cs typeface="Arial Narrow"/>
              </a:rPr>
              <a:t> </a:t>
            </a:r>
            <a:r>
              <a:rPr sz="1400" dirty="0">
                <a:latin typeface="Arial Narrow"/>
                <a:cs typeface="Arial Narrow"/>
              </a:rPr>
              <a:t>full</a:t>
            </a:r>
            <a:r>
              <a:rPr sz="1400" spc="-10" dirty="0">
                <a:latin typeface="Arial Narrow"/>
                <a:cs typeface="Arial Narrow"/>
              </a:rPr>
              <a:t> annuity</a:t>
            </a:r>
            <a:endParaRPr sz="1400">
              <a:latin typeface="Arial Narrow"/>
              <a:cs typeface="Arial Narrow"/>
            </a:endParaRPr>
          </a:p>
          <a:p>
            <a:pPr marL="349250" indent="-167005">
              <a:lnSpc>
                <a:spcPts val="1595"/>
              </a:lnSpc>
              <a:buFont typeface="Arial"/>
              <a:buChar char="•"/>
              <a:tabLst>
                <a:tab pos="349250" algn="l"/>
              </a:tabLst>
            </a:pPr>
            <a:r>
              <a:rPr sz="1400" dirty="0">
                <a:latin typeface="Arial Narrow"/>
                <a:cs typeface="Arial Narrow"/>
              </a:rPr>
              <a:t>One</a:t>
            </a:r>
            <a:r>
              <a:rPr sz="1400" spc="-30" dirty="0">
                <a:latin typeface="Arial Narrow"/>
                <a:cs typeface="Arial Narrow"/>
              </a:rPr>
              <a:t> </a:t>
            </a:r>
            <a:r>
              <a:rPr sz="1400" dirty="0">
                <a:latin typeface="Arial Narrow"/>
                <a:cs typeface="Arial Narrow"/>
              </a:rPr>
              <a:t>payment or up</a:t>
            </a:r>
            <a:r>
              <a:rPr sz="1400" spc="-15" dirty="0">
                <a:latin typeface="Arial Narrow"/>
                <a:cs typeface="Arial Narrow"/>
              </a:rPr>
              <a:t> </a:t>
            </a:r>
            <a:r>
              <a:rPr sz="1400" dirty="0">
                <a:latin typeface="Arial Narrow"/>
                <a:cs typeface="Arial Narrow"/>
              </a:rPr>
              <a:t>to</a:t>
            </a:r>
            <a:r>
              <a:rPr sz="1400" spc="-15" dirty="0">
                <a:latin typeface="Arial Narrow"/>
                <a:cs typeface="Arial Narrow"/>
              </a:rPr>
              <a:t> </a:t>
            </a:r>
            <a:r>
              <a:rPr sz="1400" dirty="0">
                <a:latin typeface="Arial Narrow"/>
                <a:cs typeface="Arial Narrow"/>
              </a:rPr>
              <a:t>four equal</a:t>
            </a:r>
            <a:r>
              <a:rPr sz="1400" spc="-15" dirty="0">
                <a:latin typeface="Arial Narrow"/>
                <a:cs typeface="Arial Narrow"/>
              </a:rPr>
              <a:t> </a:t>
            </a:r>
            <a:r>
              <a:rPr sz="1400" dirty="0">
                <a:latin typeface="Arial Narrow"/>
                <a:cs typeface="Arial Narrow"/>
              </a:rPr>
              <a:t>annual</a:t>
            </a:r>
            <a:r>
              <a:rPr sz="1400" spc="-5" dirty="0">
                <a:latin typeface="Arial Narrow"/>
                <a:cs typeface="Arial Narrow"/>
              </a:rPr>
              <a:t> </a:t>
            </a:r>
            <a:r>
              <a:rPr sz="1400" spc="-10" dirty="0">
                <a:latin typeface="Arial Narrow"/>
                <a:cs typeface="Arial Narrow"/>
              </a:rPr>
              <a:t>payments</a:t>
            </a:r>
            <a:endParaRPr sz="1400">
              <a:latin typeface="Arial Narrow"/>
              <a:cs typeface="Arial Narrow"/>
            </a:endParaRPr>
          </a:p>
        </p:txBody>
      </p:sp>
      <p:sp>
        <p:nvSpPr>
          <p:cNvPr id="43" name="object 43"/>
          <p:cNvSpPr txBox="1">
            <a:spLocks noGrp="1"/>
          </p:cNvSpPr>
          <p:nvPr>
            <p:ph type="title"/>
          </p:nvPr>
        </p:nvSpPr>
        <p:spPr>
          <a:xfrm>
            <a:off x="1862454" y="20827"/>
            <a:ext cx="5417820" cy="513715"/>
          </a:xfrm>
          <a:prstGeom prst="rect">
            <a:avLst/>
          </a:prstGeom>
        </p:spPr>
        <p:txBody>
          <a:bodyPr vert="horz" wrap="square" lIns="0" tIns="12700" rIns="0" bIns="0" rtlCol="0">
            <a:spAutoFit/>
          </a:bodyPr>
          <a:lstStyle/>
          <a:p>
            <a:pPr marL="12700">
              <a:lnSpc>
                <a:spcPct val="100000"/>
              </a:lnSpc>
              <a:spcBef>
                <a:spcPts val="100"/>
              </a:spcBef>
            </a:pPr>
            <a:r>
              <a:rPr dirty="0"/>
              <a:t>Blended</a:t>
            </a:r>
            <a:r>
              <a:rPr spc="-90" dirty="0"/>
              <a:t> </a:t>
            </a:r>
            <a:r>
              <a:rPr dirty="0"/>
              <a:t>Retirement</a:t>
            </a:r>
            <a:r>
              <a:rPr spc="-70" dirty="0"/>
              <a:t> </a:t>
            </a:r>
            <a:r>
              <a:rPr spc="-10" dirty="0"/>
              <a:t>System</a:t>
            </a:r>
          </a:p>
        </p:txBody>
      </p:sp>
      <p:pic>
        <p:nvPicPr>
          <p:cNvPr id="44" name="object 44"/>
          <p:cNvPicPr/>
          <p:nvPr/>
        </p:nvPicPr>
        <p:blipFill>
          <a:blip r:embed="rId12" cstate="print"/>
          <a:stretch>
            <a:fillRect/>
          </a:stretch>
        </p:blipFill>
        <p:spPr>
          <a:xfrm>
            <a:off x="12611" y="88813"/>
            <a:ext cx="228777" cy="228777"/>
          </a:xfrm>
          <a:prstGeom prst="rect">
            <a:avLst/>
          </a:prstGeom>
        </p:spPr>
      </p:pic>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19</a:t>
            </a:fld>
            <a:endParaRPr spc="-25"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6150" y="20827"/>
            <a:ext cx="1652905" cy="513715"/>
          </a:xfrm>
          <a:prstGeom prst="rect">
            <a:avLst/>
          </a:prstGeom>
        </p:spPr>
        <p:txBody>
          <a:bodyPr vert="horz" wrap="square" lIns="0" tIns="12700" rIns="0" bIns="0" rtlCol="0">
            <a:spAutoFit/>
          </a:bodyPr>
          <a:lstStyle/>
          <a:p>
            <a:pPr marL="12700">
              <a:lnSpc>
                <a:spcPct val="100000"/>
              </a:lnSpc>
              <a:spcBef>
                <a:spcPts val="100"/>
              </a:spcBef>
            </a:pPr>
            <a:r>
              <a:rPr spc="-10" dirty="0"/>
              <a:t>Purpose</a:t>
            </a:r>
          </a:p>
        </p:txBody>
      </p:sp>
      <p:grpSp>
        <p:nvGrpSpPr>
          <p:cNvPr id="3" name="object 3"/>
          <p:cNvGrpSpPr/>
          <p:nvPr/>
        </p:nvGrpSpPr>
        <p:grpSpPr>
          <a:xfrm>
            <a:off x="381000" y="2075688"/>
            <a:ext cx="8305800" cy="4325620"/>
            <a:chOff x="381000" y="2075688"/>
            <a:chExt cx="8305800" cy="4325620"/>
          </a:xfrm>
        </p:grpSpPr>
        <p:sp>
          <p:nvSpPr>
            <p:cNvPr id="4" name="object 4"/>
            <p:cNvSpPr/>
            <p:nvPr/>
          </p:nvSpPr>
          <p:spPr>
            <a:xfrm>
              <a:off x="381000" y="2075688"/>
              <a:ext cx="2615565" cy="4325620"/>
            </a:xfrm>
            <a:custGeom>
              <a:avLst/>
              <a:gdLst/>
              <a:ahLst/>
              <a:cxnLst/>
              <a:rect l="l" t="t" r="r" b="b"/>
              <a:pathLst>
                <a:path w="2615565" h="4325620">
                  <a:moveTo>
                    <a:pt x="2615184" y="0"/>
                  </a:moveTo>
                  <a:lnTo>
                    <a:pt x="0" y="0"/>
                  </a:lnTo>
                  <a:lnTo>
                    <a:pt x="0" y="4325112"/>
                  </a:lnTo>
                  <a:lnTo>
                    <a:pt x="2615184" y="4325112"/>
                  </a:lnTo>
                  <a:lnTo>
                    <a:pt x="2615184" y="0"/>
                  </a:lnTo>
                  <a:close/>
                </a:path>
              </a:pathLst>
            </a:custGeom>
            <a:solidFill>
              <a:srgbClr val="DDD9C3"/>
            </a:solidFill>
          </p:spPr>
          <p:txBody>
            <a:bodyPr wrap="square" lIns="0" tIns="0" rIns="0" bIns="0" rtlCol="0"/>
            <a:lstStyle/>
            <a:p>
              <a:endParaRPr/>
            </a:p>
          </p:txBody>
        </p:sp>
        <p:pic>
          <p:nvPicPr>
            <p:cNvPr id="5" name="object 5"/>
            <p:cNvPicPr/>
            <p:nvPr/>
          </p:nvPicPr>
          <p:blipFill>
            <a:blip r:embed="rId3" cstate="print"/>
            <a:stretch>
              <a:fillRect/>
            </a:stretch>
          </p:blipFill>
          <p:spPr>
            <a:xfrm>
              <a:off x="2987039" y="2075688"/>
              <a:ext cx="2813304" cy="4325112"/>
            </a:xfrm>
            <a:prstGeom prst="rect">
              <a:avLst/>
            </a:prstGeom>
          </p:spPr>
        </p:pic>
        <p:sp>
          <p:nvSpPr>
            <p:cNvPr id="6" name="object 6"/>
            <p:cNvSpPr/>
            <p:nvPr/>
          </p:nvSpPr>
          <p:spPr>
            <a:xfrm>
              <a:off x="5800344" y="2075688"/>
              <a:ext cx="2886710" cy="4325620"/>
            </a:xfrm>
            <a:custGeom>
              <a:avLst/>
              <a:gdLst/>
              <a:ahLst/>
              <a:cxnLst/>
              <a:rect l="l" t="t" r="r" b="b"/>
              <a:pathLst>
                <a:path w="2886709" h="4325620">
                  <a:moveTo>
                    <a:pt x="2886455" y="0"/>
                  </a:moveTo>
                  <a:lnTo>
                    <a:pt x="0" y="0"/>
                  </a:lnTo>
                  <a:lnTo>
                    <a:pt x="0" y="4325112"/>
                  </a:lnTo>
                  <a:lnTo>
                    <a:pt x="2886455" y="4325112"/>
                  </a:lnTo>
                  <a:lnTo>
                    <a:pt x="2886455" y="0"/>
                  </a:lnTo>
                  <a:close/>
                </a:path>
              </a:pathLst>
            </a:custGeom>
            <a:solidFill>
              <a:srgbClr val="C3D59B"/>
            </a:solidFill>
          </p:spPr>
          <p:txBody>
            <a:bodyPr wrap="square" lIns="0" tIns="0" rIns="0" bIns="0" rtlCol="0"/>
            <a:lstStyle/>
            <a:p>
              <a:endParaRPr/>
            </a:p>
          </p:txBody>
        </p:sp>
      </p:grpSp>
      <p:sp>
        <p:nvSpPr>
          <p:cNvPr id="7" name="object 7"/>
          <p:cNvSpPr txBox="1"/>
          <p:nvPr/>
        </p:nvSpPr>
        <p:spPr>
          <a:xfrm>
            <a:off x="6181101" y="2530331"/>
            <a:ext cx="2131060" cy="438150"/>
          </a:xfrm>
          <a:prstGeom prst="rect">
            <a:avLst/>
          </a:prstGeom>
        </p:spPr>
        <p:txBody>
          <a:bodyPr vert="horz" wrap="square" lIns="0" tIns="13335" rIns="0" bIns="0" rtlCol="0">
            <a:spAutoFit/>
          </a:bodyPr>
          <a:lstStyle/>
          <a:p>
            <a:pPr marL="692150" marR="5080" indent="-680085">
              <a:lnSpc>
                <a:spcPct val="100000"/>
              </a:lnSpc>
              <a:spcBef>
                <a:spcPts val="105"/>
              </a:spcBef>
            </a:pPr>
            <a:r>
              <a:rPr sz="1350" dirty="0">
                <a:latin typeface="Arial"/>
                <a:cs typeface="Arial"/>
              </a:rPr>
              <a:t>Survivor</a:t>
            </a:r>
            <a:r>
              <a:rPr sz="1350" spc="-20" dirty="0">
                <a:latin typeface="Arial"/>
                <a:cs typeface="Arial"/>
              </a:rPr>
              <a:t> </a:t>
            </a:r>
            <a:r>
              <a:rPr sz="1350" dirty="0">
                <a:latin typeface="Arial"/>
                <a:cs typeface="Arial"/>
              </a:rPr>
              <a:t>Benefit</a:t>
            </a:r>
            <a:r>
              <a:rPr sz="1350" spc="-45" dirty="0">
                <a:latin typeface="Arial"/>
                <a:cs typeface="Arial"/>
              </a:rPr>
              <a:t> </a:t>
            </a:r>
            <a:r>
              <a:rPr sz="1350" dirty="0">
                <a:latin typeface="Arial"/>
                <a:cs typeface="Arial"/>
              </a:rPr>
              <a:t>Plan</a:t>
            </a:r>
            <a:r>
              <a:rPr sz="1350" spc="-35" dirty="0">
                <a:latin typeface="Arial"/>
                <a:cs typeface="Arial"/>
              </a:rPr>
              <a:t> </a:t>
            </a:r>
            <a:r>
              <a:rPr sz="1350" spc="-10" dirty="0">
                <a:latin typeface="Arial"/>
                <a:cs typeface="Arial"/>
              </a:rPr>
              <a:t>(SBP) Coverage</a:t>
            </a:r>
            <a:endParaRPr sz="1350">
              <a:latin typeface="Arial"/>
              <a:cs typeface="Arial"/>
            </a:endParaRPr>
          </a:p>
        </p:txBody>
      </p:sp>
      <p:sp>
        <p:nvSpPr>
          <p:cNvPr id="8" name="object 8"/>
          <p:cNvSpPr txBox="1"/>
          <p:nvPr/>
        </p:nvSpPr>
        <p:spPr>
          <a:xfrm>
            <a:off x="720947" y="2155081"/>
            <a:ext cx="1916430" cy="232410"/>
          </a:xfrm>
          <a:prstGeom prst="rect">
            <a:avLst/>
          </a:prstGeom>
        </p:spPr>
        <p:txBody>
          <a:bodyPr vert="horz" wrap="square" lIns="0" tIns="13335" rIns="0" bIns="0" rtlCol="0">
            <a:spAutoFit/>
          </a:bodyPr>
          <a:lstStyle/>
          <a:p>
            <a:pPr marL="12700">
              <a:lnSpc>
                <a:spcPct val="100000"/>
              </a:lnSpc>
              <a:spcBef>
                <a:spcPts val="105"/>
              </a:spcBef>
            </a:pPr>
            <a:r>
              <a:rPr sz="1350" b="1" dirty="0">
                <a:latin typeface="Arial"/>
                <a:cs typeface="Arial"/>
              </a:rPr>
              <a:t>15-20+</a:t>
            </a:r>
            <a:r>
              <a:rPr sz="1350" b="1" spc="-50" dirty="0">
                <a:latin typeface="Arial"/>
                <a:cs typeface="Arial"/>
              </a:rPr>
              <a:t> </a:t>
            </a:r>
            <a:r>
              <a:rPr sz="1350" b="1" dirty="0">
                <a:latin typeface="Arial"/>
                <a:cs typeface="Arial"/>
              </a:rPr>
              <a:t>creditable</a:t>
            </a:r>
            <a:r>
              <a:rPr sz="1350" b="1" spc="-35" dirty="0">
                <a:latin typeface="Arial"/>
                <a:cs typeface="Arial"/>
              </a:rPr>
              <a:t> </a:t>
            </a:r>
            <a:r>
              <a:rPr sz="1350" b="1" spc="-10" dirty="0">
                <a:latin typeface="Arial"/>
                <a:cs typeface="Arial"/>
              </a:rPr>
              <a:t>years</a:t>
            </a:r>
            <a:endParaRPr sz="1350">
              <a:latin typeface="Arial"/>
              <a:cs typeface="Arial"/>
            </a:endParaRPr>
          </a:p>
        </p:txBody>
      </p:sp>
      <p:sp>
        <p:nvSpPr>
          <p:cNvPr id="9" name="object 9"/>
          <p:cNvSpPr txBox="1"/>
          <p:nvPr/>
        </p:nvSpPr>
        <p:spPr>
          <a:xfrm>
            <a:off x="6299238" y="2155081"/>
            <a:ext cx="1887220" cy="232410"/>
          </a:xfrm>
          <a:prstGeom prst="rect">
            <a:avLst/>
          </a:prstGeom>
        </p:spPr>
        <p:txBody>
          <a:bodyPr vert="horz" wrap="square" lIns="0" tIns="13335" rIns="0" bIns="0" rtlCol="0">
            <a:spAutoFit/>
          </a:bodyPr>
          <a:lstStyle/>
          <a:p>
            <a:pPr marL="12700">
              <a:lnSpc>
                <a:spcPct val="100000"/>
              </a:lnSpc>
              <a:spcBef>
                <a:spcPts val="105"/>
              </a:spcBef>
            </a:pPr>
            <a:r>
              <a:rPr sz="1350" b="1" dirty="0">
                <a:latin typeface="Arial"/>
                <a:cs typeface="Arial"/>
              </a:rPr>
              <a:t>Non-regular</a:t>
            </a:r>
            <a:r>
              <a:rPr sz="1350" b="1" spc="-25" dirty="0">
                <a:latin typeface="Arial"/>
                <a:cs typeface="Arial"/>
              </a:rPr>
              <a:t> </a:t>
            </a:r>
            <a:r>
              <a:rPr sz="1350" b="1" spc="-10" dirty="0">
                <a:latin typeface="Arial"/>
                <a:cs typeface="Arial"/>
              </a:rPr>
              <a:t>retirement</a:t>
            </a:r>
            <a:endParaRPr sz="1350">
              <a:latin typeface="Arial"/>
              <a:cs typeface="Arial"/>
            </a:endParaRPr>
          </a:p>
        </p:txBody>
      </p:sp>
      <p:sp>
        <p:nvSpPr>
          <p:cNvPr id="10" name="object 10"/>
          <p:cNvSpPr txBox="1"/>
          <p:nvPr/>
        </p:nvSpPr>
        <p:spPr>
          <a:xfrm>
            <a:off x="3121238" y="2101524"/>
            <a:ext cx="2541270" cy="1212215"/>
          </a:xfrm>
          <a:prstGeom prst="rect">
            <a:avLst/>
          </a:prstGeom>
        </p:spPr>
        <p:txBody>
          <a:bodyPr vert="horz" wrap="square" lIns="0" tIns="76835" rIns="0" bIns="0" rtlCol="0">
            <a:spAutoFit/>
          </a:bodyPr>
          <a:lstStyle/>
          <a:p>
            <a:pPr algn="ctr">
              <a:lnSpc>
                <a:spcPct val="100000"/>
              </a:lnSpc>
              <a:spcBef>
                <a:spcPts val="605"/>
              </a:spcBef>
            </a:pPr>
            <a:r>
              <a:rPr sz="1350" b="1" spc="-10" dirty="0">
                <a:latin typeface="Arial"/>
                <a:cs typeface="Arial"/>
              </a:rPr>
              <a:t>Pre-</a:t>
            </a:r>
            <a:r>
              <a:rPr sz="1350" b="1" dirty="0">
                <a:latin typeface="Arial"/>
                <a:cs typeface="Arial"/>
              </a:rPr>
              <a:t>non-regular</a:t>
            </a:r>
            <a:r>
              <a:rPr sz="1350" b="1" spc="-50" dirty="0">
                <a:latin typeface="Arial"/>
                <a:cs typeface="Arial"/>
              </a:rPr>
              <a:t> </a:t>
            </a:r>
            <a:r>
              <a:rPr sz="1350" b="1" dirty="0">
                <a:latin typeface="Arial"/>
                <a:cs typeface="Arial"/>
              </a:rPr>
              <a:t>retirement</a:t>
            </a:r>
            <a:r>
              <a:rPr sz="1350" b="1" spc="-40" dirty="0">
                <a:latin typeface="Arial"/>
                <a:cs typeface="Arial"/>
              </a:rPr>
              <a:t> </a:t>
            </a:r>
            <a:r>
              <a:rPr sz="1350" b="1" spc="-25" dirty="0">
                <a:latin typeface="Arial"/>
                <a:cs typeface="Arial"/>
              </a:rPr>
              <a:t>age</a:t>
            </a:r>
            <a:endParaRPr sz="1350">
              <a:latin typeface="Arial"/>
              <a:cs typeface="Arial"/>
            </a:endParaRPr>
          </a:p>
          <a:p>
            <a:pPr marL="40005" marR="23495" indent="-635" algn="ctr">
              <a:lnSpc>
                <a:spcPct val="100000"/>
              </a:lnSpc>
              <a:spcBef>
                <a:spcPts val="509"/>
              </a:spcBef>
            </a:pPr>
            <a:r>
              <a:rPr sz="1350" dirty="0">
                <a:latin typeface="Arial"/>
                <a:cs typeface="Arial"/>
              </a:rPr>
              <a:t>Reserve</a:t>
            </a:r>
            <a:r>
              <a:rPr sz="1350" spc="-50" dirty="0">
                <a:latin typeface="Arial"/>
                <a:cs typeface="Arial"/>
              </a:rPr>
              <a:t> </a:t>
            </a:r>
            <a:r>
              <a:rPr sz="1350" dirty="0">
                <a:latin typeface="Arial"/>
                <a:cs typeface="Arial"/>
              </a:rPr>
              <a:t>Component</a:t>
            </a:r>
            <a:r>
              <a:rPr sz="1350" spc="-50" dirty="0">
                <a:latin typeface="Arial"/>
                <a:cs typeface="Arial"/>
              </a:rPr>
              <a:t> </a:t>
            </a:r>
            <a:r>
              <a:rPr sz="1350" spc="-10" dirty="0">
                <a:latin typeface="Arial"/>
                <a:cs typeface="Arial"/>
              </a:rPr>
              <a:t>Survivor </a:t>
            </a:r>
            <a:r>
              <a:rPr sz="1350" dirty="0">
                <a:latin typeface="Arial"/>
                <a:cs typeface="Arial"/>
              </a:rPr>
              <a:t>Benefit</a:t>
            </a:r>
            <a:r>
              <a:rPr sz="1350" spc="-35" dirty="0">
                <a:latin typeface="Arial"/>
                <a:cs typeface="Arial"/>
              </a:rPr>
              <a:t> </a:t>
            </a:r>
            <a:r>
              <a:rPr sz="1350" dirty="0">
                <a:latin typeface="Arial"/>
                <a:cs typeface="Arial"/>
              </a:rPr>
              <a:t>Plan</a:t>
            </a:r>
            <a:r>
              <a:rPr sz="1350" spc="-30" dirty="0">
                <a:latin typeface="Arial"/>
                <a:cs typeface="Arial"/>
              </a:rPr>
              <a:t> </a:t>
            </a:r>
            <a:r>
              <a:rPr sz="1350" dirty="0">
                <a:latin typeface="Arial"/>
                <a:cs typeface="Arial"/>
              </a:rPr>
              <a:t>(RCSBP)</a:t>
            </a:r>
            <a:r>
              <a:rPr sz="1350" spc="-35" dirty="0">
                <a:latin typeface="Arial"/>
                <a:cs typeface="Arial"/>
              </a:rPr>
              <a:t> </a:t>
            </a:r>
            <a:r>
              <a:rPr sz="1350" spc="-10" dirty="0">
                <a:latin typeface="Arial"/>
                <a:cs typeface="Arial"/>
              </a:rPr>
              <a:t>Coverage Option</a:t>
            </a:r>
            <a:r>
              <a:rPr sz="1350" spc="-95" dirty="0">
                <a:latin typeface="Arial"/>
                <a:cs typeface="Arial"/>
              </a:rPr>
              <a:t> </a:t>
            </a:r>
            <a:r>
              <a:rPr sz="1350" dirty="0">
                <a:latin typeface="Arial"/>
                <a:cs typeface="Arial"/>
              </a:rPr>
              <a:t>A,</a:t>
            </a:r>
            <a:r>
              <a:rPr sz="1350" spc="15" dirty="0">
                <a:latin typeface="Arial"/>
                <a:cs typeface="Arial"/>
              </a:rPr>
              <a:t> </a:t>
            </a:r>
            <a:r>
              <a:rPr sz="1350" dirty="0">
                <a:latin typeface="Arial"/>
                <a:cs typeface="Arial"/>
              </a:rPr>
              <a:t>B or </a:t>
            </a:r>
            <a:r>
              <a:rPr sz="1350" spc="-50" dirty="0">
                <a:latin typeface="Arial"/>
                <a:cs typeface="Arial"/>
              </a:rPr>
              <a:t>C</a:t>
            </a:r>
            <a:endParaRPr sz="1350">
              <a:latin typeface="Arial"/>
              <a:cs typeface="Arial"/>
            </a:endParaRPr>
          </a:p>
          <a:p>
            <a:pPr marL="20320" algn="ctr">
              <a:lnSpc>
                <a:spcPct val="100000"/>
              </a:lnSpc>
              <a:spcBef>
                <a:spcPts val="585"/>
              </a:spcBef>
            </a:pPr>
            <a:r>
              <a:rPr sz="1050" b="1" dirty="0">
                <a:solidFill>
                  <a:srgbClr val="FF0000"/>
                </a:solidFill>
                <a:latin typeface="Arial"/>
                <a:cs typeface="Arial"/>
              </a:rPr>
              <a:t>Maintain</a:t>
            </a:r>
            <a:r>
              <a:rPr sz="1050" b="1" spc="-45" dirty="0">
                <a:solidFill>
                  <a:srgbClr val="FF0000"/>
                </a:solidFill>
                <a:latin typeface="Arial"/>
                <a:cs typeface="Arial"/>
              </a:rPr>
              <a:t> </a:t>
            </a:r>
            <a:r>
              <a:rPr sz="1050" b="1" spc="-10" dirty="0">
                <a:solidFill>
                  <a:srgbClr val="FF0000"/>
                </a:solidFill>
                <a:latin typeface="Arial"/>
                <a:cs typeface="Arial"/>
              </a:rPr>
              <a:t>RCSBP</a:t>
            </a:r>
            <a:endParaRPr sz="1050">
              <a:latin typeface="Arial"/>
              <a:cs typeface="Arial"/>
            </a:endParaRPr>
          </a:p>
        </p:txBody>
      </p:sp>
      <p:sp>
        <p:nvSpPr>
          <p:cNvPr id="11" name="object 11"/>
          <p:cNvSpPr txBox="1"/>
          <p:nvPr/>
        </p:nvSpPr>
        <p:spPr>
          <a:xfrm>
            <a:off x="6811786" y="3127331"/>
            <a:ext cx="878840"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0000"/>
                </a:solidFill>
                <a:latin typeface="Arial"/>
                <a:cs typeface="Arial"/>
              </a:rPr>
              <a:t>Maintain</a:t>
            </a:r>
            <a:r>
              <a:rPr sz="1050" b="1" spc="-50" dirty="0">
                <a:solidFill>
                  <a:srgbClr val="FF0000"/>
                </a:solidFill>
                <a:latin typeface="Arial"/>
                <a:cs typeface="Arial"/>
              </a:rPr>
              <a:t> </a:t>
            </a:r>
            <a:r>
              <a:rPr sz="1050" b="1" spc="-25" dirty="0">
                <a:solidFill>
                  <a:srgbClr val="FF0000"/>
                </a:solidFill>
                <a:latin typeface="Arial"/>
                <a:cs typeface="Arial"/>
              </a:rPr>
              <a:t>SBP</a:t>
            </a:r>
            <a:endParaRPr sz="1050">
              <a:latin typeface="Arial"/>
              <a:cs typeface="Arial"/>
            </a:endParaRPr>
          </a:p>
        </p:txBody>
      </p:sp>
      <p:sp>
        <p:nvSpPr>
          <p:cNvPr id="12" name="object 12"/>
          <p:cNvSpPr txBox="1"/>
          <p:nvPr/>
        </p:nvSpPr>
        <p:spPr>
          <a:xfrm>
            <a:off x="826501" y="3127331"/>
            <a:ext cx="1703705" cy="186690"/>
          </a:xfrm>
          <a:prstGeom prst="rect">
            <a:avLst/>
          </a:prstGeom>
        </p:spPr>
        <p:txBody>
          <a:bodyPr vert="horz" wrap="square" lIns="0" tIns="13335" rIns="0" bIns="0" rtlCol="0">
            <a:spAutoFit/>
          </a:bodyPr>
          <a:lstStyle/>
          <a:p>
            <a:pPr marL="12700">
              <a:lnSpc>
                <a:spcPct val="100000"/>
              </a:lnSpc>
              <a:spcBef>
                <a:spcPts val="105"/>
              </a:spcBef>
            </a:pPr>
            <a:r>
              <a:rPr sz="1050" b="1" dirty="0">
                <a:solidFill>
                  <a:srgbClr val="FF0000"/>
                </a:solidFill>
                <a:latin typeface="Arial"/>
                <a:cs typeface="Arial"/>
              </a:rPr>
              <a:t>Manage</a:t>
            </a:r>
            <a:r>
              <a:rPr sz="1050" b="1" spc="-50" dirty="0">
                <a:solidFill>
                  <a:srgbClr val="FF0000"/>
                </a:solidFill>
                <a:latin typeface="Arial"/>
                <a:cs typeface="Arial"/>
              </a:rPr>
              <a:t> </a:t>
            </a:r>
            <a:r>
              <a:rPr sz="1050" b="1" dirty="0">
                <a:solidFill>
                  <a:srgbClr val="FF0000"/>
                </a:solidFill>
                <a:latin typeface="Arial"/>
                <a:cs typeface="Arial"/>
              </a:rPr>
              <a:t>Retirement</a:t>
            </a:r>
            <a:r>
              <a:rPr sz="1050" b="1" spc="-25" dirty="0">
                <a:solidFill>
                  <a:srgbClr val="FF0000"/>
                </a:solidFill>
                <a:latin typeface="Arial"/>
                <a:cs typeface="Arial"/>
              </a:rPr>
              <a:t> </a:t>
            </a:r>
            <a:r>
              <a:rPr sz="1050" b="1" spc="-10" dirty="0">
                <a:solidFill>
                  <a:srgbClr val="FF0000"/>
                </a:solidFill>
                <a:latin typeface="Arial"/>
                <a:cs typeface="Arial"/>
              </a:rPr>
              <a:t>Points</a:t>
            </a:r>
            <a:endParaRPr sz="1050">
              <a:latin typeface="Arial"/>
              <a:cs typeface="Arial"/>
            </a:endParaRPr>
          </a:p>
        </p:txBody>
      </p:sp>
      <p:grpSp>
        <p:nvGrpSpPr>
          <p:cNvPr id="13" name="object 13"/>
          <p:cNvGrpSpPr/>
          <p:nvPr/>
        </p:nvGrpSpPr>
        <p:grpSpPr>
          <a:xfrm>
            <a:off x="486409" y="3318002"/>
            <a:ext cx="8074025" cy="2809875"/>
            <a:chOff x="486409" y="3318002"/>
            <a:chExt cx="8074025" cy="2809875"/>
          </a:xfrm>
        </p:grpSpPr>
        <p:sp>
          <p:nvSpPr>
            <p:cNvPr id="14" name="object 14"/>
            <p:cNvSpPr/>
            <p:nvPr/>
          </p:nvSpPr>
          <p:spPr>
            <a:xfrm>
              <a:off x="499109" y="3356610"/>
              <a:ext cx="2392680" cy="402590"/>
            </a:xfrm>
            <a:custGeom>
              <a:avLst/>
              <a:gdLst/>
              <a:ahLst/>
              <a:cxnLst/>
              <a:rect l="l" t="t" r="r" b="b"/>
              <a:pathLst>
                <a:path w="2392680" h="402589">
                  <a:moveTo>
                    <a:pt x="0" y="402335"/>
                  </a:moveTo>
                  <a:lnTo>
                    <a:pt x="2634" y="324033"/>
                  </a:lnTo>
                  <a:lnTo>
                    <a:pt x="9820" y="260089"/>
                  </a:lnTo>
                  <a:lnTo>
                    <a:pt x="20477" y="216977"/>
                  </a:lnTo>
                  <a:lnTo>
                    <a:pt x="33528" y="201167"/>
                  </a:lnTo>
                  <a:lnTo>
                    <a:pt x="1162812" y="201167"/>
                  </a:lnTo>
                  <a:lnTo>
                    <a:pt x="1175862" y="185358"/>
                  </a:lnTo>
                  <a:lnTo>
                    <a:pt x="1186519" y="142246"/>
                  </a:lnTo>
                  <a:lnTo>
                    <a:pt x="1193705" y="78302"/>
                  </a:lnTo>
                  <a:lnTo>
                    <a:pt x="1196340" y="0"/>
                  </a:lnTo>
                  <a:lnTo>
                    <a:pt x="1198974" y="78302"/>
                  </a:lnTo>
                  <a:lnTo>
                    <a:pt x="1206160" y="142246"/>
                  </a:lnTo>
                  <a:lnTo>
                    <a:pt x="1216817" y="185358"/>
                  </a:lnTo>
                  <a:lnTo>
                    <a:pt x="1229868" y="201167"/>
                  </a:lnTo>
                  <a:lnTo>
                    <a:pt x="2359152" y="201167"/>
                  </a:lnTo>
                  <a:lnTo>
                    <a:pt x="2372202" y="216977"/>
                  </a:lnTo>
                  <a:lnTo>
                    <a:pt x="2382859" y="260089"/>
                  </a:lnTo>
                  <a:lnTo>
                    <a:pt x="2390045" y="324033"/>
                  </a:lnTo>
                  <a:lnTo>
                    <a:pt x="2392680" y="402335"/>
                  </a:lnTo>
                </a:path>
              </a:pathLst>
            </a:custGeom>
            <a:ln w="25400">
              <a:solidFill>
                <a:srgbClr val="000000"/>
              </a:solidFill>
            </a:ln>
          </p:spPr>
          <p:txBody>
            <a:bodyPr wrap="square" lIns="0" tIns="0" rIns="0" bIns="0" rtlCol="0"/>
            <a:lstStyle/>
            <a:p>
              <a:endParaRPr/>
            </a:p>
          </p:txBody>
        </p:sp>
        <p:sp>
          <p:nvSpPr>
            <p:cNvPr id="15" name="object 15"/>
            <p:cNvSpPr/>
            <p:nvPr/>
          </p:nvSpPr>
          <p:spPr>
            <a:xfrm>
              <a:off x="6154672" y="3330702"/>
              <a:ext cx="2392680" cy="402590"/>
            </a:xfrm>
            <a:custGeom>
              <a:avLst/>
              <a:gdLst/>
              <a:ahLst/>
              <a:cxnLst/>
              <a:rect l="l" t="t" r="r" b="b"/>
              <a:pathLst>
                <a:path w="2392679" h="402589">
                  <a:moveTo>
                    <a:pt x="0" y="402336"/>
                  </a:moveTo>
                  <a:lnTo>
                    <a:pt x="2634" y="324033"/>
                  </a:lnTo>
                  <a:lnTo>
                    <a:pt x="9820" y="260089"/>
                  </a:lnTo>
                  <a:lnTo>
                    <a:pt x="20477" y="216977"/>
                  </a:lnTo>
                  <a:lnTo>
                    <a:pt x="33528" y="201168"/>
                  </a:lnTo>
                  <a:lnTo>
                    <a:pt x="1162812" y="201168"/>
                  </a:lnTo>
                  <a:lnTo>
                    <a:pt x="1175862" y="185358"/>
                  </a:lnTo>
                  <a:lnTo>
                    <a:pt x="1186519" y="142246"/>
                  </a:lnTo>
                  <a:lnTo>
                    <a:pt x="1193705" y="78302"/>
                  </a:lnTo>
                  <a:lnTo>
                    <a:pt x="1196340" y="0"/>
                  </a:lnTo>
                  <a:lnTo>
                    <a:pt x="1198974" y="78302"/>
                  </a:lnTo>
                  <a:lnTo>
                    <a:pt x="1206160" y="142246"/>
                  </a:lnTo>
                  <a:lnTo>
                    <a:pt x="1216817" y="185358"/>
                  </a:lnTo>
                  <a:lnTo>
                    <a:pt x="1229868" y="201168"/>
                  </a:lnTo>
                  <a:lnTo>
                    <a:pt x="2359152" y="201168"/>
                  </a:lnTo>
                  <a:lnTo>
                    <a:pt x="2372202" y="216977"/>
                  </a:lnTo>
                  <a:lnTo>
                    <a:pt x="2382859" y="260089"/>
                  </a:lnTo>
                  <a:lnTo>
                    <a:pt x="2390045" y="324033"/>
                  </a:lnTo>
                  <a:lnTo>
                    <a:pt x="2392680" y="402336"/>
                  </a:lnTo>
                </a:path>
              </a:pathLst>
            </a:custGeom>
            <a:ln w="25400">
              <a:solidFill>
                <a:srgbClr val="000000"/>
              </a:solidFill>
            </a:ln>
          </p:spPr>
          <p:txBody>
            <a:bodyPr wrap="square" lIns="0" tIns="0" rIns="0" bIns="0" rtlCol="0"/>
            <a:lstStyle/>
            <a:p>
              <a:endParaRPr/>
            </a:p>
          </p:txBody>
        </p:sp>
        <p:sp>
          <p:nvSpPr>
            <p:cNvPr id="16" name="object 16"/>
            <p:cNvSpPr/>
            <p:nvPr/>
          </p:nvSpPr>
          <p:spPr>
            <a:xfrm>
              <a:off x="3280409" y="3330702"/>
              <a:ext cx="2392680" cy="402590"/>
            </a:xfrm>
            <a:custGeom>
              <a:avLst/>
              <a:gdLst/>
              <a:ahLst/>
              <a:cxnLst/>
              <a:rect l="l" t="t" r="r" b="b"/>
              <a:pathLst>
                <a:path w="2392679" h="402589">
                  <a:moveTo>
                    <a:pt x="0" y="402336"/>
                  </a:moveTo>
                  <a:lnTo>
                    <a:pt x="2634" y="324033"/>
                  </a:lnTo>
                  <a:lnTo>
                    <a:pt x="9820" y="260089"/>
                  </a:lnTo>
                  <a:lnTo>
                    <a:pt x="20477" y="216977"/>
                  </a:lnTo>
                  <a:lnTo>
                    <a:pt x="33528" y="201168"/>
                  </a:lnTo>
                  <a:lnTo>
                    <a:pt x="1162812" y="201168"/>
                  </a:lnTo>
                  <a:lnTo>
                    <a:pt x="1175862" y="185358"/>
                  </a:lnTo>
                  <a:lnTo>
                    <a:pt x="1186519" y="142246"/>
                  </a:lnTo>
                  <a:lnTo>
                    <a:pt x="1193705" y="78302"/>
                  </a:lnTo>
                  <a:lnTo>
                    <a:pt x="1196340" y="0"/>
                  </a:lnTo>
                  <a:lnTo>
                    <a:pt x="1198974" y="78302"/>
                  </a:lnTo>
                  <a:lnTo>
                    <a:pt x="1206160" y="142246"/>
                  </a:lnTo>
                  <a:lnTo>
                    <a:pt x="1216817" y="185358"/>
                  </a:lnTo>
                  <a:lnTo>
                    <a:pt x="1229868" y="201168"/>
                  </a:lnTo>
                  <a:lnTo>
                    <a:pt x="2359152" y="201168"/>
                  </a:lnTo>
                  <a:lnTo>
                    <a:pt x="2372202" y="216977"/>
                  </a:lnTo>
                  <a:lnTo>
                    <a:pt x="2382859" y="260089"/>
                  </a:lnTo>
                  <a:lnTo>
                    <a:pt x="2390045" y="324033"/>
                  </a:lnTo>
                  <a:lnTo>
                    <a:pt x="2392680" y="402336"/>
                  </a:lnTo>
                </a:path>
              </a:pathLst>
            </a:custGeom>
            <a:ln w="25400">
              <a:solidFill>
                <a:srgbClr val="000000"/>
              </a:solidFill>
            </a:ln>
          </p:spPr>
          <p:txBody>
            <a:bodyPr wrap="square" lIns="0" tIns="0" rIns="0" bIns="0" rtlCol="0"/>
            <a:lstStyle/>
            <a:p>
              <a:endParaRPr/>
            </a:p>
          </p:txBody>
        </p:sp>
        <p:sp>
          <p:nvSpPr>
            <p:cNvPr id="17" name="object 17"/>
            <p:cNvSpPr/>
            <p:nvPr/>
          </p:nvSpPr>
          <p:spPr>
            <a:xfrm>
              <a:off x="865631" y="4480560"/>
              <a:ext cx="4956175" cy="1558290"/>
            </a:xfrm>
            <a:custGeom>
              <a:avLst/>
              <a:gdLst/>
              <a:ahLst/>
              <a:cxnLst/>
              <a:rect l="l" t="t" r="r" b="b"/>
              <a:pathLst>
                <a:path w="4956175" h="1558289">
                  <a:moveTo>
                    <a:pt x="0" y="1557693"/>
                  </a:moveTo>
                  <a:lnTo>
                    <a:pt x="4955959" y="0"/>
                  </a:lnTo>
                </a:path>
              </a:pathLst>
            </a:custGeom>
            <a:ln w="57150">
              <a:solidFill>
                <a:srgbClr val="000000"/>
              </a:solidFill>
            </a:ln>
          </p:spPr>
          <p:txBody>
            <a:bodyPr wrap="square" lIns="0" tIns="0" rIns="0" bIns="0" rtlCol="0"/>
            <a:lstStyle/>
            <a:p>
              <a:endParaRPr/>
            </a:p>
          </p:txBody>
        </p:sp>
        <p:pic>
          <p:nvPicPr>
            <p:cNvPr id="18" name="object 18"/>
            <p:cNvPicPr/>
            <p:nvPr/>
          </p:nvPicPr>
          <p:blipFill>
            <a:blip r:embed="rId4" cstate="print"/>
            <a:stretch>
              <a:fillRect/>
            </a:stretch>
          </p:blipFill>
          <p:spPr>
            <a:xfrm>
              <a:off x="5708636" y="4399002"/>
              <a:ext cx="204622" cy="202958"/>
            </a:xfrm>
            <a:prstGeom prst="rect">
              <a:avLst/>
            </a:prstGeom>
          </p:spPr>
        </p:pic>
        <p:pic>
          <p:nvPicPr>
            <p:cNvPr id="19" name="object 19"/>
            <p:cNvPicPr/>
            <p:nvPr/>
          </p:nvPicPr>
          <p:blipFill>
            <a:blip r:embed="rId5" cstate="print"/>
            <a:stretch>
              <a:fillRect/>
            </a:stretch>
          </p:blipFill>
          <p:spPr>
            <a:xfrm>
              <a:off x="5114160" y="4568595"/>
              <a:ext cx="204622" cy="202958"/>
            </a:xfrm>
            <a:prstGeom prst="rect">
              <a:avLst/>
            </a:prstGeom>
          </p:spPr>
        </p:pic>
        <p:pic>
          <p:nvPicPr>
            <p:cNvPr id="20" name="object 20"/>
            <p:cNvPicPr/>
            <p:nvPr/>
          </p:nvPicPr>
          <p:blipFill>
            <a:blip r:embed="rId6" cstate="print"/>
            <a:stretch>
              <a:fillRect/>
            </a:stretch>
          </p:blipFill>
          <p:spPr>
            <a:xfrm>
              <a:off x="2793745" y="5305298"/>
              <a:ext cx="205231" cy="203707"/>
            </a:xfrm>
            <a:prstGeom prst="rect">
              <a:avLst/>
            </a:prstGeom>
          </p:spPr>
        </p:pic>
        <p:pic>
          <p:nvPicPr>
            <p:cNvPr id="21" name="object 21"/>
            <p:cNvPicPr/>
            <p:nvPr/>
          </p:nvPicPr>
          <p:blipFill>
            <a:blip r:embed="rId5" cstate="print"/>
            <a:stretch>
              <a:fillRect/>
            </a:stretch>
          </p:blipFill>
          <p:spPr>
            <a:xfrm>
              <a:off x="1921078" y="5578748"/>
              <a:ext cx="204622" cy="202958"/>
            </a:xfrm>
            <a:prstGeom prst="rect">
              <a:avLst/>
            </a:prstGeom>
          </p:spPr>
        </p:pic>
        <p:pic>
          <p:nvPicPr>
            <p:cNvPr id="22" name="object 22"/>
            <p:cNvPicPr/>
            <p:nvPr/>
          </p:nvPicPr>
          <p:blipFill>
            <a:blip r:embed="rId5" cstate="print"/>
            <a:stretch>
              <a:fillRect/>
            </a:stretch>
          </p:blipFill>
          <p:spPr>
            <a:xfrm>
              <a:off x="1368417" y="5745720"/>
              <a:ext cx="204622" cy="202958"/>
            </a:xfrm>
            <a:prstGeom prst="rect">
              <a:avLst/>
            </a:prstGeom>
          </p:spPr>
        </p:pic>
        <p:pic>
          <p:nvPicPr>
            <p:cNvPr id="23" name="object 23"/>
            <p:cNvPicPr/>
            <p:nvPr/>
          </p:nvPicPr>
          <p:blipFill>
            <a:blip r:embed="rId5" cstate="print"/>
            <a:stretch>
              <a:fillRect/>
            </a:stretch>
          </p:blipFill>
          <p:spPr>
            <a:xfrm>
              <a:off x="819829" y="5924886"/>
              <a:ext cx="204622" cy="202958"/>
            </a:xfrm>
            <a:prstGeom prst="rect">
              <a:avLst/>
            </a:prstGeom>
          </p:spPr>
        </p:pic>
        <p:sp>
          <p:nvSpPr>
            <p:cNvPr id="24" name="object 24"/>
            <p:cNvSpPr/>
            <p:nvPr/>
          </p:nvSpPr>
          <p:spPr>
            <a:xfrm>
              <a:off x="1219197" y="3816093"/>
              <a:ext cx="937260" cy="650875"/>
            </a:xfrm>
            <a:custGeom>
              <a:avLst/>
              <a:gdLst/>
              <a:ahLst/>
              <a:cxnLst/>
              <a:rect l="l" t="t" r="r" b="b"/>
              <a:pathLst>
                <a:path w="937260" h="650875">
                  <a:moveTo>
                    <a:pt x="468630" y="0"/>
                  </a:moveTo>
                  <a:lnTo>
                    <a:pt x="324307" y="128892"/>
                  </a:lnTo>
                  <a:lnTo>
                    <a:pt x="92824" y="128892"/>
                  </a:lnTo>
                  <a:lnTo>
                    <a:pt x="144335" y="289610"/>
                  </a:lnTo>
                  <a:lnTo>
                    <a:pt x="0" y="418503"/>
                  </a:lnTo>
                  <a:lnTo>
                    <a:pt x="208559" y="490029"/>
                  </a:lnTo>
                  <a:lnTo>
                    <a:pt x="260070" y="650748"/>
                  </a:lnTo>
                  <a:lnTo>
                    <a:pt x="468630" y="579221"/>
                  </a:lnTo>
                  <a:lnTo>
                    <a:pt x="677189" y="650748"/>
                  </a:lnTo>
                  <a:lnTo>
                    <a:pt x="728700" y="490029"/>
                  </a:lnTo>
                  <a:lnTo>
                    <a:pt x="937260" y="418503"/>
                  </a:lnTo>
                  <a:lnTo>
                    <a:pt x="792937" y="289610"/>
                  </a:lnTo>
                  <a:lnTo>
                    <a:pt x="844448" y="128892"/>
                  </a:lnTo>
                  <a:lnTo>
                    <a:pt x="612952" y="128892"/>
                  </a:lnTo>
                  <a:lnTo>
                    <a:pt x="468630" y="0"/>
                  </a:lnTo>
                  <a:close/>
                </a:path>
              </a:pathLst>
            </a:custGeom>
            <a:solidFill>
              <a:srgbClr val="00AF50"/>
            </a:solidFill>
          </p:spPr>
          <p:txBody>
            <a:bodyPr wrap="square" lIns="0" tIns="0" rIns="0" bIns="0" rtlCol="0"/>
            <a:lstStyle/>
            <a:p>
              <a:endParaRPr/>
            </a:p>
          </p:txBody>
        </p:sp>
        <p:sp>
          <p:nvSpPr>
            <p:cNvPr id="25" name="object 25"/>
            <p:cNvSpPr/>
            <p:nvPr/>
          </p:nvSpPr>
          <p:spPr>
            <a:xfrm>
              <a:off x="1219197" y="3816093"/>
              <a:ext cx="937260" cy="650875"/>
            </a:xfrm>
            <a:custGeom>
              <a:avLst/>
              <a:gdLst/>
              <a:ahLst/>
              <a:cxnLst/>
              <a:rect l="l" t="t" r="r" b="b"/>
              <a:pathLst>
                <a:path w="937260" h="650875">
                  <a:moveTo>
                    <a:pt x="0" y="418503"/>
                  </a:moveTo>
                  <a:lnTo>
                    <a:pt x="144335" y="289610"/>
                  </a:lnTo>
                  <a:lnTo>
                    <a:pt x="92824" y="128892"/>
                  </a:lnTo>
                  <a:lnTo>
                    <a:pt x="324307" y="128892"/>
                  </a:lnTo>
                  <a:lnTo>
                    <a:pt x="468630" y="0"/>
                  </a:lnTo>
                  <a:lnTo>
                    <a:pt x="612952" y="128892"/>
                  </a:lnTo>
                  <a:lnTo>
                    <a:pt x="844448" y="128892"/>
                  </a:lnTo>
                  <a:lnTo>
                    <a:pt x="792937" y="289610"/>
                  </a:lnTo>
                  <a:lnTo>
                    <a:pt x="937260" y="418503"/>
                  </a:lnTo>
                  <a:lnTo>
                    <a:pt x="728700" y="490029"/>
                  </a:lnTo>
                  <a:lnTo>
                    <a:pt x="677189" y="650748"/>
                  </a:lnTo>
                  <a:lnTo>
                    <a:pt x="468630" y="579221"/>
                  </a:lnTo>
                  <a:lnTo>
                    <a:pt x="260070" y="650748"/>
                  </a:lnTo>
                  <a:lnTo>
                    <a:pt x="208559" y="490029"/>
                  </a:lnTo>
                  <a:lnTo>
                    <a:pt x="0" y="418503"/>
                  </a:lnTo>
                  <a:close/>
                </a:path>
              </a:pathLst>
            </a:custGeom>
            <a:ln w="9525">
              <a:solidFill>
                <a:srgbClr val="00AF50"/>
              </a:solidFill>
            </a:ln>
          </p:spPr>
          <p:txBody>
            <a:bodyPr wrap="square" lIns="0" tIns="0" rIns="0" bIns="0" rtlCol="0"/>
            <a:lstStyle/>
            <a:p>
              <a:endParaRPr/>
            </a:p>
          </p:txBody>
        </p:sp>
      </p:grpSp>
      <p:sp>
        <p:nvSpPr>
          <p:cNvPr id="26" name="object 26"/>
          <p:cNvSpPr txBox="1"/>
          <p:nvPr/>
        </p:nvSpPr>
        <p:spPr>
          <a:xfrm>
            <a:off x="1509802" y="3925013"/>
            <a:ext cx="356235" cy="391160"/>
          </a:xfrm>
          <a:prstGeom prst="rect">
            <a:avLst/>
          </a:prstGeom>
        </p:spPr>
        <p:txBody>
          <a:bodyPr vert="horz" wrap="square" lIns="0" tIns="12700" rIns="0" bIns="0" rtlCol="0">
            <a:spAutoFit/>
          </a:bodyPr>
          <a:lstStyle/>
          <a:p>
            <a:pPr marL="134620" marR="5080" indent="-121920">
              <a:lnSpc>
                <a:spcPct val="100000"/>
              </a:lnSpc>
              <a:spcBef>
                <a:spcPts val="100"/>
              </a:spcBef>
            </a:pPr>
            <a:r>
              <a:rPr sz="1200" b="1" spc="-20" dirty="0">
                <a:latin typeface="Arial"/>
                <a:cs typeface="Arial"/>
              </a:rPr>
              <a:t>Step </a:t>
            </a:r>
            <a:r>
              <a:rPr sz="1200" b="1" spc="-50" dirty="0">
                <a:latin typeface="Arial"/>
                <a:cs typeface="Arial"/>
              </a:rPr>
              <a:t>1</a:t>
            </a:r>
            <a:endParaRPr sz="1200">
              <a:latin typeface="Arial"/>
              <a:cs typeface="Arial"/>
            </a:endParaRPr>
          </a:p>
        </p:txBody>
      </p:sp>
      <p:grpSp>
        <p:nvGrpSpPr>
          <p:cNvPr id="27" name="object 27"/>
          <p:cNvGrpSpPr/>
          <p:nvPr/>
        </p:nvGrpSpPr>
        <p:grpSpPr>
          <a:xfrm>
            <a:off x="2543362" y="3837241"/>
            <a:ext cx="946785" cy="662305"/>
            <a:chOff x="2543362" y="3837241"/>
            <a:chExt cx="946785" cy="662305"/>
          </a:xfrm>
        </p:grpSpPr>
        <p:sp>
          <p:nvSpPr>
            <p:cNvPr id="28" name="object 28"/>
            <p:cNvSpPr/>
            <p:nvPr/>
          </p:nvSpPr>
          <p:spPr>
            <a:xfrm>
              <a:off x="2548125" y="3842003"/>
              <a:ext cx="937260" cy="652780"/>
            </a:xfrm>
            <a:custGeom>
              <a:avLst/>
              <a:gdLst/>
              <a:ahLst/>
              <a:cxnLst/>
              <a:rect l="l" t="t" r="r" b="b"/>
              <a:pathLst>
                <a:path w="937260" h="652779">
                  <a:moveTo>
                    <a:pt x="468630" y="0"/>
                  </a:moveTo>
                  <a:lnTo>
                    <a:pt x="324307" y="129197"/>
                  </a:lnTo>
                  <a:lnTo>
                    <a:pt x="92824" y="129197"/>
                  </a:lnTo>
                  <a:lnTo>
                    <a:pt x="144335" y="290296"/>
                  </a:lnTo>
                  <a:lnTo>
                    <a:pt x="0" y="419481"/>
                  </a:lnTo>
                  <a:lnTo>
                    <a:pt x="208559" y="491172"/>
                  </a:lnTo>
                  <a:lnTo>
                    <a:pt x="260070" y="652272"/>
                  </a:lnTo>
                  <a:lnTo>
                    <a:pt x="468630" y="580580"/>
                  </a:lnTo>
                  <a:lnTo>
                    <a:pt x="677189" y="652272"/>
                  </a:lnTo>
                  <a:lnTo>
                    <a:pt x="728700" y="491172"/>
                  </a:lnTo>
                  <a:lnTo>
                    <a:pt x="937260" y="419481"/>
                  </a:lnTo>
                  <a:lnTo>
                    <a:pt x="792937" y="290296"/>
                  </a:lnTo>
                  <a:lnTo>
                    <a:pt x="844448" y="129197"/>
                  </a:lnTo>
                  <a:lnTo>
                    <a:pt x="612965" y="129197"/>
                  </a:lnTo>
                  <a:lnTo>
                    <a:pt x="468630" y="0"/>
                  </a:lnTo>
                  <a:close/>
                </a:path>
              </a:pathLst>
            </a:custGeom>
            <a:solidFill>
              <a:srgbClr val="00AF50"/>
            </a:solidFill>
          </p:spPr>
          <p:txBody>
            <a:bodyPr wrap="square" lIns="0" tIns="0" rIns="0" bIns="0" rtlCol="0"/>
            <a:lstStyle/>
            <a:p>
              <a:endParaRPr/>
            </a:p>
          </p:txBody>
        </p:sp>
        <p:sp>
          <p:nvSpPr>
            <p:cNvPr id="29" name="object 29"/>
            <p:cNvSpPr/>
            <p:nvPr/>
          </p:nvSpPr>
          <p:spPr>
            <a:xfrm>
              <a:off x="2548125" y="3842003"/>
              <a:ext cx="937260" cy="652780"/>
            </a:xfrm>
            <a:custGeom>
              <a:avLst/>
              <a:gdLst/>
              <a:ahLst/>
              <a:cxnLst/>
              <a:rect l="l" t="t" r="r" b="b"/>
              <a:pathLst>
                <a:path w="937260" h="652779">
                  <a:moveTo>
                    <a:pt x="0" y="419481"/>
                  </a:moveTo>
                  <a:lnTo>
                    <a:pt x="144335" y="290296"/>
                  </a:lnTo>
                  <a:lnTo>
                    <a:pt x="92824" y="129197"/>
                  </a:lnTo>
                  <a:lnTo>
                    <a:pt x="324307" y="129197"/>
                  </a:lnTo>
                  <a:lnTo>
                    <a:pt x="468630" y="0"/>
                  </a:lnTo>
                  <a:lnTo>
                    <a:pt x="612965" y="129197"/>
                  </a:lnTo>
                  <a:lnTo>
                    <a:pt x="844448" y="129197"/>
                  </a:lnTo>
                  <a:lnTo>
                    <a:pt x="792937" y="290296"/>
                  </a:lnTo>
                  <a:lnTo>
                    <a:pt x="937260" y="419481"/>
                  </a:lnTo>
                  <a:lnTo>
                    <a:pt x="728700" y="491172"/>
                  </a:lnTo>
                  <a:lnTo>
                    <a:pt x="677189" y="652272"/>
                  </a:lnTo>
                  <a:lnTo>
                    <a:pt x="468630" y="580580"/>
                  </a:lnTo>
                  <a:lnTo>
                    <a:pt x="260070" y="652272"/>
                  </a:lnTo>
                  <a:lnTo>
                    <a:pt x="208559" y="491172"/>
                  </a:lnTo>
                  <a:lnTo>
                    <a:pt x="0" y="419481"/>
                  </a:lnTo>
                  <a:close/>
                </a:path>
              </a:pathLst>
            </a:custGeom>
            <a:ln w="9525">
              <a:solidFill>
                <a:srgbClr val="00AF50"/>
              </a:solidFill>
            </a:ln>
          </p:spPr>
          <p:txBody>
            <a:bodyPr wrap="square" lIns="0" tIns="0" rIns="0" bIns="0" rtlCol="0"/>
            <a:lstStyle/>
            <a:p>
              <a:endParaRPr/>
            </a:p>
          </p:txBody>
        </p:sp>
      </p:grpSp>
      <p:sp>
        <p:nvSpPr>
          <p:cNvPr id="30" name="object 30"/>
          <p:cNvSpPr txBox="1"/>
          <p:nvPr/>
        </p:nvSpPr>
        <p:spPr>
          <a:xfrm>
            <a:off x="2839225" y="3951737"/>
            <a:ext cx="35623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Step</a:t>
            </a:r>
            <a:endParaRPr sz="1200">
              <a:latin typeface="Arial"/>
              <a:cs typeface="Arial"/>
            </a:endParaRPr>
          </a:p>
        </p:txBody>
      </p:sp>
      <p:sp>
        <p:nvSpPr>
          <p:cNvPr id="31" name="object 31"/>
          <p:cNvSpPr txBox="1"/>
          <p:nvPr/>
        </p:nvSpPr>
        <p:spPr>
          <a:xfrm>
            <a:off x="2961145" y="4134617"/>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0" dirty="0">
                <a:latin typeface="Arial"/>
                <a:cs typeface="Arial"/>
              </a:rPr>
              <a:t>2</a:t>
            </a:r>
            <a:endParaRPr sz="1200">
              <a:latin typeface="Arial"/>
              <a:cs typeface="Arial"/>
            </a:endParaRPr>
          </a:p>
        </p:txBody>
      </p:sp>
      <p:grpSp>
        <p:nvGrpSpPr>
          <p:cNvPr id="32" name="object 32"/>
          <p:cNvGrpSpPr/>
          <p:nvPr/>
        </p:nvGrpSpPr>
        <p:grpSpPr>
          <a:xfrm>
            <a:off x="5333808" y="3741227"/>
            <a:ext cx="946785" cy="660400"/>
            <a:chOff x="5333808" y="3741227"/>
            <a:chExt cx="946785" cy="660400"/>
          </a:xfrm>
        </p:grpSpPr>
        <p:sp>
          <p:nvSpPr>
            <p:cNvPr id="33" name="object 33"/>
            <p:cNvSpPr/>
            <p:nvPr/>
          </p:nvSpPr>
          <p:spPr>
            <a:xfrm>
              <a:off x="5338569" y="3745989"/>
              <a:ext cx="937260" cy="650875"/>
            </a:xfrm>
            <a:custGeom>
              <a:avLst/>
              <a:gdLst/>
              <a:ahLst/>
              <a:cxnLst/>
              <a:rect l="l" t="t" r="r" b="b"/>
              <a:pathLst>
                <a:path w="937260" h="650875">
                  <a:moveTo>
                    <a:pt x="468630" y="0"/>
                  </a:moveTo>
                  <a:lnTo>
                    <a:pt x="324307" y="128892"/>
                  </a:lnTo>
                  <a:lnTo>
                    <a:pt x="92824" y="128892"/>
                  </a:lnTo>
                  <a:lnTo>
                    <a:pt x="144335" y="289610"/>
                  </a:lnTo>
                  <a:lnTo>
                    <a:pt x="0" y="418503"/>
                  </a:lnTo>
                  <a:lnTo>
                    <a:pt x="208559" y="490029"/>
                  </a:lnTo>
                  <a:lnTo>
                    <a:pt x="260070" y="650748"/>
                  </a:lnTo>
                  <a:lnTo>
                    <a:pt x="468630" y="579221"/>
                  </a:lnTo>
                  <a:lnTo>
                    <a:pt x="677189" y="650748"/>
                  </a:lnTo>
                  <a:lnTo>
                    <a:pt x="728700" y="490029"/>
                  </a:lnTo>
                  <a:lnTo>
                    <a:pt x="937260" y="418503"/>
                  </a:lnTo>
                  <a:lnTo>
                    <a:pt x="792937" y="289610"/>
                  </a:lnTo>
                  <a:lnTo>
                    <a:pt x="844448" y="128892"/>
                  </a:lnTo>
                  <a:lnTo>
                    <a:pt x="612952" y="128892"/>
                  </a:lnTo>
                  <a:lnTo>
                    <a:pt x="468630" y="0"/>
                  </a:lnTo>
                  <a:close/>
                </a:path>
              </a:pathLst>
            </a:custGeom>
            <a:solidFill>
              <a:srgbClr val="00AF50"/>
            </a:solidFill>
          </p:spPr>
          <p:txBody>
            <a:bodyPr wrap="square" lIns="0" tIns="0" rIns="0" bIns="0" rtlCol="0"/>
            <a:lstStyle/>
            <a:p>
              <a:endParaRPr/>
            </a:p>
          </p:txBody>
        </p:sp>
        <p:sp>
          <p:nvSpPr>
            <p:cNvPr id="34" name="object 34"/>
            <p:cNvSpPr/>
            <p:nvPr/>
          </p:nvSpPr>
          <p:spPr>
            <a:xfrm>
              <a:off x="5338570" y="3745989"/>
              <a:ext cx="937260" cy="650875"/>
            </a:xfrm>
            <a:custGeom>
              <a:avLst/>
              <a:gdLst/>
              <a:ahLst/>
              <a:cxnLst/>
              <a:rect l="l" t="t" r="r" b="b"/>
              <a:pathLst>
                <a:path w="937260" h="650875">
                  <a:moveTo>
                    <a:pt x="0" y="418503"/>
                  </a:moveTo>
                  <a:lnTo>
                    <a:pt x="144335" y="289610"/>
                  </a:lnTo>
                  <a:lnTo>
                    <a:pt x="92824" y="128892"/>
                  </a:lnTo>
                  <a:lnTo>
                    <a:pt x="324307" y="128892"/>
                  </a:lnTo>
                  <a:lnTo>
                    <a:pt x="468630" y="0"/>
                  </a:lnTo>
                  <a:lnTo>
                    <a:pt x="612952" y="128892"/>
                  </a:lnTo>
                  <a:lnTo>
                    <a:pt x="844448" y="128892"/>
                  </a:lnTo>
                  <a:lnTo>
                    <a:pt x="792937" y="289610"/>
                  </a:lnTo>
                  <a:lnTo>
                    <a:pt x="937260" y="418503"/>
                  </a:lnTo>
                  <a:lnTo>
                    <a:pt x="728700" y="490029"/>
                  </a:lnTo>
                  <a:lnTo>
                    <a:pt x="677189" y="650748"/>
                  </a:lnTo>
                  <a:lnTo>
                    <a:pt x="468630" y="579221"/>
                  </a:lnTo>
                  <a:lnTo>
                    <a:pt x="260070" y="650748"/>
                  </a:lnTo>
                  <a:lnTo>
                    <a:pt x="208559" y="490029"/>
                  </a:lnTo>
                  <a:lnTo>
                    <a:pt x="0" y="418503"/>
                  </a:lnTo>
                  <a:close/>
                </a:path>
              </a:pathLst>
            </a:custGeom>
            <a:ln w="9525">
              <a:solidFill>
                <a:srgbClr val="00AF50"/>
              </a:solidFill>
            </a:ln>
          </p:spPr>
          <p:txBody>
            <a:bodyPr wrap="square" lIns="0" tIns="0" rIns="0" bIns="0" rtlCol="0"/>
            <a:lstStyle/>
            <a:p>
              <a:endParaRPr/>
            </a:p>
          </p:txBody>
        </p:sp>
      </p:grpSp>
      <p:sp>
        <p:nvSpPr>
          <p:cNvPr id="35" name="object 35"/>
          <p:cNvSpPr txBox="1"/>
          <p:nvPr/>
        </p:nvSpPr>
        <p:spPr>
          <a:xfrm>
            <a:off x="5629903" y="3855265"/>
            <a:ext cx="35623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Arial"/>
                <a:cs typeface="Arial"/>
              </a:rPr>
              <a:t>Step</a:t>
            </a:r>
            <a:endParaRPr sz="1200">
              <a:latin typeface="Arial"/>
              <a:cs typeface="Arial"/>
            </a:endParaRPr>
          </a:p>
        </p:txBody>
      </p:sp>
      <p:sp>
        <p:nvSpPr>
          <p:cNvPr id="36" name="object 36"/>
          <p:cNvSpPr txBox="1"/>
          <p:nvPr/>
        </p:nvSpPr>
        <p:spPr>
          <a:xfrm>
            <a:off x="5751823" y="4038145"/>
            <a:ext cx="110489" cy="208279"/>
          </a:xfrm>
          <a:prstGeom prst="rect">
            <a:avLst/>
          </a:prstGeom>
        </p:spPr>
        <p:txBody>
          <a:bodyPr vert="horz" wrap="square" lIns="0" tIns="12700" rIns="0" bIns="0" rtlCol="0">
            <a:spAutoFit/>
          </a:bodyPr>
          <a:lstStyle/>
          <a:p>
            <a:pPr marL="12700">
              <a:lnSpc>
                <a:spcPct val="100000"/>
              </a:lnSpc>
              <a:spcBef>
                <a:spcPts val="100"/>
              </a:spcBef>
            </a:pPr>
            <a:r>
              <a:rPr sz="1200" b="1" spc="-50" dirty="0">
                <a:latin typeface="Arial"/>
                <a:cs typeface="Arial"/>
              </a:rPr>
              <a:t>3</a:t>
            </a:r>
            <a:endParaRPr sz="1200">
              <a:latin typeface="Arial"/>
              <a:cs typeface="Arial"/>
            </a:endParaRPr>
          </a:p>
        </p:txBody>
      </p:sp>
      <p:sp>
        <p:nvSpPr>
          <p:cNvPr id="37" name="object 37"/>
          <p:cNvSpPr txBox="1"/>
          <p:nvPr/>
        </p:nvSpPr>
        <p:spPr>
          <a:xfrm>
            <a:off x="706644" y="709675"/>
            <a:ext cx="7630795" cy="1305560"/>
          </a:xfrm>
          <a:prstGeom prst="rect">
            <a:avLst/>
          </a:prstGeom>
        </p:spPr>
        <p:txBody>
          <a:bodyPr vert="horz" wrap="square" lIns="0" tIns="12065" rIns="0" bIns="0" rtlCol="0">
            <a:spAutoFit/>
          </a:bodyPr>
          <a:lstStyle/>
          <a:p>
            <a:pPr marL="12700" marR="5080" indent="-1270" algn="ctr">
              <a:lnSpc>
                <a:spcPct val="100000"/>
              </a:lnSpc>
              <a:spcBef>
                <a:spcPts val="95"/>
              </a:spcBef>
            </a:pPr>
            <a:r>
              <a:rPr sz="2800" dirty="0">
                <a:latin typeface="Arial"/>
                <a:cs typeface="Arial"/>
              </a:rPr>
              <a:t>To</a:t>
            </a:r>
            <a:r>
              <a:rPr sz="2800" spc="-35" dirty="0">
                <a:latin typeface="Arial"/>
                <a:cs typeface="Arial"/>
              </a:rPr>
              <a:t> </a:t>
            </a:r>
            <a:r>
              <a:rPr sz="2800" dirty="0">
                <a:latin typeface="Arial"/>
                <a:cs typeface="Arial"/>
              </a:rPr>
              <a:t>provide</a:t>
            </a:r>
            <a:r>
              <a:rPr sz="2800" spc="-20" dirty="0">
                <a:latin typeface="Arial"/>
                <a:cs typeface="Arial"/>
              </a:rPr>
              <a:t> </a:t>
            </a:r>
            <a:r>
              <a:rPr sz="2800" dirty="0">
                <a:latin typeface="Arial"/>
                <a:cs typeface="Arial"/>
              </a:rPr>
              <a:t>an</a:t>
            </a:r>
            <a:r>
              <a:rPr sz="2800" spc="-30" dirty="0">
                <a:latin typeface="Arial"/>
                <a:cs typeface="Arial"/>
              </a:rPr>
              <a:t> </a:t>
            </a:r>
            <a:r>
              <a:rPr sz="2800" dirty="0">
                <a:latin typeface="Arial"/>
                <a:cs typeface="Arial"/>
              </a:rPr>
              <a:t>overview</a:t>
            </a:r>
            <a:r>
              <a:rPr sz="2800" spc="-45" dirty="0">
                <a:latin typeface="Arial"/>
                <a:cs typeface="Arial"/>
              </a:rPr>
              <a:t> </a:t>
            </a:r>
            <a:r>
              <a:rPr sz="2800" dirty="0">
                <a:latin typeface="Arial"/>
                <a:cs typeface="Arial"/>
              </a:rPr>
              <a:t>of</a:t>
            </a:r>
            <a:r>
              <a:rPr sz="2800" spc="-30" dirty="0">
                <a:latin typeface="Arial"/>
                <a:cs typeface="Arial"/>
              </a:rPr>
              <a:t> </a:t>
            </a:r>
            <a:r>
              <a:rPr sz="2800" dirty="0">
                <a:latin typeface="Arial"/>
                <a:cs typeface="Arial"/>
              </a:rPr>
              <a:t>the</a:t>
            </a:r>
            <a:r>
              <a:rPr sz="2800" spc="-40" dirty="0">
                <a:latin typeface="Arial"/>
                <a:cs typeface="Arial"/>
              </a:rPr>
              <a:t> </a:t>
            </a:r>
            <a:r>
              <a:rPr sz="2800" spc="-20" dirty="0">
                <a:latin typeface="Arial"/>
                <a:cs typeface="Arial"/>
              </a:rPr>
              <a:t>non-</a:t>
            </a:r>
            <a:r>
              <a:rPr sz="2800" spc="-10" dirty="0">
                <a:latin typeface="Arial"/>
                <a:cs typeface="Arial"/>
              </a:rPr>
              <a:t>regular </a:t>
            </a:r>
            <a:r>
              <a:rPr sz="2800" dirty="0">
                <a:latin typeface="Arial"/>
                <a:cs typeface="Arial"/>
              </a:rPr>
              <a:t>retirement</a:t>
            </a:r>
            <a:r>
              <a:rPr sz="2800" spc="-35" dirty="0">
                <a:latin typeface="Arial"/>
                <a:cs typeface="Arial"/>
              </a:rPr>
              <a:t> </a:t>
            </a:r>
            <a:r>
              <a:rPr sz="2800" dirty="0">
                <a:latin typeface="Arial"/>
                <a:cs typeface="Arial"/>
              </a:rPr>
              <a:t>process</a:t>
            </a:r>
            <a:r>
              <a:rPr sz="2800" spc="-55" dirty="0">
                <a:latin typeface="Arial"/>
                <a:cs typeface="Arial"/>
              </a:rPr>
              <a:t> </a:t>
            </a:r>
            <a:r>
              <a:rPr sz="2800" dirty="0">
                <a:latin typeface="Arial"/>
                <a:cs typeface="Arial"/>
              </a:rPr>
              <a:t>in</a:t>
            </a:r>
            <a:r>
              <a:rPr sz="2800" spc="-45" dirty="0">
                <a:latin typeface="Arial"/>
                <a:cs typeface="Arial"/>
              </a:rPr>
              <a:t> </a:t>
            </a:r>
            <a:r>
              <a:rPr sz="2800" dirty="0">
                <a:latin typeface="Arial"/>
                <a:cs typeface="Arial"/>
              </a:rPr>
              <a:t>order</a:t>
            </a:r>
            <a:r>
              <a:rPr sz="2800" spc="-45" dirty="0">
                <a:latin typeface="Arial"/>
                <a:cs typeface="Arial"/>
              </a:rPr>
              <a:t> </a:t>
            </a:r>
            <a:r>
              <a:rPr sz="2800" dirty="0">
                <a:latin typeface="Arial"/>
                <a:cs typeface="Arial"/>
              </a:rPr>
              <a:t>to</a:t>
            </a:r>
            <a:r>
              <a:rPr sz="2800" spc="-40" dirty="0">
                <a:latin typeface="Arial"/>
                <a:cs typeface="Arial"/>
              </a:rPr>
              <a:t> </a:t>
            </a:r>
            <a:r>
              <a:rPr sz="2800" dirty="0">
                <a:latin typeface="Arial"/>
                <a:cs typeface="Arial"/>
              </a:rPr>
              <a:t>make</a:t>
            </a:r>
            <a:r>
              <a:rPr sz="2800" spc="-45" dirty="0">
                <a:latin typeface="Arial"/>
                <a:cs typeface="Arial"/>
              </a:rPr>
              <a:t> </a:t>
            </a:r>
            <a:r>
              <a:rPr sz="2800" dirty="0">
                <a:latin typeface="Arial"/>
                <a:cs typeface="Arial"/>
              </a:rPr>
              <a:t>an</a:t>
            </a:r>
            <a:r>
              <a:rPr sz="2800" spc="-45" dirty="0">
                <a:latin typeface="Arial"/>
                <a:cs typeface="Arial"/>
              </a:rPr>
              <a:t> </a:t>
            </a:r>
            <a:r>
              <a:rPr sz="2800" spc="-10" dirty="0">
                <a:latin typeface="Arial"/>
                <a:cs typeface="Arial"/>
              </a:rPr>
              <a:t>informed </a:t>
            </a:r>
            <a:r>
              <a:rPr sz="2800" dirty="0">
                <a:latin typeface="Arial"/>
                <a:cs typeface="Arial"/>
              </a:rPr>
              <a:t>military</a:t>
            </a:r>
            <a:r>
              <a:rPr sz="2800" spc="-85" dirty="0">
                <a:latin typeface="Arial"/>
                <a:cs typeface="Arial"/>
              </a:rPr>
              <a:t> </a:t>
            </a:r>
            <a:r>
              <a:rPr sz="2800" dirty="0">
                <a:latin typeface="Arial"/>
                <a:cs typeface="Arial"/>
              </a:rPr>
              <a:t>retirement</a:t>
            </a:r>
            <a:r>
              <a:rPr sz="2800" spc="-75" dirty="0">
                <a:latin typeface="Arial"/>
                <a:cs typeface="Arial"/>
              </a:rPr>
              <a:t> </a:t>
            </a:r>
            <a:r>
              <a:rPr sz="2800" spc="-10" dirty="0">
                <a:latin typeface="Arial"/>
                <a:cs typeface="Arial"/>
              </a:rPr>
              <a:t>decision.</a:t>
            </a:r>
            <a:endParaRPr sz="2800">
              <a:latin typeface="Arial"/>
              <a:cs typeface="Arial"/>
            </a:endParaRPr>
          </a:p>
        </p:txBody>
      </p:sp>
      <p:pic>
        <p:nvPicPr>
          <p:cNvPr id="38" name="object 38"/>
          <p:cNvPicPr/>
          <p:nvPr/>
        </p:nvPicPr>
        <p:blipFill>
          <a:blip r:embed="rId7" cstate="print"/>
          <a:stretch>
            <a:fillRect/>
          </a:stretch>
        </p:blipFill>
        <p:spPr>
          <a:xfrm>
            <a:off x="3389629" y="5111750"/>
            <a:ext cx="205232" cy="202184"/>
          </a:xfrm>
          <a:prstGeom prst="rect">
            <a:avLst/>
          </a:prstGeom>
        </p:spPr>
      </p:pic>
      <p:sp>
        <p:nvSpPr>
          <p:cNvPr id="39" name="object 39"/>
          <p:cNvSpPr txBox="1"/>
          <p:nvPr/>
        </p:nvSpPr>
        <p:spPr>
          <a:xfrm>
            <a:off x="1078520" y="4428810"/>
            <a:ext cx="6687184" cy="1888489"/>
          </a:xfrm>
          <a:prstGeom prst="rect">
            <a:avLst/>
          </a:prstGeom>
        </p:spPr>
        <p:txBody>
          <a:bodyPr vert="horz" wrap="square" lIns="0" tIns="12700" rIns="0" bIns="0" rtlCol="0">
            <a:spAutoFit/>
          </a:bodyPr>
          <a:lstStyle/>
          <a:p>
            <a:pPr marR="167640" algn="r">
              <a:lnSpc>
                <a:spcPct val="100000"/>
              </a:lnSpc>
              <a:spcBef>
                <a:spcPts val="100"/>
              </a:spcBef>
            </a:pPr>
            <a:r>
              <a:rPr sz="900" dirty="0">
                <a:latin typeface="Arial"/>
                <a:cs typeface="Arial"/>
              </a:rPr>
              <a:t>Receive</a:t>
            </a:r>
            <a:r>
              <a:rPr sz="900" spc="-10" dirty="0">
                <a:latin typeface="Arial"/>
                <a:cs typeface="Arial"/>
              </a:rPr>
              <a:t> non-</a:t>
            </a:r>
            <a:r>
              <a:rPr sz="900" dirty="0">
                <a:latin typeface="Arial"/>
                <a:cs typeface="Arial"/>
              </a:rPr>
              <a:t>regular</a:t>
            </a:r>
            <a:r>
              <a:rPr sz="900" spc="-30" dirty="0">
                <a:latin typeface="Arial"/>
                <a:cs typeface="Arial"/>
              </a:rPr>
              <a:t> </a:t>
            </a:r>
            <a:r>
              <a:rPr sz="900" dirty="0">
                <a:latin typeface="Arial"/>
                <a:cs typeface="Arial"/>
              </a:rPr>
              <a:t>retired</a:t>
            </a:r>
            <a:r>
              <a:rPr sz="900" spc="-20" dirty="0">
                <a:latin typeface="Arial"/>
                <a:cs typeface="Arial"/>
              </a:rPr>
              <a:t> </a:t>
            </a:r>
            <a:r>
              <a:rPr sz="900" spc="-25" dirty="0">
                <a:latin typeface="Arial"/>
                <a:cs typeface="Arial"/>
              </a:rPr>
              <a:t>pay</a:t>
            </a:r>
            <a:endParaRPr sz="900">
              <a:latin typeface="Arial"/>
              <a:cs typeface="Arial"/>
            </a:endParaRPr>
          </a:p>
          <a:p>
            <a:pPr marL="4284345" marR="5080" indent="-32384">
              <a:lnSpc>
                <a:spcPct val="100000"/>
              </a:lnSpc>
              <a:spcBef>
                <a:spcPts val="844"/>
              </a:spcBef>
            </a:pPr>
            <a:r>
              <a:rPr sz="900" dirty="0">
                <a:latin typeface="Arial"/>
                <a:cs typeface="Arial"/>
              </a:rPr>
              <a:t>Complete</a:t>
            </a:r>
            <a:r>
              <a:rPr sz="900" spc="-20" dirty="0">
                <a:latin typeface="Arial"/>
                <a:cs typeface="Arial"/>
              </a:rPr>
              <a:t> </a:t>
            </a:r>
            <a:r>
              <a:rPr sz="900" dirty="0">
                <a:latin typeface="Arial"/>
                <a:cs typeface="Arial"/>
              </a:rPr>
              <a:t>application</a:t>
            </a:r>
            <a:r>
              <a:rPr sz="900" spc="-35" dirty="0">
                <a:latin typeface="Arial"/>
                <a:cs typeface="Arial"/>
              </a:rPr>
              <a:t> </a:t>
            </a:r>
            <a:r>
              <a:rPr sz="900" dirty="0">
                <a:latin typeface="Arial"/>
                <a:cs typeface="Arial"/>
              </a:rPr>
              <a:t>for</a:t>
            </a:r>
            <a:r>
              <a:rPr sz="900" spc="-5" dirty="0">
                <a:latin typeface="Arial"/>
                <a:cs typeface="Arial"/>
              </a:rPr>
              <a:t> </a:t>
            </a:r>
            <a:r>
              <a:rPr sz="900" spc="-10" dirty="0">
                <a:latin typeface="Arial"/>
                <a:cs typeface="Arial"/>
              </a:rPr>
              <a:t>non-</a:t>
            </a:r>
            <a:r>
              <a:rPr sz="900" dirty="0">
                <a:latin typeface="Arial"/>
                <a:cs typeface="Arial"/>
              </a:rPr>
              <a:t>regular</a:t>
            </a:r>
            <a:r>
              <a:rPr sz="900" spc="-35" dirty="0">
                <a:latin typeface="Arial"/>
                <a:cs typeface="Arial"/>
              </a:rPr>
              <a:t> </a:t>
            </a:r>
            <a:r>
              <a:rPr sz="900" dirty="0">
                <a:latin typeface="Arial"/>
                <a:cs typeface="Arial"/>
              </a:rPr>
              <a:t>retired</a:t>
            </a:r>
            <a:r>
              <a:rPr sz="900" spc="-5" dirty="0">
                <a:latin typeface="Arial"/>
                <a:cs typeface="Arial"/>
              </a:rPr>
              <a:t> </a:t>
            </a:r>
            <a:r>
              <a:rPr sz="900" spc="-25" dirty="0">
                <a:latin typeface="Arial"/>
                <a:cs typeface="Arial"/>
              </a:rPr>
              <a:t>pay </a:t>
            </a:r>
            <a:r>
              <a:rPr sz="900" dirty="0">
                <a:latin typeface="Arial"/>
                <a:cs typeface="Arial"/>
              </a:rPr>
              <a:t>(if</a:t>
            </a:r>
            <a:r>
              <a:rPr sz="900" spc="-15" dirty="0">
                <a:latin typeface="Arial"/>
                <a:cs typeface="Arial"/>
              </a:rPr>
              <a:t> </a:t>
            </a:r>
            <a:r>
              <a:rPr sz="900" dirty="0">
                <a:latin typeface="Arial"/>
                <a:cs typeface="Arial"/>
              </a:rPr>
              <a:t>eligible</a:t>
            </a:r>
            <a:r>
              <a:rPr sz="900" spc="-35" dirty="0">
                <a:latin typeface="Arial"/>
                <a:cs typeface="Arial"/>
              </a:rPr>
              <a:t> </a:t>
            </a:r>
            <a:r>
              <a:rPr sz="900" dirty="0">
                <a:latin typeface="Arial"/>
                <a:cs typeface="Arial"/>
              </a:rPr>
              <a:t>apply</a:t>
            </a:r>
            <a:r>
              <a:rPr sz="900" spc="-20" dirty="0">
                <a:latin typeface="Arial"/>
                <a:cs typeface="Arial"/>
              </a:rPr>
              <a:t> </a:t>
            </a:r>
            <a:r>
              <a:rPr sz="900" dirty="0">
                <a:latin typeface="Arial"/>
                <a:cs typeface="Arial"/>
              </a:rPr>
              <a:t>for reduced</a:t>
            </a:r>
            <a:r>
              <a:rPr sz="900" spc="-35" dirty="0">
                <a:latin typeface="Arial"/>
                <a:cs typeface="Arial"/>
              </a:rPr>
              <a:t> </a:t>
            </a:r>
            <a:r>
              <a:rPr sz="900" dirty="0">
                <a:latin typeface="Arial"/>
                <a:cs typeface="Arial"/>
              </a:rPr>
              <a:t>age</a:t>
            </a:r>
            <a:r>
              <a:rPr sz="900" spc="-10" dirty="0">
                <a:latin typeface="Arial"/>
                <a:cs typeface="Arial"/>
              </a:rPr>
              <a:t> retirement)</a:t>
            </a:r>
            <a:endParaRPr sz="900">
              <a:latin typeface="Arial"/>
              <a:cs typeface="Arial"/>
            </a:endParaRPr>
          </a:p>
          <a:p>
            <a:pPr>
              <a:lnSpc>
                <a:spcPct val="100000"/>
              </a:lnSpc>
              <a:spcBef>
                <a:spcPts val="425"/>
              </a:spcBef>
            </a:pPr>
            <a:endParaRPr sz="900">
              <a:latin typeface="Arial"/>
              <a:cs typeface="Arial"/>
            </a:endParaRPr>
          </a:p>
          <a:p>
            <a:pPr marL="1998980" marR="1695450" indent="596900">
              <a:lnSpc>
                <a:spcPct val="141800"/>
              </a:lnSpc>
              <a:spcBef>
                <a:spcPts val="5"/>
              </a:spcBef>
            </a:pPr>
            <a:r>
              <a:rPr sz="900" dirty="0">
                <a:latin typeface="Arial"/>
                <a:cs typeface="Arial"/>
              </a:rPr>
              <a:t>Maintain</a:t>
            </a:r>
            <a:r>
              <a:rPr sz="900" spc="-20" dirty="0">
                <a:latin typeface="Arial"/>
                <a:cs typeface="Arial"/>
              </a:rPr>
              <a:t> </a:t>
            </a:r>
            <a:r>
              <a:rPr sz="900" dirty="0">
                <a:latin typeface="Arial"/>
                <a:cs typeface="Arial"/>
              </a:rPr>
              <a:t>updated</a:t>
            </a:r>
            <a:r>
              <a:rPr sz="900" spc="-30" dirty="0">
                <a:latin typeface="Arial"/>
                <a:cs typeface="Arial"/>
              </a:rPr>
              <a:t> </a:t>
            </a:r>
            <a:r>
              <a:rPr sz="900" dirty="0">
                <a:latin typeface="Arial"/>
                <a:cs typeface="Arial"/>
              </a:rPr>
              <a:t>contact</a:t>
            </a:r>
            <a:r>
              <a:rPr sz="900" spc="-40" dirty="0">
                <a:latin typeface="Arial"/>
                <a:cs typeface="Arial"/>
              </a:rPr>
              <a:t> </a:t>
            </a:r>
            <a:r>
              <a:rPr sz="900" dirty="0">
                <a:latin typeface="Arial"/>
                <a:cs typeface="Arial"/>
              </a:rPr>
              <a:t>information</a:t>
            </a:r>
            <a:r>
              <a:rPr sz="900" spc="-45" dirty="0">
                <a:latin typeface="Arial"/>
                <a:cs typeface="Arial"/>
              </a:rPr>
              <a:t> </a:t>
            </a:r>
            <a:r>
              <a:rPr sz="900" dirty="0">
                <a:latin typeface="Arial"/>
                <a:cs typeface="Arial"/>
              </a:rPr>
              <a:t>with</a:t>
            </a:r>
            <a:r>
              <a:rPr sz="900" spc="-5" dirty="0">
                <a:latin typeface="Arial"/>
                <a:cs typeface="Arial"/>
              </a:rPr>
              <a:t> </a:t>
            </a:r>
            <a:r>
              <a:rPr sz="900" spc="-25" dirty="0">
                <a:latin typeface="Arial"/>
                <a:cs typeface="Arial"/>
              </a:rPr>
              <a:t>HRC </a:t>
            </a:r>
            <a:r>
              <a:rPr sz="900" dirty="0">
                <a:latin typeface="Arial"/>
                <a:cs typeface="Arial"/>
              </a:rPr>
              <a:t>Complete</a:t>
            </a:r>
            <a:r>
              <a:rPr sz="900" spc="-25" dirty="0">
                <a:latin typeface="Arial"/>
                <a:cs typeface="Arial"/>
              </a:rPr>
              <a:t> </a:t>
            </a:r>
            <a:r>
              <a:rPr sz="900" dirty="0">
                <a:latin typeface="Arial"/>
                <a:cs typeface="Arial"/>
              </a:rPr>
              <a:t>application</a:t>
            </a:r>
            <a:r>
              <a:rPr sz="900" spc="-40" dirty="0">
                <a:latin typeface="Arial"/>
                <a:cs typeface="Arial"/>
              </a:rPr>
              <a:t> </a:t>
            </a:r>
            <a:r>
              <a:rPr sz="900" dirty="0">
                <a:latin typeface="Arial"/>
                <a:cs typeface="Arial"/>
              </a:rPr>
              <a:t>for</a:t>
            </a:r>
            <a:r>
              <a:rPr sz="900" spc="-10" dirty="0">
                <a:latin typeface="Arial"/>
                <a:cs typeface="Arial"/>
              </a:rPr>
              <a:t> </a:t>
            </a:r>
            <a:r>
              <a:rPr sz="900" dirty="0">
                <a:latin typeface="Arial"/>
                <a:cs typeface="Arial"/>
              </a:rPr>
              <a:t>transfer</a:t>
            </a:r>
            <a:r>
              <a:rPr sz="900" spc="-30" dirty="0">
                <a:latin typeface="Arial"/>
                <a:cs typeface="Arial"/>
              </a:rPr>
              <a:t> </a:t>
            </a:r>
            <a:r>
              <a:rPr sz="900" dirty="0">
                <a:latin typeface="Arial"/>
                <a:cs typeface="Arial"/>
              </a:rPr>
              <a:t>into</a:t>
            </a:r>
            <a:r>
              <a:rPr sz="900" spc="-10" dirty="0">
                <a:latin typeface="Arial"/>
                <a:cs typeface="Arial"/>
              </a:rPr>
              <a:t> </a:t>
            </a:r>
            <a:r>
              <a:rPr sz="900" dirty="0">
                <a:latin typeface="Arial"/>
                <a:cs typeface="Arial"/>
              </a:rPr>
              <a:t>the</a:t>
            </a:r>
            <a:r>
              <a:rPr sz="900" spc="-15" dirty="0">
                <a:latin typeface="Arial"/>
                <a:cs typeface="Arial"/>
              </a:rPr>
              <a:t> </a:t>
            </a:r>
            <a:r>
              <a:rPr sz="900" dirty="0">
                <a:latin typeface="Arial"/>
                <a:cs typeface="Arial"/>
              </a:rPr>
              <a:t>Retired</a:t>
            </a:r>
            <a:r>
              <a:rPr sz="900" spc="-20" dirty="0">
                <a:latin typeface="Arial"/>
                <a:cs typeface="Arial"/>
              </a:rPr>
              <a:t> </a:t>
            </a:r>
            <a:r>
              <a:rPr sz="900" spc="-10" dirty="0">
                <a:latin typeface="Arial"/>
                <a:cs typeface="Arial"/>
              </a:rPr>
              <a:t>Reserve</a:t>
            </a:r>
            <a:endParaRPr sz="900">
              <a:latin typeface="Arial"/>
              <a:cs typeface="Arial"/>
            </a:endParaRPr>
          </a:p>
          <a:p>
            <a:pPr marL="546735" marR="2811145" indent="584835">
              <a:lnSpc>
                <a:spcPct val="124100"/>
              </a:lnSpc>
              <a:spcBef>
                <a:spcPts val="695"/>
              </a:spcBef>
            </a:pPr>
            <a:r>
              <a:rPr sz="900" dirty="0">
                <a:latin typeface="Arial"/>
                <a:cs typeface="Arial"/>
              </a:rPr>
              <a:t>RCSBP</a:t>
            </a:r>
            <a:r>
              <a:rPr sz="900" spc="-10" dirty="0">
                <a:latin typeface="Arial"/>
                <a:cs typeface="Arial"/>
              </a:rPr>
              <a:t> </a:t>
            </a:r>
            <a:r>
              <a:rPr sz="900" dirty="0">
                <a:latin typeface="Arial"/>
                <a:cs typeface="Arial"/>
              </a:rPr>
              <a:t>election</a:t>
            </a:r>
            <a:r>
              <a:rPr sz="900" spc="-45" dirty="0">
                <a:latin typeface="Arial"/>
                <a:cs typeface="Arial"/>
              </a:rPr>
              <a:t> </a:t>
            </a:r>
            <a:r>
              <a:rPr sz="900" dirty="0">
                <a:latin typeface="Arial"/>
                <a:cs typeface="Arial"/>
              </a:rPr>
              <a:t>(within</a:t>
            </a:r>
            <a:r>
              <a:rPr sz="900" spc="-5" dirty="0">
                <a:latin typeface="Arial"/>
                <a:cs typeface="Arial"/>
              </a:rPr>
              <a:t> </a:t>
            </a:r>
            <a:r>
              <a:rPr sz="900" dirty="0">
                <a:latin typeface="Arial"/>
                <a:cs typeface="Arial"/>
              </a:rPr>
              <a:t>90</a:t>
            </a:r>
            <a:r>
              <a:rPr sz="900" spc="-15" dirty="0">
                <a:latin typeface="Arial"/>
                <a:cs typeface="Arial"/>
              </a:rPr>
              <a:t> </a:t>
            </a:r>
            <a:r>
              <a:rPr sz="900" dirty="0">
                <a:latin typeface="Arial"/>
                <a:cs typeface="Arial"/>
              </a:rPr>
              <a:t>days</a:t>
            </a:r>
            <a:r>
              <a:rPr sz="900" spc="-15" dirty="0">
                <a:latin typeface="Arial"/>
                <a:cs typeface="Arial"/>
              </a:rPr>
              <a:t> </a:t>
            </a:r>
            <a:r>
              <a:rPr sz="900" dirty="0">
                <a:latin typeface="Arial"/>
                <a:cs typeface="Arial"/>
              </a:rPr>
              <a:t>of</a:t>
            </a:r>
            <a:r>
              <a:rPr sz="900" spc="-10" dirty="0">
                <a:latin typeface="Arial"/>
                <a:cs typeface="Arial"/>
              </a:rPr>
              <a:t> </a:t>
            </a:r>
            <a:r>
              <a:rPr sz="900" dirty="0">
                <a:latin typeface="Arial"/>
                <a:cs typeface="Arial"/>
              </a:rPr>
              <a:t>receiving</a:t>
            </a:r>
            <a:r>
              <a:rPr sz="900" spc="-40" dirty="0">
                <a:latin typeface="Arial"/>
                <a:cs typeface="Arial"/>
              </a:rPr>
              <a:t> </a:t>
            </a:r>
            <a:r>
              <a:rPr sz="900" dirty="0">
                <a:latin typeface="Arial"/>
                <a:cs typeface="Arial"/>
              </a:rPr>
              <a:t>the</a:t>
            </a:r>
            <a:r>
              <a:rPr sz="900" spc="-20" dirty="0">
                <a:latin typeface="Arial"/>
                <a:cs typeface="Arial"/>
              </a:rPr>
              <a:t> NOE) </a:t>
            </a:r>
            <a:r>
              <a:rPr sz="900" dirty="0">
                <a:latin typeface="Arial"/>
                <a:cs typeface="Arial"/>
              </a:rPr>
              <a:t>Receipt</a:t>
            </a:r>
            <a:r>
              <a:rPr sz="900" spc="-25" dirty="0">
                <a:latin typeface="Arial"/>
                <a:cs typeface="Arial"/>
              </a:rPr>
              <a:t> </a:t>
            </a:r>
            <a:r>
              <a:rPr sz="900" dirty="0">
                <a:latin typeface="Arial"/>
                <a:cs typeface="Arial"/>
              </a:rPr>
              <a:t>of</a:t>
            </a:r>
            <a:r>
              <a:rPr sz="900" spc="-15" dirty="0">
                <a:latin typeface="Arial"/>
                <a:cs typeface="Arial"/>
              </a:rPr>
              <a:t> </a:t>
            </a:r>
            <a:r>
              <a:rPr sz="900" spc="-25" dirty="0">
                <a:latin typeface="Arial"/>
                <a:cs typeface="Arial"/>
              </a:rPr>
              <a:t>NOE</a:t>
            </a:r>
            <a:endParaRPr sz="900">
              <a:latin typeface="Arial"/>
              <a:cs typeface="Arial"/>
            </a:endParaRPr>
          </a:p>
          <a:p>
            <a:pPr marL="12700" marR="3301365">
              <a:lnSpc>
                <a:spcPct val="100000"/>
              </a:lnSpc>
              <a:spcBef>
                <a:spcPts val="520"/>
              </a:spcBef>
            </a:pPr>
            <a:r>
              <a:rPr sz="900" dirty="0">
                <a:latin typeface="Arial"/>
                <a:cs typeface="Arial"/>
              </a:rPr>
              <a:t>Anniversary</a:t>
            </a:r>
            <a:r>
              <a:rPr sz="900" spc="-35" dirty="0">
                <a:latin typeface="Arial"/>
                <a:cs typeface="Arial"/>
              </a:rPr>
              <a:t> </a:t>
            </a:r>
            <a:r>
              <a:rPr sz="900" dirty="0">
                <a:latin typeface="Arial"/>
                <a:cs typeface="Arial"/>
              </a:rPr>
              <a:t>Year</a:t>
            </a:r>
            <a:r>
              <a:rPr sz="900" spc="-10" dirty="0">
                <a:latin typeface="Arial"/>
                <a:cs typeface="Arial"/>
              </a:rPr>
              <a:t> </a:t>
            </a:r>
            <a:r>
              <a:rPr sz="900" dirty="0">
                <a:latin typeface="Arial"/>
                <a:cs typeface="Arial"/>
              </a:rPr>
              <a:t>Ending</a:t>
            </a:r>
            <a:r>
              <a:rPr sz="900" spc="-30" dirty="0">
                <a:latin typeface="Arial"/>
                <a:cs typeface="Arial"/>
              </a:rPr>
              <a:t> </a:t>
            </a:r>
            <a:r>
              <a:rPr sz="900" dirty="0">
                <a:latin typeface="Arial"/>
                <a:cs typeface="Arial"/>
              </a:rPr>
              <a:t>(AYE) –</a:t>
            </a:r>
            <a:r>
              <a:rPr sz="900" spc="-25" dirty="0">
                <a:latin typeface="Arial"/>
                <a:cs typeface="Arial"/>
              </a:rPr>
              <a:t> </a:t>
            </a:r>
            <a:r>
              <a:rPr sz="900" dirty="0">
                <a:latin typeface="Arial"/>
                <a:cs typeface="Arial"/>
              </a:rPr>
              <a:t>Notification</a:t>
            </a:r>
            <a:r>
              <a:rPr sz="900" spc="-45" dirty="0">
                <a:latin typeface="Arial"/>
                <a:cs typeface="Arial"/>
              </a:rPr>
              <a:t> </a:t>
            </a:r>
            <a:r>
              <a:rPr sz="900" dirty="0">
                <a:latin typeface="Arial"/>
                <a:cs typeface="Arial"/>
              </a:rPr>
              <a:t>of</a:t>
            </a:r>
            <a:r>
              <a:rPr sz="900" spc="-20" dirty="0">
                <a:latin typeface="Arial"/>
                <a:cs typeface="Arial"/>
              </a:rPr>
              <a:t> </a:t>
            </a:r>
            <a:r>
              <a:rPr sz="900" dirty="0">
                <a:latin typeface="Arial"/>
                <a:cs typeface="Arial"/>
              </a:rPr>
              <a:t>Eligibility</a:t>
            </a:r>
            <a:r>
              <a:rPr sz="900" spc="-40" dirty="0">
                <a:latin typeface="Arial"/>
                <a:cs typeface="Arial"/>
              </a:rPr>
              <a:t> </a:t>
            </a:r>
            <a:r>
              <a:rPr sz="900" dirty="0">
                <a:latin typeface="Arial"/>
                <a:cs typeface="Arial"/>
              </a:rPr>
              <a:t>(NOE)</a:t>
            </a:r>
            <a:r>
              <a:rPr sz="900" spc="-10" dirty="0">
                <a:latin typeface="Arial"/>
                <a:cs typeface="Arial"/>
              </a:rPr>
              <a:t> </a:t>
            </a:r>
            <a:r>
              <a:rPr sz="900" spc="-25" dirty="0">
                <a:latin typeface="Arial"/>
                <a:cs typeface="Arial"/>
              </a:rPr>
              <a:t>is </a:t>
            </a:r>
            <a:r>
              <a:rPr sz="900" dirty="0">
                <a:latin typeface="Arial"/>
                <a:cs typeface="Arial"/>
              </a:rPr>
              <a:t>generated</a:t>
            </a:r>
            <a:r>
              <a:rPr sz="900" spc="-35" dirty="0">
                <a:latin typeface="Arial"/>
                <a:cs typeface="Arial"/>
              </a:rPr>
              <a:t> </a:t>
            </a:r>
            <a:r>
              <a:rPr sz="900" dirty="0">
                <a:latin typeface="Arial"/>
                <a:cs typeface="Arial"/>
              </a:rPr>
              <a:t>and</a:t>
            </a:r>
            <a:r>
              <a:rPr sz="900" spc="-10" dirty="0">
                <a:latin typeface="Arial"/>
                <a:cs typeface="Arial"/>
              </a:rPr>
              <a:t> </a:t>
            </a:r>
            <a:r>
              <a:rPr sz="900" dirty="0">
                <a:latin typeface="Arial"/>
                <a:cs typeface="Arial"/>
              </a:rPr>
              <a:t>sent</a:t>
            </a:r>
            <a:r>
              <a:rPr sz="900" spc="-5" dirty="0">
                <a:latin typeface="Arial"/>
                <a:cs typeface="Arial"/>
              </a:rPr>
              <a:t> </a:t>
            </a:r>
            <a:r>
              <a:rPr sz="900" dirty="0">
                <a:latin typeface="Arial"/>
                <a:cs typeface="Arial"/>
              </a:rPr>
              <a:t>to</a:t>
            </a:r>
            <a:r>
              <a:rPr sz="900" spc="-10" dirty="0">
                <a:latin typeface="Arial"/>
                <a:cs typeface="Arial"/>
              </a:rPr>
              <a:t> </a:t>
            </a:r>
            <a:r>
              <a:rPr sz="900" dirty="0">
                <a:latin typeface="Arial"/>
                <a:cs typeface="Arial"/>
              </a:rPr>
              <a:t>the</a:t>
            </a:r>
            <a:r>
              <a:rPr sz="900" spc="-10" dirty="0">
                <a:latin typeface="Arial"/>
                <a:cs typeface="Arial"/>
              </a:rPr>
              <a:t> </a:t>
            </a:r>
            <a:r>
              <a:rPr sz="900" dirty="0">
                <a:latin typeface="Arial"/>
                <a:cs typeface="Arial"/>
              </a:rPr>
              <a:t>Soldier</a:t>
            </a:r>
            <a:r>
              <a:rPr sz="900" spc="-20" dirty="0">
                <a:latin typeface="Arial"/>
                <a:cs typeface="Arial"/>
              </a:rPr>
              <a:t> </a:t>
            </a:r>
            <a:r>
              <a:rPr sz="900" spc="-10" dirty="0">
                <a:latin typeface="Arial"/>
                <a:cs typeface="Arial"/>
              </a:rPr>
              <a:t>90-</a:t>
            </a:r>
            <a:r>
              <a:rPr sz="900" dirty="0">
                <a:latin typeface="Arial"/>
                <a:cs typeface="Arial"/>
              </a:rPr>
              <a:t>120</a:t>
            </a:r>
            <a:r>
              <a:rPr sz="900" spc="-20" dirty="0">
                <a:latin typeface="Arial"/>
                <a:cs typeface="Arial"/>
              </a:rPr>
              <a:t> </a:t>
            </a:r>
            <a:r>
              <a:rPr sz="900" dirty="0">
                <a:latin typeface="Arial"/>
                <a:cs typeface="Arial"/>
              </a:rPr>
              <a:t>days</a:t>
            </a:r>
            <a:r>
              <a:rPr sz="900" spc="10" dirty="0">
                <a:latin typeface="Arial"/>
                <a:cs typeface="Arial"/>
              </a:rPr>
              <a:t> </a:t>
            </a:r>
            <a:r>
              <a:rPr sz="900" dirty="0">
                <a:latin typeface="Arial"/>
                <a:cs typeface="Arial"/>
              </a:rPr>
              <a:t>after</a:t>
            </a:r>
            <a:r>
              <a:rPr sz="900" spc="-25" dirty="0">
                <a:latin typeface="Arial"/>
                <a:cs typeface="Arial"/>
              </a:rPr>
              <a:t> </a:t>
            </a:r>
            <a:r>
              <a:rPr sz="900" spc="-20" dirty="0">
                <a:latin typeface="Arial"/>
                <a:cs typeface="Arial"/>
              </a:rPr>
              <a:t>AYE.</a:t>
            </a:r>
            <a:endParaRPr sz="900">
              <a:latin typeface="Arial"/>
              <a:cs typeface="Arial"/>
            </a:endParaRPr>
          </a:p>
        </p:txBody>
      </p:sp>
      <p:pic>
        <p:nvPicPr>
          <p:cNvPr id="40" name="object 40"/>
          <p:cNvPicPr/>
          <p:nvPr/>
        </p:nvPicPr>
        <p:blipFill>
          <a:blip r:embed="rId8" cstate="print"/>
          <a:stretch>
            <a:fillRect/>
          </a:stretch>
        </p:blipFill>
        <p:spPr>
          <a:xfrm>
            <a:off x="12611" y="88813"/>
            <a:ext cx="228777" cy="228777"/>
          </a:xfrm>
          <a:prstGeom prst="rect">
            <a:avLst/>
          </a:prstGeom>
        </p:spPr>
      </p:pic>
      <p:sp>
        <p:nvSpPr>
          <p:cNvPr id="42" name="object 42"/>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a:t>
            </a:fld>
            <a:endParaRPr spc="-2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8720" y="904875"/>
          <a:ext cx="8539479" cy="3542665"/>
        </p:xfrm>
        <a:graphic>
          <a:graphicData uri="http://schemas.openxmlformats.org/drawingml/2006/table">
            <a:tbl>
              <a:tblPr firstRow="1" bandRow="1">
                <a:tableStyleId>{2D5ABB26-0587-4C30-8999-92F81FD0307C}</a:tableStyleId>
              </a:tblPr>
              <a:tblGrid>
                <a:gridCol w="2529205">
                  <a:extLst>
                    <a:ext uri="{9D8B030D-6E8A-4147-A177-3AD203B41FA5}">
                      <a16:colId xmlns:a16="http://schemas.microsoft.com/office/drawing/2014/main" val="20000"/>
                    </a:ext>
                  </a:extLst>
                </a:gridCol>
                <a:gridCol w="2712720">
                  <a:extLst>
                    <a:ext uri="{9D8B030D-6E8A-4147-A177-3AD203B41FA5}">
                      <a16:colId xmlns:a16="http://schemas.microsoft.com/office/drawing/2014/main" val="20001"/>
                    </a:ext>
                  </a:extLst>
                </a:gridCol>
                <a:gridCol w="3297554">
                  <a:extLst>
                    <a:ext uri="{9D8B030D-6E8A-4147-A177-3AD203B41FA5}">
                      <a16:colId xmlns:a16="http://schemas.microsoft.com/office/drawing/2014/main" val="20002"/>
                    </a:ext>
                  </a:extLst>
                </a:gridCol>
              </a:tblGrid>
              <a:tr h="347980">
                <a:tc>
                  <a:txBody>
                    <a:bodyPr/>
                    <a:lstStyle/>
                    <a:p>
                      <a:pPr>
                        <a:lnSpc>
                          <a:spcPct val="100000"/>
                        </a:lnSpc>
                      </a:pPr>
                      <a:endParaRPr sz="15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C"/>
                    </a:solidFill>
                  </a:tcPr>
                </a:tc>
                <a:tc>
                  <a:txBody>
                    <a:bodyPr/>
                    <a:lstStyle/>
                    <a:p>
                      <a:pPr marL="635" algn="ctr">
                        <a:lnSpc>
                          <a:spcPct val="100000"/>
                        </a:lnSpc>
                        <a:spcBef>
                          <a:spcPts val="225"/>
                        </a:spcBef>
                      </a:pPr>
                      <a:r>
                        <a:rPr sz="1400" b="1" spc="-10" dirty="0">
                          <a:solidFill>
                            <a:srgbClr val="FFFFFF"/>
                          </a:solidFill>
                          <a:latin typeface="Arial"/>
                          <a:cs typeface="Arial"/>
                        </a:rPr>
                        <a:t>High-</a:t>
                      </a:r>
                      <a:r>
                        <a:rPr sz="1400" b="1" spc="-25" dirty="0">
                          <a:solidFill>
                            <a:srgbClr val="FFFFFF"/>
                          </a:solidFill>
                          <a:latin typeface="Arial"/>
                          <a:cs typeface="Arial"/>
                        </a:rPr>
                        <a:t>36</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C"/>
                    </a:solidFill>
                  </a:tcPr>
                </a:tc>
                <a:tc>
                  <a:txBody>
                    <a:bodyPr/>
                    <a:lstStyle/>
                    <a:p>
                      <a:pPr algn="ctr">
                        <a:lnSpc>
                          <a:spcPct val="100000"/>
                        </a:lnSpc>
                        <a:spcBef>
                          <a:spcPts val="225"/>
                        </a:spcBef>
                      </a:pPr>
                      <a:r>
                        <a:rPr sz="1400" b="1" spc="-25" dirty="0">
                          <a:solidFill>
                            <a:srgbClr val="FFFFFF"/>
                          </a:solidFill>
                          <a:latin typeface="Arial"/>
                          <a:cs typeface="Arial"/>
                        </a:rPr>
                        <a:t>BRS</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4F81BC"/>
                    </a:solidFill>
                  </a:tcPr>
                </a:tc>
                <a:extLst>
                  <a:ext uri="{0D108BD9-81ED-4DB2-BD59-A6C34878D82A}">
                    <a16:rowId xmlns:a16="http://schemas.microsoft.com/office/drawing/2014/main" val="10000"/>
                  </a:ext>
                </a:extLst>
              </a:tr>
              <a:tr h="583565">
                <a:tc>
                  <a:txBody>
                    <a:bodyPr/>
                    <a:lstStyle/>
                    <a:p>
                      <a:pPr marL="68580">
                        <a:lnSpc>
                          <a:spcPct val="100000"/>
                        </a:lnSpc>
                        <a:spcBef>
                          <a:spcPts val="1415"/>
                        </a:spcBef>
                      </a:pPr>
                      <a:r>
                        <a:rPr sz="1400" spc="-10" dirty="0">
                          <a:latin typeface="Arial"/>
                          <a:cs typeface="Arial"/>
                        </a:rPr>
                        <a:t>Dates</a:t>
                      </a:r>
                      <a:endParaRPr sz="1400">
                        <a:latin typeface="Arial"/>
                        <a:cs typeface="Arial"/>
                      </a:endParaRPr>
                    </a:p>
                  </a:txBody>
                  <a:tcPr marL="0" marR="0" marT="1797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1415"/>
                        </a:spcBef>
                      </a:pPr>
                      <a:r>
                        <a:rPr sz="1400" dirty="0">
                          <a:latin typeface="Arial"/>
                          <a:cs typeface="Arial"/>
                        </a:rPr>
                        <a:t>Thru:</a:t>
                      </a:r>
                      <a:r>
                        <a:rPr sz="1400" spc="-45" dirty="0">
                          <a:latin typeface="Arial"/>
                          <a:cs typeface="Arial"/>
                        </a:rPr>
                        <a:t> </a:t>
                      </a:r>
                      <a:r>
                        <a:rPr sz="1400" dirty="0">
                          <a:latin typeface="Arial"/>
                          <a:cs typeface="Arial"/>
                        </a:rPr>
                        <a:t>31</a:t>
                      </a:r>
                      <a:r>
                        <a:rPr sz="1400" spc="-25" dirty="0">
                          <a:latin typeface="Arial"/>
                          <a:cs typeface="Arial"/>
                        </a:rPr>
                        <a:t> </a:t>
                      </a:r>
                      <a:r>
                        <a:rPr sz="1400" dirty="0">
                          <a:latin typeface="Arial"/>
                          <a:cs typeface="Arial"/>
                        </a:rPr>
                        <a:t>December</a:t>
                      </a:r>
                      <a:r>
                        <a:rPr sz="1400" spc="-65" dirty="0">
                          <a:latin typeface="Arial"/>
                          <a:cs typeface="Arial"/>
                        </a:rPr>
                        <a:t> </a:t>
                      </a:r>
                      <a:r>
                        <a:rPr sz="1400" spc="-20" dirty="0">
                          <a:latin typeface="Arial"/>
                          <a:cs typeface="Arial"/>
                        </a:rPr>
                        <a:t>2017</a:t>
                      </a:r>
                      <a:endParaRPr sz="1400">
                        <a:latin typeface="Arial"/>
                        <a:cs typeface="Arial"/>
                      </a:endParaRPr>
                    </a:p>
                  </a:txBody>
                  <a:tcPr marL="0" marR="0" marT="1797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575"/>
                        </a:spcBef>
                      </a:pPr>
                      <a:r>
                        <a:rPr sz="1400" dirty="0">
                          <a:latin typeface="Arial"/>
                          <a:cs typeface="Arial"/>
                        </a:rPr>
                        <a:t>Starts:</a:t>
                      </a:r>
                      <a:r>
                        <a:rPr sz="1400" spc="-45" dirty="0">
                          <a:latin typeface="Arial"/>
                          <a:cs typeface="Arial"/>
                        </a:rPr>
                        <a:t> </a:t>
                      </a:r>
                      <a:r>
                        <a:rPr sz="1400" dirty="0">
                          <a:latin typeface="Arial"/>
                          <a:cs typeface="Arial"/>
                        </a:rPr>
                        <a:t>1</a:t>
                      </a:r>
                      <a:r>
                        <a:rPr sz="1400" spc="-15" dirty="0">
                          <a:latin typeface="Arial"/>
                          <a:cs typeface="Arial"/>
                        </a:rPr>
                        <a:t> </a:t>
                      </a:r>
                      <a:r>
                        <a:rPr sz="1400" dirty="0">
                          <a:latin typeface="Arial"/>
                          <a:cs typeface="Arial"/>
                        </a:rPr>
                        <a:t>January</a:t>
                      </a:r>
                      <a:r>
                        <a:rPr sz="1400" spc="-55" dirty="0">
                          <a:latin typeface="Arial"/>
                          <a:cs typeface="Arial"/>
                        </a:rPr>
                        <a:t> </a:t>
                      </a:r>
                      <a:r>
                        <a:rPr sz="1400" spc="-20" dirty="0">
                          <a:latin typeface="Arial"/>
                          <a:cs typeface="Arial"/>
                        </a:rPr>
                        <a:t>2018</a:t>
                      </a:r>
                      <a:endParaRPr sz="1400">
                        <a:latin typeface="Arial"/>
                        <a:cs typeface="Arial"/>
                      </a:endParaRPr>
                    </a:p>
                    <a:p>
                      <a:pPr algn="ctr">
                        <a:lnSpc>
                          <a:spcPct val="100000"/>
                        </a:lnSpc>
                      </a:pPr>
                      <a:r>
                        <a:rPr sz="1400" spc="-75" dirty="0">
                          <a:latin typeface="Arial"/>
                          <a:cs typeface="Arial"/>
                        </a:rPr>
                        <a:t>Opt</a:t>
                      </a:r>
                      <a:r>
                        <a:rPr sz="1400" spc="-210" dirty="0">
                          <a:latin typeface="Arial"/>
                          <a:cs typeface="Arial"/>
                        </a:rPr>
                        <a:t> </a:t>
                      </a:r>
                      <a:r>
                        <a:rPr sz="1400" spc="-70" dirty="0">
                          <a:latin typeface="Arial"/>
                          <a:cs typeface="Arial"/>
                        </a:rPr>
                        <a:t>In:</a:t>
                      </a:r>
                      <a:r>
                        <a:rPr sz="1400" spc="-195" dirty="0">
                          <a:latin typeface="Arial"/>
                          <a:cs typeface="Arial"/>
                        </a:rPr>
                        <a:t> </a:t>
                      </a:r>
                      <a:r>
                        <a:rPr sz="1400" dirty="0">
                          <a:latin typeface="Arial"/>
                          <a:cs typeface="Arial"/>
                        </a:rPr>
                        <a:t>1</a:t>
                      </a:r>
                      <a:r>
                        <a:rPr sz="1400" spc="-185" dirty="0">
                          <a:latin typeface="Arial"/>
                          <a:cs typeface="Arial"/>
                        </a:rPr>
                        <a:t> </a:t>
                      </a:r>
                      <a:r>
                        <a:rPr sz="1400" spc="-95" dirty="0">
                          <a:latin typeface="Arial"/>
                          <a:cs typeface="Arial"/>
                        </a:rPr>
                        <a:t>January</a:t>
                      </a:r>
                      <a:r>
                        <a:rPr sz="1400" spc="-220" dirty="0">
                          <a:latin typeface="Arial"/>
                          <a:cs typeface="Arial"/>
                        </a:rPr>
                        <a:t> </a:t>
                      </a:r>
                      <a:r>
                        <a:rPr sz="1400" spc="-55" dirty="0">
                          <a:latin typeface="Arial"/>
                          <a:cs typeface="Arial"/>
                        </a:rPr>
                        <a:t>to</a:t>
                      </a:r>
                      <a:r>
                        <a:rPr sz="1400" spc="-200" dirty="0">
                          <a:latin typeface="Arial"/>
                          <a:cs typeface="Arial"/>
                        </a:rPr>
                        <a:t> </a:t>
                      </a:r>
                      <a:r>
                        <a:rPr sz="1400" spc="-50" dirty="0">
                          <a:latin typeface="Arial"/>
                          <a:cs typeface="Arial"/>
                        </a:rPr>
                        <a:t>31</a:t>
                      </a:r>
                      <a:r>
                        <a:rPr sz="1400" spc="-185" dirty="0">
                          <a:latin typeface="Arial"/>
                          <a:cs typeface="Arial"/>
                        </a:rPr>
                        <a:t> </a:t>
                      </a:r>
                      <a:r>
                        <a:rPr sz="1400" spc="-95" dirty="0">
                          <a:latin typeface="Arial"/>
                          <a:cs typeface="Arial"/>
                        </a:rPr>
                        <a:t>December</a:t>
                      </a:r>
                      <a:r>
                        <a:rPr sz="1400" spc="-225" dirty="0">
                          <a:latin typeface="Arial"/>
                          <a:cs typeface="Arial"/>
                        </a:rPr>
                        <a:t> </a:t>
                      </a:r>
                      <a:r>
                        <a:rPr sz="1400" spc="-20" dirty="0">
                          <a:latin typeface="Arial"/>
                          <a:cs typeface="Arial"/>
                        </a:rPr>
                        <a:t>2018</a:t>
                      </a:r>
                      <a:endParaRPr sz="1400">
                        <a:latin typeface="Arial"/>
                        <a:cs typeface="Arial"/>
                      </a:endParaRPr>
                    </a:p>
                  </a:txBody>
                  <a:tcPr marL="0" marR="0" marT="730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extLst>
                  <a:ext uri="{0D108BD9-81ED-4DB2-BD59-A6C34878D82A}">
                    <a16:rowId xmlns:a16="http://schemas.microsoft.com/office/drawing/2014/main" val="10001"/>
                  </a:ext>
                </a:extLst>
              </a:tr>
              <a:tr h="708660">
                <a:tc>
                  <a:txBody>
                    <a:bodyPr/>
                    <a:lstStyle/>
                    <a:p>
                      <a:pPr>
                        <a:lnSpc>
                          <a:spcPct val="100000"/>
                        </a:lnSpc>
                        <a:spcBef>
                          <a:spcPts val="295"/>
                        </a:spcBef>
                      </a:pPr>
                      <a:endParaRPr sz="1400">
                        <a:latin typeface="Times New Roman"/>
                        <a:cs typeface="Times New Roman"/>
                      </a:endParaRPr>
                    </a:p>
                    <a:p>
                      <a:pPr marL="68580">
                        <a:lnSpc>
                          <a:spcPct val="100000"/>
                        </a:lnSpc>
                      </a:pPr>
                      <a:r>
                        <a:rPr sz="1400" dirty="0">
                          <a:latin typeface="Arial"/>
                          <a:cs typeface="Arial"/>
                        </a:rPr>
                        <a:t>Pay</a:t>
                      </a:r>
                      <a:r>
                        <a:rPr sz="1400" spc="-35" dirty="0">
                          <a:latin typeface="Arial"/>
                          <a:cs typeface="Arial"/>
                        </a:rPr>
                        <a:t> </a:t>
                      </a:r>
                      <a:r>
                        <a:rPr sz="1400" spc="-10" dirty="0">
                          <a:latin typeface="Arial"/>
                          <a:cs typeface="Arial"/>
                        </a:rPr>
                        <a:t>Formula</a:t>
                      </a:r>
                      <a:endParaRPr sz="1400">
                        <a:latin typeface="Arial"/>
                        <a:cs typeface="Arial"/>
                      </a:endParaRPr>
                    </a:p>
                  </a:txBody>
                  <a:tcPr marL="0" marR="0" marT="374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marL="178435" marR="168275" algn="ctr">
                        <a:lnSpc>
                          <a:spcPct val="100000"/>
                        </a:lnSpc>
                        <a:spcBef>
                          <a:spcPts val="225"/>
                        </a:spcBef>
                      </a:pPr>
                      <a:r>
                        <a:rPr sz="1400" dirty="0">
                          <a:latin typeface="Arial"/>
                          <a:cs typeface="Arial"/>
                        </a:rPr>
                        <a:t>Yrs</a:t>
                      </a:r>
                      <a:r>
                        <a:rPr sz="1400" spc="-10" dirty="0">
                          <a:latin typeface="Arial"/>
                          <a:cs typeface="Arial"/>
                        </a:rPr>
                        <a:t> </a:t>
                      </a:r>
                      <a:r>
                        <a:rPr sz="1400" dirty="0">
                          <a:latin typeface="Arial"/>
                          <a:cs typeface="Arial"/>
                        </a:rPr>
                        <a:t>&amp;</a:t>
                      </a:r>
                      <a:r>
                        <a:rPr sz="1400" spc="-5" dirty="0">
                          <a:latin typeface="Arial"/>
                          <a:cs typeface="Arial"/>
                        </a:rPr>
                        <a:t> </a:t>
                      </a:r>
                      <a:r>
                        <a:rPr sz="1400" dirty="0">
                          <a:latin typeface="Arial"/>
                          <a:cs typeface="Arial"/>
                        </a:rPr>
                        <a:t>mos</a:t>
                      </a:r>
                      <a:r>
                        <a:rPr sz="1400" spc="-25"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service</a:t>
                      </a:r>
                      <a:r>
                        <a:rPr sz="1400" spc="-25" dirty="0">
                          <a:latin typeface="Arial"/>
                          <a:cs typeface="Arial"/>
                        </a:rPr>
                        <a:t> </a:t>
                      </a:r>
                      <a:r>
                        <a:rPr sz="1400" dirty="0">
                          <a:latin typeface="Arial"/>
                          <a:cs typeface="Arial"/>
                        </a:rPr>
                        <a:t>x</a:t>
                      </a:r>
                      <a:r>
                        <a:rPr sz="1400" spc="-10" dirty="0">
                          <a:latin typeface="Arial"/>
                          <a:cs typeface="Arial"/>
                        </a:rPr>
                        <a:t> </a:t>
                      </a:r>
                      <a:r>
                        <a:rPr sz="1400" dirty="0">
                          <a:latin typeface="Arial"/>
                          <a:cs typeface="Arial"/>
                        </a:rPr>
                        <a:t>2.5%</a:t>
                      </a:r>
                      <a:r>
                        <a:rPr sz="1400" spc="-30" dirty="0">
                          <a:latin typeface="Arial"/>
                          <a:cs typeface="Arial"/>
                        </a:rPr>
                        <a:t> </a:t>
                      </a:r>
                      <a:r>
                        <a:rPr sz="1400" spc="-50" dirty="0">
                          <a:latin typeface="Arial"/>
                          <a:cs typeface="Arial"/>
                        </a:rPr>
                        <a:t>x </a:t>
                      </a:r>
                      <a:r>
                        <a:rPr sz="1400" dirty="0">
                          <a:latin typeface="Arial"/>
                          <a:cs typeface="Arial"/>
                        </a:rPr>
                        <a:t>avg</a:t>
                      </a:r>
                      <a:r>
                        <a:rPr sz="1400" spc="-15"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36</a:t>
                      </a:r>
                      <a:r>
                        <a:rPr sz="1400" spc="-30" dirty="0">
                          <a:latin typeface="Arial"/>
                          <a:cs typeface="Arial"/>
                        </a:rPr>
                        <a:t> </a:t>
                      </a:r>
                      <a:r>
                        <a:rPr sz="1400" dirty="0">
                          <a:latin typeface="Arial"/>
                          <a:cs typeface="Arial"/>
                        </a:rPr>
                        <a:t>highest</a:t>
                      </a:r>
                      <a:r>
                        <a:rPr sz="1400" spc="-40" dirty="0">
                          <a:latin typeface="Arial"/>
                          <a:cs typeface="Arial"/>
                        </a:rPr>
                        <a:t> </a:t>
                      </a:r>
                      <a:r>
                        <a:rPr sz="1400" dirty="0">
                          <a:latin typeface="Arial"/>
                          <a:cs typeface="Arial"/>
                        </a:rPr>
                        <a:t>months</a:t>
                      </a:r>
                      <a:r>
                        <a:rPr sz="1400" spc="-50" dirty="0">
                          <a:latin typeface="Arial"/>
                          <a:cs typeface="Arial"/>
                        </a:rPr>
                        <a:t> </a:t>
                      </a:r>
                      <a:r>
                        <a:rPr sz="1400" spc="-25" dirty="0">
                          <a:latin typeface="Arial"/>
                          <a:cs typeface="Arial"/>
                        </a:rPr>
                        <a:t>of </a:t>
                      </a:r>
                      <a:r>
                        <a:rPr sz="1400" dirty="0">
                          <a:latin typeface="Arial"/>
                          <a:cs typeface="Arial"/>
                        </a:rPr>
                        <a:t>base</a:t>
                      </a:r>
                      <a:r>
                        <a:rPr sz="1400" spc="-35" dirty="0">
                          <a:latin typeface="Arial"/>
                          <a:cs typeface="Arial"/>
                        </a:rPr>
                        <a:t> </a:t>
                      </a:r>
                      <a:r>
                        <a:rPr sz="1400" spc="-25" dirty="0">
                          <a:latin typeface="Arial"/>
                          <a:cs typeface="Arial"/>
                        </a:rPr>
                        <a:t>pay</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marL="663575" marR="73660" indent="-584200">
                        <a:lnSpc>
                          <a:spcPct val="100000"/>
                        </a:lnSpc>
                        <a:spcBef>
                          <a:spcPts val="1065"/>
                        </a:spcBef>
                      </a:pPr>
                      <a:r>
                        <a:rPr sz="1400" dirty="0">
                          <a:latin typeface="Arial"/>
                          <a:cs typeface="Arial"/>
                        </a:rPr>
                        <a:t>Yrs</a:t>
                      </a:r>
                      <a:r>
                        <a:rPr sz="1400" spc="-15" dirty="0">
                          <a:latin typeface="Arial"/>
                          <a:cs typeface="Arial"/>
                        </a:rPr>
                        <a:t> </a:t>
                      </a:r>
                      <a:r>
                        <a:rPr sz="1400" dirty="0">
                          <a:latin typeface="Arial"/>
                          <a:cs typeface="Arial"/>
                        </a:rPr>
                        <a:t>&amp;</a:t>
                      </a:r>
                      <a:r>
                        <a:rPr sz="1400" spc="-5" dirty="0">
                          <a:latin typeface="Arial"/>
                          <a:cs typeface="Arial"/>
                        </a:rPr>
                        <a:t> </a:t>
                      </a:r>
                      <a:r>
                        <a:rPr sz="1400" dirty="0">
                          <a:latin typeface="Arial"/>
                          <a:cs typeface="Arial"/>
                        </a:rPr>
                        <a:t>mos</a:t>
                      </a:r>
                      <a:r>
                        <a:rPr sz="1400" spc="-25"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service</a:t>
                      </a:r>
                      <a:r>
                        <a:rPr sz="1400" spc="-35" dirty="0">
                          <a:latin typeface="Arial"/>
                          <a:cs typeface="Arial"/>
                        </a:rPr>
                        <a:t> </a:t>
                      </a:r>
                      <a:r>
                        <a:rPr sz="1400" dirty="0">
                          <a:latin typeface="Arial"/>
                          <a:cs typeface="Arial"/>
                        </a:rPr>
                        <a:t>x</a:t>
                      </a:r>
                      <a:r>
                        <a:rPr sz="1400" spc="-10" dirty="0">
                          <a:latin typeface="Arial"/>
                          <a:cs typeface="Arial"/>
                        </a:rPr>
                        <a:t> </a:t>
                      </a:r>
                      <a:r>
                        <a:rPr sz="1400" dirty="0">
                          <a:latin typeface="Arial"/>
                          <a:cs typeface="Arial"/>
                        </a:rPr>
                        <a:t>2.0%</a:t>
                      </a:r>
                      <a:r>
                        <a:rPr sz="1400" spc="-30" dirty="0">
                          <a:latin typeface="Arial"/>
                          <a:cs typeface="Arial"/>
                        </a:rPr>
                        <a:t> </a:t>
                      </a:r>
                      <a:r>
                        <a:rPr sz="1400" dirty="0">
                          <a:latin typeface="Arial"/>
                          <a:cs typeface="Arial"/>
                        </a:rPr>
                        <a:t>x</a:t>
                      </a:r>
                      <a:r>
                        <a:rPr sz="1400" spc="-25" dirty="0">
                          <a:latin typeface="Arial"/>
                          <a:cs typeface="Arial"/>
                        </a:rPr>
                        <a:t> </a:t>
                      </a:r>
                      <a:r>
                        <a:rPr sz="1400" dirty="0">
                          <a:latin typeface="Arial"/>
                          <a:cs typeface="Arial"/>
                        </a:rPr>
                        <a:t>avg</a:t>
                      </a:r>
                      <a:r>
                        <a:rPr sz="1400" spc="-5" dirty="0">
                          <a:latin typeface="Arial"/>
                          <a:cs typeface="Arial"/>
                        </a:rPr>
                        <a:t> </a:t>
                      </a:r>
                      <a:r>
                        <a:rPr sz="1400" dirty="0">
                          <a:latin typeface="Arial"/>
                          <a:cs typeface="Arial"/>
                        </a:rPr>
                        <a:t>of</a:t>
                      </a:r>
                      <a:r>
                        <a:rPr sz="1400" spc="-30" dirty="0">
                          <a:latin typeface="Arial"/>
                          <a:cs typeface="Arial"/>
                        </a:rPr>
                        <a:t> </a:t>
                      </a:r>
                      <a:r>
                        <a:rPr sz="1400" spc="-25" dirty="0">
                          <a:latin typeface="Arial"/>
                          <a:cs typeface="Arial"/>
                        </a:rPr>
                        <a:t>36 </a:t>
                      </a:r>
                      <a:r>
                        <a:rPr sz="1400" dirty="0">
                          <a:latin typeface="Arial"/>
                          <a:cs typeface="Arial"/>
                        </a:rPr>
                        <a:t>highest</a:t>
                      </a:r>
                      <a:r>
                        <a:rPr sz="1400" spc="-55" dirty="0">
                          <a:latin typeface="Arial"/>
                          <a:cs typeface="Arial"/>
                        </a:rPr>
                        <a:t> </a:t>
                      </a:r>
                      <a:r>
                        <a:rPr sz="1400" dirty="0">
                          <a:latin typeface="Arial"/>
                          <a:cs typeface="Arial"/>
                        </a:rPr>
                        <a:t>months</a:t>
                      </a:r>
                      <a:r>
                        <a:rPr sz="1400" spc="-40" dirty="0">
                          <a:latin typeface="Arial"/>
                          <a:cs typeface="Arial"/>
                        </a:rPr>
                        <a:t> </a:t>
                      </a:r>
                      <a:r>
                        <a:rPr sz="1400" dirty="0">
                          <a:latin typeface="Arial"/>
                          <a:cs typeface="Arial"/>
                        </a:rPr>
                        <a:t>base</a:t>
                      </a:r>
                      <a:r>
                        <a:rPr sz="1400" spc="-45" dirty="0">
                          <a:latin typeface="Arial"/>
                          <a:cs typeface="Arial"/>
                        </a:rPr>
                        <a:t> </a:t>
                      </a:r>
                      <a:r>
                        <a:rPr sz="1400" spc="-25" dirty="0">
                          <a:latin typeface="Arial"/>
                          <a:cs typeface="Arial"/>
                        </a:rPr>
                        <a:t>pay</a:t>
                      </a:r>
                      <a:endParaRPr sz="1400">
                        <a:latin typeface="Arial"/>
                        <a:cs typeface="Arial"/>
                      </a:endParaRPr>
                    </a:p>
                  </a:txBody>
                  <a:tcPr marL="0" marR="0" marT="1352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extLst>
                  <a:ext uri="{0D108BD9-81ED-4DB2-BD59-A6C34878D82A}">
                    <a16:rowId xmlns:a16="http://schemas.microsoft.com/office/drawing/2014/main" val="10002"/>
                  </a:ext>
                </a:extLst>
              </a:tr>
              <a:tr h="281305">
                <a:tc>
                  <a:txBody>
                    <a:bodyPr/>
                    <a:lstStyle/>
                    <a:p>
                      <a:pPr marL="68580">
                        <a:lnSpc>
                          <a:spcPct val="100000"/>
                        </a:lnSpc>
                        <a:spcBef>
                          <a:spcPts val="225"/>
                        </a:spcBef>
                      </a:pPr>
                      <a:r>
                        <a:rPr sz="1400" dirty="0">
                          <a:latin typeface="Arial"/>
                          <a:cs typeface="Arial"/>
                        </a:rPr>
                        <a:t>%</a:t>
                      </a:r>
                      <a:r>
                        <a:rPr sz="1400" spc="-25" dirty="0">
                          <a:latin typeface="Arial"/>
                          <a:cs typeface="Arial"/>
                        </a:rPr>
                        <a:t> </a:t>
                      </a:r>
                      <a:r>
                        <a:rPr sz="1400" dirty="0">
                          <a:latin typeface="Arial"/>
                          <a:cs typeface="Arial"/>
                        </a:rPr>
                        <a:t>at</a:t>
                      </a:r>
                      <a:r>
                        <a:rPr sz="1400" spc="-15" dirty="0">
                          <a:latin typeface="Arial"/>
                          <a:cs typeface="Arial"/>
                        </a:rPr>
                        <a:t> </a:t>
                      </a:r>
                      <a:r>
                        <a:rPr sz="1400" dirty="0">
                          <a:latin typeface="Arial"/>
                          <a:cs typeface="Arial"/>
                        </a:rPr>
                        <a:t>10</a:t>
                      </a:r>
                      <a:r>
                        <a:rPr sz="1400" spc="-55" dirty="0">
                          <a:latin typeface="Arial"/>
                          <a:cs typeface="Arial"/>
                        </a:rPr>
                        <a:t> </a:t>
                      </a:r>
                      <a:r>
                        <a:rPr sz="1400" dirty="0">
                          <a:latin typeface="Arial"/>
                          <a:cs typeface="Arial"/>
                        </a:rPr>
                        <a:t>YOS</a:t>
                      </a:r>
                      <a:r>
                        <a:rPr sz="1400" spc="-5" dirty="0">
                          <a:latin typeface="Arial"/>
                          <a:cs typeface="Arial"/>
                        </a:rPr>
                        <a:t> </a:t>
                      </a:r>
                      <a:r>
                        <a:rPr sz="1400" dirty="0">
                          <a:latin typeface="Arial"/>
                          <a:cs typeface="Arial"/>
                        </a:rPr>
                        <a:t>(3,600</a:t>
                      </a:r>
                      <a:r>
                        <a:rPr sz="1400" spc="-45" dirty="0">
                          <a:latin typeface="Arial"/>
                          <a:cs typeface="Arial"/>
                        </a:rPr>
                        <a:t> </a:t>
                      </a:r>
                      <a:r>
                        <a:rPr sz="1400" spc="-10" dirty="0">
                          <a:latin typeface="Arial"/>
                          <a:cs typeface="Arial"/>
                        </a:rPr>
                        <a:t>points)</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25%</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20%</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extLst>
                  <a:ext uri="{0D108BD9-81ED-4DB2-BD59-A6C34878D82A}">
                    <a16:rowId xmlns:a16="http://schemas.microsoft.com/office/drawing/2014/main" val="10003"/>
                  </a:ext>
                </a:extLst>
              </a:tr>
              <a:tr h="281305">
                <a:tc>
                  <a:txBody>
                    <a:bodyPr/>
                    <a:lstStyle/>
                    <a:p>
                      <a:pPr marL="68580">
                        <a:lnSpc>
                          <a:spcPct val="100000"/>
                        </a:lnSpc>
                        <a:spcBef>
                          <a:spcPts val="225"/>
                        </a:spcBef>
                      </a:pPr>
                      <a:r>
                        <a:rPr sz="1400" dirty="0">
                          <a:latin typeface="Arial"/>
                          <a:cs typeface="Arial"/>
                        </a:rPr>
                        <a:t>%</a:t>
                      </a:r>
                      <a:r>
                        <a:rPr sz="1400" spc="-25" dirty="0">
                          <a:latin typeface="Arial"/>
                          <a:cs typeface="Arial"/>
                        </a:rPr>
                        <a:t> </a:t>
                      </a:r>
                      <a:r>
                        <a:rPr sz="1400" dirty="0">
                          <a:latin typeface="Arial"/>
                          <a:cs typeface="Arial"/>
                        </a:rPr>
                        <a:t>at</a:t>
                      </a:r>
                      <a:r>
                        <a:rPr sz="1400" spc="-15" dirty="0">
                          <a:latin typeface="Arial"/>
                          <a:cs typeface="Arial"/>
                        </a:rPr>
                        <a:t> </a:t>
                      </a:r>
                      <a:r>
                        <a:rPr sz="1400" dirty="0">
                          <a:latin typeface="Arial"/>
                          <a:cs typeface="Arial"/>
                        </a:rPr>
                        <a:t>15</a:t>
                      </a:r>
                      <a:r>
                        <a:rPr sz="1400" spc="-55" dirty="0">
                          <a:latin typeface="Arial"/>
                          <a:cs typeface="Arial"/>
                        </a:rPr>
                        <a:t> </a:t>
                      </a:r>
                      <a:r>
                        <a:rPr sz="1400" dirty="0">
                          <a:latin typeface="Arial"/>
                          <a:cs typeface="Arial"/>
                        </a:rPr>
                        <a:t>YOS</a:t>
                      </a:r>
                      <a:r>
                        <a:rPr sz="1400" spc="-5" dirty="0">
                          <a:latin typeface="Arial"/>
                          <a:cs typeface="Arial"/>
                        </a:rPr>
                        <a:t> </a:t>
                      </a:r>
                      <a:r>
                        <a:rPr sz="1400" dirty="0">
                          <a:latin typeface="Arial"/>
                          <a:cs typeface="Arial"/>
                        </a:rPr>
                        <a:t>(5,400</a:t>
                      </a:r>
                      <a:r>
                        <a:rPr sz="1400" spc="-50" dirty="0">
                          <a:latin typeface="Arial"/>
                          <a:cs typeface="Arial"/>
                        </a:rPr>
                        <a:t> </a:t>
                      </a:r>
                      <a:r>
                        <a:rPr sz="1400" spc="-10" dirty="0">
                          <a:latin typeface="Arial"/>
                          <a:cs typeface="Arial"/>
                        </a:rPr>
                        <a:t>points)</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marL="635" algn="ctr">
                        <a:lnSpc>
                          <a:spcPct val="100000"/>
                        </a:lnSpc>
                        <a:spcBef>
                          <a:spcPts val="225"/>
                        </a:spcBef>
                      </a:pPr>
                      <a:r>
                        <a:rPr sz="1400" spc="-10" dirty="0">
                          <a:latin typeface="Arial"/>
                          <a:cs typeface="Arial"/>
                        </a:rPr>
                        <a:t>37.5%</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algn="ctr">
                        <a:lnSpc>
                          <a:spcPct val="100000"/>
                        </a:lnSpc>
                        <a:spcBef>
                          <a:spcPts val="225"/>
                        </a:spcBef>
                      </a:pPr>
                      <a:r>
                        <a:rPr sz="1400" spc="-25" dirty="0">
                          <a:latin typeface="Arial"/>
                          <a:cs typeface="Arial"/>
                        </a:rPr>
                        <a:t>30%</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extLst>
                  <a:ext uri="{0D108BD9-81ED-4DB2-BD59-A6C34878D82A}">
                    <a16:rowId xmlns:a16="http://schemas.microsoft.com/office/drawing/2014/main" val="10004"/>
                  </a:ext>
                </a:extLst>
              </a:tr>
              <a:tr h="281305">
                <a:tc>
                  <a:txBody>
                    <a:bodyPr/>
                    <a:lstStyle/>
                    <a:p>
                      <a:pPr marL="68580">
                        <a:lnSpc>
                          <a:spcPct val="100000"/>
                        </a:lnSpc>
                        <a:spcBef>
                          <a:spcPts val="225"/>
                        </a:spcBef>
                      </a:pPr>
                      <a:r>
                        <a:rPr sz="1400" dirty="0">
                          <a:latin typeface="Arial"/>
                          <a:cs typeface="Arial"/>
                        </a:rPr>
                        <a:t>%</a:t>
                      </a:r>
                      <a:r>
                        <a:rPr sz="1400" spc="-25" dirty="0">
                          <a:latin typeface="Arial"/>
                          <a:cs typeface="Arial"/>
                        </a:rPr>
                        <a:t> </a:t>
                      </a:r>
                      <a:r>
                        <a:rPr sz="1400" dirty="0">
                          <a:latin typeface="Arial"/>
                          <a:cs typeface="Arial"/>
                        </a:rPr>
                        <a:t>at</a:t>
                      </a:r>
                      <a:r>
                        <a:rPr sz="1400" spc="-15" dirty="0">
                          <a:latin typeface="Arial"/>
                          <a:cs typeface="Arial"/>
                        </a:rPr>
                        <a:t> </a:t>
                      </a:r>
                      <a:r>
                        <a:rPr sz="1400" dirty="0">
                          <a:latin typeface="Arial"/>
                          <a:cs typeface="Arial"/>
                        </a:rPr>
                        <a:t>20</a:t>
                      </a:r>
                      <a:r>
                        <a:rPr sz="1400" spc="-55" dirty="0">
                          <a:latin typeface="Arial"/>
                          <a:cs typeface="Arial"/>
                        </a:rPr>
                        <a:t> </a:t>
                      </a:r>
                      <a:r>
                        <a:rPr sz="1400" dirty="0">
                          <a:latin typeface="Arial"/>
                          <a:cs typeface="Arial"/>
                        </a:rPr>
                        <a:t>YOS</a:t>
                      </a:r>
                      <a:r>
                        <a:rPr sz="1400" spc="-5" dirty="0">
                          <a:latin typeface="Arial"/>
                          <a:cs typeface="Arial"/>
                        </a:rPr>
                        <a:t> </a:t>
                      </a:r>
                      <a:r>
                        <a:rPr sz="1400" dirty="0">
                          <a:latin typeface="Arial"/>
                          <a:cs typeface="Arial"/>
                        </a:rPr>
                        <a:t>(7,500</a:t>
                      </a:r>
                      <a:r>
                        <a:rPr sz="1400" spc="-50" dirty="0">
                          <a:latin typeface="Arial"/>
                          <a:cs typeface="Arial"/>
                        </a:rPr>
                        <a:t> </a:t>
                      </a:r>
                      <a:r>
                        <a:rPr sz="1400" spc="-10" dirty="0">
                          <a:latin typeface="Arial"/>
                          <a:cs typeface="Arial"/>
                        </a:rPr>
                        <a:t>points)</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50%</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40%</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extLst>
                  <a:ext uri="{0D108BD9-81ED-4DB2-BD59-A6C34878D82A}">
                    <a16:rowId xmlns:a16="http://schemas.microsoft.com/office/drawing/2014/main" val="10005"/>
                  </a:ext>
                </a:extLst>
              </a:tr>
              <a:tr h="281940">
                <a:tc>
                  <a:txBody>
                    <a:bodyPr/>
                    <a:lstStyle/>
                    <a:p>
                      <a:pPr marL="68580">
                        <a:lnSpc>
                          <a:spcPct val="100000"/>
                        </a:lnSpc>
                        <a:spcBef>
                          <a:spcPts val="225"/>
                        </a:spcBef>
                      </a:pPr>
                      <a:r>
                        <a:rPr sz="1400" spc="-25" dirty="0">
                          <a:latin typeface="Arial"/>
                          <a:cs typeface="Arial"/>
                        </a:rPr>
                        <a:t>TSP</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algn="ctr">
                        <a:lnSpc>
                          <a:spcPct val="100000"/>
                        </a:lnSpc>
                        <a:spcBef>
                          <a:spcPts val="225"/>
                        </a:spcBef>
                      </a:pPr>
                      <a:r>
                        <a:rPr sz="1400" spc="-20" dirty="0">
                          <a:latin typeface="Arial"/>
                          <a:cs typeface="Arial"/>
                        </a:rPr>
                        <a:t>Yes,</a:t>
                      </a:r>
                      <a:r>
                        <a:rPr sz="1400" spc="-35" dirty="0">
                          <a:latin typeface="Arial"/>
                          <a:cs typeface="Arial"/>
                        </a:rPr>
                        <a:t> </a:t>
                      </a:r>
                      <a:r>
                        <a:rPr sz="1400" dirty="0">
                          <a:latin typeface="Arial"/>
                          <a:cs typeface="Arial"/>
                        </a:rPr>
                        <a:t>but</a:t>
                      </a:r>
                      <a:r>
                        <a:rPr sz="1400" spc="-45" dirty="0">
                          <a:latin typeface="Arial"/>
                          <a:cs typeface="Arial"/>
                        </a:rPr>
                        <a:t> </a:t>
                      </a:r>
                      <a:r>
                        <a:rPr sz="1400" dirty="0">
                          <a:latin typeface="Arial"/>
                          <a:cs typeface="Arial"/>
                        </a:rPr>
                        <a:t>no</a:t>
                      </a:r>
                      <a:r>
                        <a:rPr sz="1400" spc="-45" dirty="0">
                          <a:latin typeface="Arial"/>
                          <a:cs typeface="Arial"/>
                        </a:rPr>
                        <a:t> </a:t>
                      </a:r>
                      <a:r>
                        <a:rPr sz="1400" spc="-10" dirty="0">
                          <a:latin typeface="Arial"/>
                          <a:cs typeface="Arial"/>
                        </a:rPr>
                        <a:t>matching</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algn="ctr">
                        <a:lnSpc>
                          <a:spcPct val="100000"/>
                        </a:lnSpc>
                        <a:spcBef>
                          <a:spcPts val="225"/>
                        </a:spcBef>
                      </a:pPr>
                      <a:r>
                        <a:rPr sz="1400" spc="-20" dirty="0">
                          <a:latin typeface="Arial"/>
                          <a:cs typeface="Arial"/>
                        </a:rPr>
                        <a:t>Yes,</a:t>
                      </a:r>
                      <a:r>
                        <a:rPr sz="1400" spc="-50" dirty="0">
                          <a:latin typeface="Arial"/>
                          <a:cs typeface="Arial"/>
                        </a:rPr>
                        <a:t> </a:t>
                      </a:r>
                      <a:r>
                        <a:rPr sz="1400" dirty="0">
                          <a:latin typeface="Arial"/>
                          <a:cs typeface="Arial"/>
                        </a:rPr>
                        <a:t>with</a:t>
                      </a:r>
                      <a:r>
                        <a:rPr sz="1400" spc="-55" dirty="0">
                          <a:latin typeface="Arial"/>
                          <a:cs typeface="Arial"/>
                        </a:rPr>
                        <a:t> </a:t>
                      </a:r>
                      <a:r>
                        <a:rPr sz="1400" spc="-10" dirty="0">
                          <a:latin typeface="Arial"/>
                          <a:cs typeface="Arial"/>
                        </a:rPr>
                        <a:t>matching</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extLst>
                  <a:ext uri="{0D108BD9-81ED-4DB2-BD59-A6C34878D82A}">
                    <a16:rowId xmlns:a16="http://schemas.microsoft.com/office/drawing/2014/main" val="10006"/>
                  </a:ext>
                </a:extLst>
              </a:tr>
              <a:tr h="281305">
                <a:tc>
                  <a:txBody>
                    <a:bodyPr/>
                    <a:lstStyle/>
                    <a:p>
                      <a:pPr marL="68580">
                        <a:lnSpc>
                          <a:spcPct val="100000"/>
                        </a:lnSpc>
                        <a:spcBef>
                          <a:spcPts val="225"/>
                        </a:spcBef>
                      </a:pPr>
                      <a:r>
                        <a:rPr sz="1400" dirty="0">
                          <a:latin typeface="Arial"/>
                          <a:cs typeface="Arial"/>
                        </a:rPr>
                        <a:t>Continuation</a:t>
                      </a:r>
                      <a:r>
                        <a:rPr sz="1400" spc="-95" dirty="0">
                          <a:latin typeface="Arial"/>
                          <a:cs typeface="Arial"/>
                        </a:rPr>
                        <a:t> </a:t>
                      </a:r>
                      <a:r>
                        <a:rPr sz="1400" spc="-25" dirty="0">
                          <a:latin typeface="Arial"/>
                          <a:cs typeface="Arial"/>
                        </a:rPr>
                        <a:t>Pay</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No</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tc>
                  <a:txBody>
                    <a:bodyPr/>
                    <a:lstStyle/>
                    <a:p>
                      <a:pPr algn="ctr">
                        <a:lnSpc>
                          <a:spcPct val="100000"/>
                        </a:lnSpc>
                        <a:spcBef>
                          <a:spcPts val="225"/>
                        </a:spcBef>
                      </a:pPr>
                      <a:r>
                        <a:rPr sz="1400" spc="-25" dirty="0">
                          <a:latin typeface="Arial"/>
                          <a:cs typeface="Arial"/>
                        </a:rPr>
                        <a:t>Yes</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D0D7E8"/>
                    </a:solidFill>
                  </a:tcPr>
                </a:tc>
                <a:extLst>
                  <a:ext uri="{0D108BD9-81ED-4DB2-BD59-A6C34878D82A}">
                    <a16:rowId xmlns:a16="http://schemas.microsoft.com/office/drawing/2014/main" val="10007"/>
                  </a:ext>
                </a:extLst>
              </a:tr>
              <a:tr h="495300">
                <a:tc>
                  <a:txBody>
                    <a:bodyPr/>
                    <a:lstStyle/>
                    <a:p>
                      <a:pPr marL="68580">
                        <a:lnSpc>
                          <a:spcPct val="100000"/>
                        </a:lnSpc>
                        <a:spcBef>
                          <a:spcPts val="225"/>
                        </a:spcBef>
                      </a:pPr>
                      <a:r>
                        <a:rPr sz="1400" dirty="0">
                          <a:latin typeface="Arial"/>
                          <a:cs typeface="Arial"/>
                        </a:rPr>
                        <a:t>Lump</a:t>
                      </a:r>
                      <a:r>
                        <a:rPr sz="1400" spc="-35" dirty="0">
                          <a:latin typeface="Arial"/>
                          <a:cs typeface="Arial"/>
                        </a:rPr>
                        <a:t> </a:t>
                      </a:r>
                      <a:r>
                        <a:rPr sz="1400" dirty="0">
                          <a:latin typeface="Arial"/>
                          <a:cs typeface="Arial"/>
                        </a:rPr>
                        <a:t>Sum</a:t>
                      </a:r>
                      <a:r>
                        <a:rPr sz="1400" spc="-30" dirty="0">
                          <a:latin typeface="Arial"/>
                          <a:cs typeface="Arial"/>
                        </a:rPr>
                        <a:t> </a:t>
                      </a:r>
                      <a:r>
                        <a:rPr sz="1400" dirty="0">
                          <a:latin typeface="Arial"/>
                          <a:cs typeface="Arial"/>
                        </a:rPr>
                        <a:t>at</a:t>
                      </a:r>
                      <a:r>
                        <a:rPr sz="1400" spc="-30" dirty="0">
                          <a:latin typeface="Arial"/>
                          <a:cs typeface="Arial"/>
                        </a:rPr>
                        <a:t> </a:t>
                      </a:r>
                      <a:r>
                        <a:rPr sz="1400" spc="-10" dirty="0">
                          <a:latin typeface="Arial"/>
                          <a:cs typeface="Arial"/>
                        </a:rPr>
                        <a:t>Retirement</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algn="ctr">
                        <a:lnSpc>
                          <a:spcPct val="100000"/>
                        </a:lnSpc>
                        <a:spcBef>
                          <a:spcPts val="225"/>
                        </a:spcBef>
                      </a:pPr>
                      <a:r>
                        <a:rPr sz="1400" spc="-25" dirty="0">
                          <a:latin typeface="Arial"/>
                          <a:cs typeface="Arial"/>
                        </a:rPr>
                        <a:t>No</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tc>
                  <a:txBody>
                    <a:bodyPr/>
                    <a:lstStyle/>
                    <a:p>
                      <a:pPr marL="1347470" marR="229870" indent="-1112520">
                        <a:lnSpc>
                          <a:spcPct val="100000"/>
                        </a:lnSpc>
                        <a:spcBef>
                          <a:spcPts val="225"/>
                        </a:spcBef>
                      </a:pPr>
                      <a:r>
                        <a:rPr sz="1400" spc="-35" dirty="0">
                          <a:latin typeface="Arial"/>
                          <a:cs typeface="Arial"/>
                        </a:rPr>
                        <a:t>Yes</a:t>
                      </a:r>
                      <a:r>
                        <a:rPr sz="1400" spc="-15" dirty="0">
                          <a:latin typeface="Arial"/>
                          <a:cs typeface="Arial"/>
                        </a:rPr>
                        <a:t> </a:t>
                      </a:r>
                      <a:r>
                        <a:rPr sz="1400" dirty="0">
                          <a:latin typeface="Arial"/>
                          <a:cs typeface="Arial"/>
                        </a:rPr>
                        <a:t>(25%</a:t>
                      </a:r>
                      <a:r>
                        <a:rPr sz="1400" spc="-35" dirty="0">
                          <a:latin typeface="Arial"/>
                          <a:cs typeface="Arial"/>
                        </a:rPr>
                        <a:t> </a:t>
                      </a:r>
                      <a:r>
                        <a:rPr sz="1400" dirty="0">
                          <a:latin typeface="Arial"/>
                          <a:cs typeface="Arial"/>
                        </a:rPr>
                        <a:t>or</a:t>
                      </a:r>
                      <a:r>
                        <a:rPr sz="1400" spc="-40" dirty="0">
                          <a:latin typeface="Arial"/>
                          <a:cs typeface="Arial"/>
                        </a:rPr>
                        <a:t> </a:t>
                      </a:r>
                      <a:r>
                        <a:rPr sz="1400" dirty="0">
                          <a:latin typeface="Arial"/>
                          <a:cs typeface="Arial"/>
                        </a:rPr>
                        <a:t>50%</a:t>
                      </a:r>
                      <a:r>
                        <a:rPr sz="1400" spc="-30" dirty="0">
                          <a:latin typeface="Arial"/>
                          <a:cs typeface="Arial"/>
                        </a:rPr>
                        <a:t> </a:t>
                      </a:r>
                      <a:r>
                        <a:rPr sz="1400" dirty="0">
                          <a:latin typeface="Arial"/>
                          <a:cs typeface="Arial"/>
                        </a:rPr>
                        <a:t>with</a:t>
                      </a:r>
                      <a:r>
                        <a:rPr sz="1400" spc="-30" dirty="0">
                          <a:latin typeface="Arial"/>
                          <a:cs typeface="Arial"/>
                        </a:rPr>
                        <a:t> </a:t>
                      </a:r>
                      <a:r>
                        <a:rPr sz="1400" dirty="0">
                          <a:latin typeface="Arial"/>
                          <a:cs typeface="Arial"/>
                        </a:rPr>
                        <a:t>full</a:t>
                      </a:r>
                      <a:r>
                        <a:rPr sz="1400" spc="-25" dirty="0">
                          <a:latin typeface="Arial"/>
                          <a:cs typeface="Arial"/>
                        </a:rPr>
                        <a:t> </a:t>
                      </a:r>
                      <a:r>
                        <a:rPr sz="1400" dirty="0">
                          <a:latin typeface="Arial"/>
                          <a:cs typeface="Arial"/>
                        </a:rPr>
                        <a:t>annuity</a:t>
                      </a:r>
                      <a:r>
                        <a:rPr sz="1400" spc="-50" dirty="0">
                          <a:latin typeface="Arial"/>
                          <a:cs typeface="Arial"/>
                        </a:rPr>
                        <a:t> </a:t>
                      </a:r>
                      <a:r>
                        <a:rPr sz="1400" spc="-25" dirty="0">
                          <a:latin typeface="Arial"/>
                          <a:cs typeface="Arial"/>
                        </a:rPr>
                        <a:t>at </a:t>
                      </a:r>
                      <a:r>
                        <a:rPr sz="1400" dirty="0">
                          <a:latin typeface="Arial"/>
                          <a:cs typeface="Arial"/>
                        </a:rPr>
                        <a:t>age</a:t>
                      </a:r>
                      <a:r>
                        <a:rPr sz="1400" spc="-30" dirty="0">
                          <a:latin typeface="Arial"/>
                          <a:cs typeface="Arial"/>
                        </a:rPr>
                        <a:t> </a:t>
                      </a:r>
                      <a:r>
                        <a:rPr sz="1400" spc="-25" dirty="0">
                          <a:latin typeface="Arial"/>
                          <a:cs typeface="Arial"/>
                        </a:rPr>
                        <a:t>67)</a:t>
                      </a:r>
                      <a:endParaRPr sz="1400">
                        <a:latin typeface="Arial"/>
                        <a:cs typeface="Arial"/>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E9ECF4"/>
                    </a:solidFill>
                  </a:tcPr>
                </a:tc>
                <a:extLst>
                  <a:ext uri="{0D108BD9-81ED-4DB2-BD59-A6C34878D82A}">
                    <a16:rowId xmlns:a16="http://schemas.microsoft.com/office/drawing/2014/main" val="10008"/>
                  </a:ext>
                </a:extLst>
              </a:tr>
            </a:tbl>
          </a:graphicData>
        </a:graphic>
      </p:graphicFrame>
      <p:sp>
        <p:nvSpPr>
          <p:cNvPr id="3" name="object 3"/>
          <p:cNvSpPr txBox="1">
            <a:spLocks noGrp="1"/>
          </p:cNvSpPr>
          <p:nvPr>
            <p:ph type="title"/>
          </p:nvPr>
        </p:nvSpPr>
        <p:spPr>
          <a:prstGeom prst="rect">
            <a:avLst/>
          </a:prstGeom>
        </p:spPr>
        <p:txBody>
          <a:bodyPr vert="horz" wrap="square" lIns="0" tIns="12065" rIns="0" bIns="0" rtlCol="0">
            <a:spAutoFit/>
          </a:bodyPr>
          <a:lstStyle/>
          <a:p>
            <a:pPr marL="26034">
              <a:lnSpc>
                <a:spcPct val="100000"/>
              </a:lnSpc>
              <a:spcBef>
                <a:spcPts val="95"/>
              </a:spcBef>
            </a:pPr>
            <a:r>
              <a:rPr sz="3100" dirty="0"/>
              <a:t>Blended</a:t>
            </a:r>
            <a:r>
              <a:rPr sz="3100" spc="-85" dirty="0"/>
              <a:t> </a:t>
            </a:r>
            <a:r>
              <a:rPr sz="3100" dirty="0"/>
              <a:t>Retirement</a:t>
            </a:r>
            <a:r>
              <a:rPr sz="3100" spc="-35" dirty="0"/>
              <a:t> </a:t>
            </a:r>
            <a:r>
              <a:rPr sz="3100" dirty="0"/>
              <a:t>System</a:t>
            </a:r>
            <a:r>
              <a:rPr sz="3100" spc="-55" dirty="0"/>
              <a:t> </a:t>
            </a:r>
            <a:r>
              <a:rPr sz="3100" dirty="0"/>
              <a:t>-</a:t>
            </a:r>
            <a:r>
              <a:rPr sz="3100" spc="-80" dirty="0"/>
              <a:t> </a:t>
            </a:r>
            <a:r>
              <a:rPr sz="3100" spc="-10" dirty="0"/>
              <a:t>Comparison</a:t>
            </a:r>
            <a:endParaRPr sz="3100"/>
          </a:p>
        </p:txBody>
      </p:sp>
      <p:sp>
        <p:nvSpPr>
          <p:cNvPr id="4" name="object 4"/>
          <p:cNvSpPr txBox="1"/>
          <p:nvPr/>
        </p:nvSpPr>
        <p:spPr>
          <a:xfrm>
            <a:off x="396965" y="4386543"/>
            <a:ext cx="8449945" cy="2159000"/>
          </a:xfrm>
          <a:prstGeom prst="rect">
            <a:avLst/>
          </a:prstGeom>
        </p:spPr>
        <p:txBody>
          <a:bodyPr vert="horz" wrap="square" lIns="0" tIns="119380" rIns="0" bIns="0" rtlCol="0">
            <a:spAutoFit/>
          </a:bodyPr>
          <a:lstStyle/>
          <a:p>
            <a:pPr marL="12700">
              <a:lnSpc>
                <a:spcPct val="100000"/>
              </a:lnSpc>
              <a:spcBef>
                <a:spcPts val="940"/>
              </a:spcBef>
            </a:pPr>
            <a:r>
              <a:rPr sz="1600" b="1" u="sng" dirty="0">
                <a:uFill>
                  <a:solidFill>
                    <a:srgbClr val="000000"/>
                  </a:solidFill>
                </a:uFill>
                <a:latin typeface="Arial"/>
                <a:cs typeface="Arial"/>
              </a:rPr>
              <a:t>Key</a:t>
            </a:r>
            <a:r>
              <a:rPr sz="1600" b="1" u="sng" spc="-10" dirty="0">
                <a:uFill>
                  <a:solidFill>
                    <a:srgbClr val="000000"/>
                  </a:solidFill>
                </a:uFill>
                <a:latin typeface="Arial"/>
                <a:cs typeface="Arial"/>
              </a:rPr>
              <a:t> websites</a:t>
            </a:r>
            <a:r>
              <a:rPr sz="1600" b="1" u="none" spc="-10" dirty="0">
                <a:latin typeface="Arial"/>
                <a:cs typeface="Arial"/>
              </a:rPr>
              <a:t>:</a:t>
            </a:r>
            <a:endParaRPr sz="1600">
              <a:latin typeface="Arial"/>
              <a:cs typeface="Arial"/>
            </a:endParaRPr>
          </a:p>
          <a:p>
            <a:pPr marL="12700" marR="3957954">
              <a:lnSpc>
                <a:spcPct val="100000"/>
              </a:lnSpc>
              <a:spcBef>
                <a:spcPts val="840"/>
              </a:spcBef>
            </a:pPr>
            <a:r>
              <a:rPr sz="1600" dirty="0">
                <a:latin typeface="Arial"/>
                <a:cs typeface="Arial"/>
              </a:rPr>
              <a:t>DoD</a:t>
            </a:r>
            <a:r>
              <a:rPr sz="1600" spc="-35" dirty="0">
                <a:latin typeface="Arial"/>
                <a:cs typeface="Arial"/>
              </a:rPr>
              <a:t> </a:t>
            </a:r>
            <a:r>
              <a:rPr sz="1600" dirty="0">
                <a:latin typeface="Arial"/>
                <a:cs typeface="Arial"/>
              </a:rPr>
              <a:t>Uniformed</a:t>
            </a:r>
            <a:r>
              <a:rPr sz="1600" spc="-25" dirty="0">
                <a:latin typeface="Arial"/>
                <a:cs typeface="Arial"/>
              </a:rPr>
              <a:t> </a:t>
            </a:r>
            <a:r>
              <a:rPr sz="1600" dirty="0">
                <a:latin typeface="Arial"/>
                <a:cs typeface="Arial"/>
              </a:rPr>
              <a:t>Services</a:t>
            </a:r>
            <a:r>
              <a:rPr sz="1600" spc="-40" dirty="0">
                <a:latin typeface="Arial"/>
                <a:cs typeface="Arial"/>
              </a:rPr>
              <a:t> </a:t>
            </a:r>
            <a:r>
              <a:rPr sz="1600" spc="-25" dirty="0">
                <a:latin typeface="Arial"/>
                <a:cs typeface="Arial"/>
              </a:rPr>
              <a:t>BRS </a:t>
            </a:r>
            <a:r>
              <a:rPr sz="1600" u="sng" spc="-10" dirty="0">
                <a:solidFill>
                  <a:srgbClr val="0000FF"/>
                </a:solidFill>
                <a:uFill>
                  <a:solidFill>
                    <a:srgbClr val="0000FF"/>
                  </a:solidFill>
                </a:uFill>
                <a:latin typeface="Arial"/>
                <a:cs typeface="Arial"/>
                <a:hlinkClick r:id="rId2"/>
              </a:rPr>
              <a:t>http://militarypay.defense.gov/BlendedRetirement/</a:t>
            </a:r>
            <a:endParaRPr sz="1600">
              <a:latin typeface="Arial"/>
              <a:cs typeface="Arial"/>
            </a:endParaRPr>
          </a:p>
          <a:p>
            <a:pPr marL="12700">
              <a:lnSpc>
                <a:spcPct val="100000"/>
              </a:lnSpc>
              <a:spcBef>
                <a:spcPts val="840"/>
              </a:spcBef>
            </a:pPr>
            <a:r>
              <a:rPr sz="1600" dirty="0">
                <a:latin typeface="Arial"/>
                <a:cs typeface="Arial"/>
              </a:rPr>
              <a:t>USAR</a:t>
            </a:r>
            <a:r>
              <a:rPr sz="1600" spc="-15" dirty="0">
                <a:latin typeface="Arial"/>
                <a:cs typeface="Arial"/>
              </a:rPr>
              <a:t> </a:t>
            </a:r>
            <a:r>
              <a:rPr sz="1600" spc="-25" dirty="0">
                <a:latin typeface="Arial"/>
                <a:cs typeface="Arial"/>
              </a:rPr>
              <a:t>BRS</a:t>
            </a:r>
            <a:endParaRPr sz="1600">
              <a:latin typeface="Arial"/>
              <a:cs typeface="Arial"/>
            </a:endParaRPr>
          </a:p>
          <a:p>
            <a:pPr marL="12700">
              <a:lnSpc>
                <a:spcPct val="100000"/>
              </a:lnSpc>
            </a:pPr>
            <a:r>
              <a:rPr sz="1600" u="sng" spc="-10" dirty="0">
                <a:solidFill>
                  <a:srgbClr val="0000FF"/>
                </a:solidFill>
                <a:uFill>
                  <a:solidFill>
                    <a:srgbClr val="0000FF"/>
                  </a:solidFill>
                </a:uFill>
                <a:latin typeface="Arial"/>
                <a:cs typeface="Arial"/>
                <a:hlinkClick r:id="rId3"/>
              </a:rPr>
              <a:t>http://www.usar.army.mil/Retirement/</a:t>
            </a:r>
            <a:endParaRPr sz="1600">
              <a:latin typeface="Arial"/>
              <a:cs typeface="Arial"/>
            </a:endParaRPr>
          </a:p>
          <a:p>
            <a:pPr marL="12700">
              <a:lnSpc>
                <a:spcPct val="100000"/>
              </a:lnSpc>
              <a:spcBef>
                <a:spcPts val="840"/>
              </a:spcBef>
            </a:pPr>
            <a:r>
              <a:rPr sz="1600" dirty="0">
                <a:latin typeface="Arial"/>
                <a:cs typeface="Arial"/>
              </a:rPr>
              <a:t>ARNG</a:t>
            </a:r>
            <a:r>
              <a:rPr sz="1600" spc="-35" dirty="0">
                <a:latin typeface="Arial"/>
                <a:cs typeface="Arial"/>
              </a:rPr>
              <a:t> </a:t>
            </a:r>
            <a:r>
              <a:rPr sz="1600" spc="-25" dirty="0">
                <a:latin typeface="Arial"/>
                <a:cs typeface="Arial"/>
              </a:rPr>
              <a:t>BRS</a:t>
            </a:r>
            <a:endParaRPr sz="1600">
              <a:latin typeface="Arial"/>
              <a:cs typeface="Arial"/>
            </a:endParaRPr>
          </a:p>
          <a:p>
            <a:pPr marL="12700">
              <a:lnSpc>
                <a:spcPct val="100000"/>
              </a:lnSpc>
            </a:pPr>
            <a:r>
              <a:rPr sz="1600" u="sng" spc="-10" dirty="0">
                <a:solidFill>
                  <a:srgbClr val="0000FF"/>
                </a:solidFill>
                <a:uFill>
                  <a:solidFill>
                    <a:srgbClr val="0000FF"/>
                  </a:solidFill>
                </a:uFill>
                <a:latin typeface="Arial"/>
                <a:cs typeface="Arial"/>
                <a:hlinkClick r:id="rId4"/>
              </a:rPr>
              <a:t>https://www.milsuite.mil/book/groups/arng-hrp-t-retirement-services/pages/retirement-services</a:t>
            </a:r>
            <a:endParaRPr sz="1600">
              <a:latin typeface="Arial"/>
              <a:cs typeface="Arial"/>
            </a:endParaRPr>
          </a:p>
        </p:txBody>
      </p:sp>
      <p:pic>
        <p:nvPicPr>
          <p:cNvPr id="5" name="object 5"/>
          <p:cNvPicPr/>
          <p:nvPr/>
        </p:nvPicPr>
        <p:blipFill>
          <a:blip r:embed="rId5" cstate="print"/>
          <a:stretch>
            <a:fillRect/>
          </a:stretch>
        </p:blipFill>
        <p:spPr>
          <a:xfrm>
            <a:off x="5715000" y="5029200"/>
            <a:ext cx="2720339" cy="784859"/>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20</a:t>
            </a:fld>
            <a:endParaRPr spc="-25"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2891" y="20827"/>
            <a:ext cx="4537710" cy="513715"/>
          </a:xfrm>
          <a:prstGeom prst="rect">
            <a:avLst/>
          </a:prstGeom>
        </p:spPr>
        <p:txBody>
          <a:bodyPr vert="horz" wrap="square" lIns="0" tIns="12700" rIns="0" bIns="0" rtlCol="0">
            <a:spAutoFit/>
          </a:bodyPr>
          <a:lstStyle/>
          <a:p>
            <a:pPr marL="12700">
              <a:lnSpc>
                <a:spcPct val="100000"/>
              </a:lnSpc>
              <a:spcBef>
                <a:spcPts val="100"/>
              </a:spcBef>
            </a:pPr>
            <a:r>
              <a:rPr dirty="0"/>
              <a:t>Reduced</a:t>
            </a:r>
            <a:r>
              <a:rPr spc="-65" dirty="0"/>
              <a:t> </a:t>
            </a:r>
            <a:r>
              <a:rPr dirty="0"/>
              <a:t>Age</a:t>
            </a:r>
            <a:r>
              <a:rPr spc="-40" dirty="0"/>
              <a:t> </a:t>
            </a:r>
            <a:r>
              <a:rPr spc="-10" dirty="0"/>
              <a:t>Eligibility</a:t>
            </a:r>
          </a:p>
        </p:txBody>
      </p:sp>
      <p:sp>
        <p:nvSpPr>
          <p:cNvPr id="3" name="object 3"/>
          <p:cNvSpPr txBox="1"/>
          <p:nvPr/>
        </p:nvSpPr>
        <p:spPr>
          <a:xfrm>
            <a:off x="228091" y="876139"/>
            <a:ext cx="8382634" cy="5167630"/>
          </a:xfrm>
          <a:prstGeom prst="rect">
            <a:avLst/>
          </a:prstGeom>
        </p:spPr>
        <p:txBody>
          <a:bodyPr vert="horz" wrap="square" lIns="0" tIns="58419" rIns="0" bIns="0" rtlCol="0">
            <a:spAutoFit/>
          </a:bodyPr>
          <a:lstStyle/>
          <a:p>
            <a:pPr marL="355600" marR="313690" indent="-342900">
              <a:lnSpc>
                <a:spcPts val="1800"/>
              </a:lnSpc>
              <a:spcBef>
                <a:spcPts val="459"/>
              </a:spcBef>
              <a:buChar char="•"/>
              <a:tabLst>
                <a:tab pos="355600" algn="l"/>
              </a:tabLst>
            </a:pPr>
            <a:r>
              <a:rPr sz="1800" dirty="0">
                <a:latin typeface="Arial"/>
                <a:cs typeface="Arial"/>
              </a:rPr>
              <a:t>Eligibility</a:t>
            </a:r>
            <a:r>
              <a:rPr sz="1800" spc="-10" dirty="0">
                <a:latin typeface="Arial"/>
                <a:cs typeface="Arial"/>
              </a:rPr>
              <a:t> </a:t>
            </a:r>
            <a:r>
              <a:rPr sz="1800" dirty="0">
                <a:latin typeface="Arial"/>
                <a:cs typeface="Arial"/>
              </a:rPr>
              <a:t>age</a:t>
            </a:r>
            <a:r>
              <a:rPr sz="1800" spc="-20" dirty="0">
                <a:latin typeface="Arial"/>
                <a:cs typeface="Arial"/>
              </a:rPr>
              <a:t> </a:t>
            </a:r>
            <a:r>
              <a:rPr sz="1800" dirty="0">
                <a:latin typeface="Arial"/>
                <a:cs typeface="Arial"/>
              </a:rPr>
              <a:t>reduced</a:t>
            </a:r>
            <a:r>
              <a:rPr sz="1800" spc="-20" dirty="0">
                <a:latin typeface="Arial"/>
                <a:cs typeface="Arial"/>
              </a:rPr>
              <a:t> </a:t>
            </a:r>
            <a:r>
              <a:rPr sz="1800" dirty="0">
                <a:latin typeface="Arial"/>
                <a:cs typeface="Arial"/>
              </a:rPr>
              <a:t>below</a:t>
            </a:r>
            <a:r>
              <a:rPr sz="1800" spc="-20" dirty="0">
                <a:latin typeface="Arial"/>
                <a:cs typeface="Arial"/>
              </a:rPr>
              <a:t> </a:t>
            </a:r>
            <a:r>
              <a:rPr sz="1800" dirty="0">
                <a:latin typeface="Arial"/>
                <a:cs typeface="Arial"/>
              </a:rPr>
              <a:t>age</a:t>
            </a:r>
            <a:r>
              <a:rPr sz="1800" spc="-20" dirty="0">
                <a:latin typeface="Arial"/>
                <a:cs typeface="Arial"/>
              </a:rPr>
              <a:t> </a:t>
            </a:r>
            <a:r>
              <a:rPr sz="1800" dirty="0">
                <a:latin typeface="Arial"/>
                <a:cs typeface="Arial"/>
              </a:rPr>
              <a:t>60,</a:t>
            </a:r>
            <a:r>
              <a:rPr sz="1800" spc="-25" dirty="0">
                <a:latin typeface="Arial"/>
                <a:cs typeface="Arial"/>
              </a:rPr>
              <a:t> </a:t>
            </a:r>
            <a:r>
              <a:rPr sz="1800" dirty="0">
                <a:latin typeface="Arial"/>
                <a:cs typeface="Arial"/>
              </a:rPr>
              <a:t>in</a:t>
            </a:r>
            <a:r>
              <a:rPr sz="1800" spc="-35" dirty="0">
                <a:latin typeface="Arial"/>
                <a:cs typeface="Arial"/>
              </a:rPr>
              <a:t> </a:t>
            </a:r>
            <a:r>
              <a:rPr sz="1800" spc="-10" dirty="0">
                <a:latin typeface="Arial"/>
                <a:cs typeface="Arial"/>
              </a:rPr>
              <a:t>90-</a:t>
            </a:r>
            <a:r>
              <a:rPr sz="1800" dirty="0">
                <a:latin typeface="Arial"/>
                <a:cs typeface="Arial"/>
              </a:rPr>
              <a:t>day</a:t>
            </a:r>
            <a:r>
              <a:rPr sz="1800" spc="-15" dirty="0">
                <a:latin typeface="Arial"/>
                <a:cs typeface="Arial"/>
              </a:rPr>
              <a:t> </a:t>
            </a:r>
            <a:r>
              <a:rPr sz="1800" dirty="0">
                <a:latin typeface="Arial"/>
                <a:cs typeface="Arial"/>
              </a:rPr>
              <a:t>increments,</a:t>
            </a:r>
            <a:r>
              <a:rPr sz="1800" spc="-15" dirty="0">
                <a:latin typeface="Arial"/>
                <a:cs typeface="Arial"/>
              </a:rPr>
              <a:t> </a:t>
            </a:r>
            <a:r>
              <a:rPr sz="1800" dirty="0">
                <a:latin typeface="Arial"/>
                <a:cs typeface="Arial"/>
              </a:rPr>
              <a:t>for</a:t>
            </a:r>
            <a:r>
              <a:rPr sz="1800" spc="-30" dirty="0">
                <a:latin typeface="Arial"/>
                <a:cs typeface="Arial"/>
              </a:rPr>
              <a:t> </a:t>
            </a:r>
            <a:r>
              <a:rPr sz="1800" spc="-10" dirty="0">
                <a:latin typeface="Arial"/>
                <a:cs typeface="Arial"/>
              </a:rPr>
              <a:t>qualifying </a:t>
            </a:r>
            <a:r>
              <a:rPr sz="1800" dirty="0">
                <a:latin typeface="Arial"/>
                <a:cs typeface="Arial"/>
              </a:rPr>
              <a:t>periods</a:t>
            </a:r>
            <a:r>
              <a:rPr sz="1800" spc="-10"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active</a:t>
            </a:r>
            <a:r>
              <a:rPr sz="1800" spc="-30" dirty="0">
                <a:latin typeface="Arial"/>
                <a:cs typeface="Arial"/>
              </a:rPr>
              <a:t> </a:t>
            </a:r>
            <a:r>
              <a:rPr sz="1800" dirty="0">
                <a:latin typeface="Arial"/>
                <a:cs typeface="Arial"/>
              </a:rPr>
              <a:t>duty</a:t>
            </a:r>
            <a:r>
              <a:rPr sz="1800" spc="-20" dirty="0">
                <a:latin typeface="Arial"/>
                <a:cs typeface="Arial"/>
              </a:rPr>
              <a:t> </a:t>
            </a:r>
            <a:r>
              <a:rPr sz="1800" dirty="0">
                <a:latin typeface="Arial"/>
                <a:cs typeface="Arial"/>
              </a:rPr>
              <a:t>(AD)</a:t>
            </a:r>
            <a:r>
              <a:rPr sz="1800" spc="-25" dirty="0">
                <a:latin typeface="Arial"/>
                <a:cs typeface="Arial"/>
              </a:rPr>
              <a:t> </a:t>
            </a:r>
            <a:r>
              <a:rPr sz="1800" dirty="0">
                <a:latin typeface="Arial"/>
                <a:cs typeface="Arial"/>
              </a:rPr>
              <a:t>service</a:t>
            </a:r>
            <a:r>
              <a:rPr sz="1800" spc="-15" dirty="0">
                <a:latin typeface="Arial"/>
                <a:cs typeface="Arial"/>
              </a:rPr>
              <a:t> </a:t>
            </a:r>
            <a:r>
              <a:rPr sz="1800" dirty="0">
                <a:latin typeface="Arial"/>
                <a:cs typeface="Arial"/>
              </a:rPr>
              <a:t>within</a:t>
            </a:r>
            <a:r>
              <a:rPr sz="1800" spc="20"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fiscal</a:t>
            </a:r>
            <a:r>
              <a:rPr sz="1800" spc="-25" dirty="0">
                <a:latin typeface="Arial"/>
                <a:cs typeface="Arial"/>
              </a:rPr>
              <a:t> </a:t>
            </a:r>
            <a:r>
              <a:rPr sz="1800" dirty="0">
                <a:latin typeface="Arial"/>
                <a:cs typeface="Arial"/>
              </a:rPr>
              <a:t>year</a:t>
            </a:r>
            <a:r>
              <a:rPr sz="1800" spc="15" dirty="0">
                <a:latin typeface="Arial"/>
                <a:cs typeface="Arial"/>
              </a:rPr>
              <a:t> </a:t>
            </a:r>
            <a:r>
              <a:rPr sz="1800" dirty="0">
                <a:latin typeface="Arial"/>
                <a:cs typeface="Arial"/>
              </a:rPr>
              <a:t>on</a:t>
            </a:r>
            <a:r>
              <a:rPr sz="1800" spc="-30" dirty="0">
                <a:latin typeface="Arial"/>
                <a:cs typeface="Arial"/>
              </a:rPr>
              <a:t> </a:t>
            </a:r>
            <a:r>
              <a:rPr sz="1800" dirty="0">
                <a:latin typeface="Arial"/>
                <a:cs typeface="Arial"/>
              </a:rPr>
              <a:t>or</a:t>
            </a:r>
            <a:r>
              <a:rPr sz="1800" spc="-20" dirty="0">
                <a:latin typeface="Arial"/>
                <a:cs typeface="Arial"/>
              </a:rPr>
              <a:t> </a:t>
            </a:r>
            <a:r>
              <a:rPr sz="1800" dirty="0">
                <a:latin typeface="Arial"/>
                <a:cs typeface="Arial"/>
              </a:rPr>
              <a:t>after</a:t>
            </a:r>
            <a:r>
              <a:rPr sz="1800" spc="-25" dirty="0">
                <a:latin typeface="Arial"/>
                <a:cs typeface="Arial"/>
              </a:rPr>
              <a:t> </a:t>
            </a:r>
            <a:r>
              <a:rPr sz="1800" dirty="0">
                <a:latin typeface="Arial"/>
                <a:cs typeface="Arial"/>
              </a:rPr>
              <a:t>29</a:t>
            </a:r>
            <a:r>
              <a:rPr sz="1800" spc="-25" dirty="0">
                <a:latin typeface="Arial"/>
                <a:cs typeface="Arial"/>
              </a:rPr>
              <a:t> </a:t>
            </a:r>
            <a:r>
              <a:rPr sz="1800" spc="-10" dirty="0">
                <a:latin typeface="Arial"/>
                <a:cs typeface="Arial"/>
              </a:rPr>
              <a:t>January </a:t>
            </a:r>
            <a:r>
              <a:rPr sz="1800" dirty="0">
                <a:latin typeface="Arial"/>
                <a:cs typeface="Arial"/>
              </a:rPr>
              <a:t>2008.</a:t>
            </a:r>
            <a:r>
              <a:rPr sz="1800" spc="-10" dirty="0">
                <a:latin typeface="Arial"/>
                <a:cs typeface="Arial"/>
              </a:rPr>
              <a:t> </a:t>
            </a:r>
            <a:r>
              <a:rPr sz="1800" dirty="0">
                <a:latin typeface="Arial"/>
                <a:cs typeface="Arial"/>
              </a:rPr>
              <a:t>On</a:t>
            </a:r>
            <a:r>
              <a:rPr sz="1800" spc="-40" dirty="0">
                <a:latin typeface="Arial"/>
                <a:cs typeface="Arial"/>
              </a:rPr>
              <a:t> </a:t>
            </a:r>
            <a:r>
              <a:rPr sz="1800" dirty="0">
                <a:latin typeface="Arial"/>
                <a:cs typeface="Arial"/>
              </a:rPr>
              <a:t>or</a:t>
            </a:r>
            <a:r>
              <a:rPr sz="1800" spc="-20" dirty="0">
                <a:latin typeface="Arial"/>
                <a:cs typeface="Arial"/>
              </a:rPr>
              <a:t> </a:t>
            </a:r>
            <a:r>
              <a:rPr sz="1800" dirty="0">
                <a:latin typeface="Arial"/>
                <a:cs typeface="Arial"/>
              </a:rPr>
              <a:t>after</a:t>
            </a:r>
            <a:r>
              <a:rPr sz="1800" spc="-25" dirty="0">
                <a:latin typeface="Arial"/>
                <a:cs typeface="Arial"/>
              </a:rPr>
              <a:t> </a:t>
            </a:r>
            <a:r>
              <a:rPr sz="1800" dirty="0">
                <a:latin typeface="Arial"/>
                <a:cs typeface="Arial"/>
              </a:rPr>
              <a:t>1</a:t>
            </a:r>
            <a:r>
              <a:rPr sz="1800" spc="-25" dirty="0">
                <a:latin typeface="Arial"/>
                <a:cs typeface="Arial"/>
              </a:rPr>
              <a:t> </a:t>
            </a:r>
            <a:r>
              <a:rPr sz="1800" dirty="0">
                <a:latin typeface="Arial"/>
                <a:cs typeface="Arial"/>
              </a:rPr>
              <a:t>October</a:t>
            </a:r>
            <a:r>
              <a:rPr sz="1800" spc="-25" dirty="0">
                <a:latin typeface="Arial"/>
                <a:cs typeface="Arial"/>
              </a:rPr>
              <a:t> </a:t>
            </a:r>
            <a:r>
              <a:rPr sz="1800" dirty="0">
                <a:latin typeface="Arial"/>
                <a:cs typeface="Arial"/>
              </a:rPr>
              <a:t>2014,</a:t>
            </a:r>
            <a:r>
              <a:rPr sz="1800" spc="-5" dirty="0">
                <a:latin typeface="Arial"/>
                <a:cs typeface="Arial"/>
              </a:rPr>
              <a:t> </a:t>
            </a:r>
            <a:r>
              <a:rPr sz="1800" spc="-10" dirty="0">
                <a:latin typeface="Arial"/>
                <a:cs typeface="Arial"/>
              </a:rPr>
              <a:t>90-</a:t>
            </a:r>
            <a:r>
              <a:rPr sz="1800" dirty="0">
                <a:latin typeface="Arial"/>
                <a:cs typeface="Arial"/>
              </a:rPr>
              <a:t>day</a:t>
            </a:r>
            <a:r>
              <a:rPr sz="1800" spc="-10" dirty="0">
                <a:latin typeface="Arial"/>
                <a:cs typeface="Arial"/>
              </a:rPr>
              <a:t> </a:t>
            </a:r>
            <a:r>
              <a:rPr sz="1800" dirty="0">
                <a:latin typeface="Arial"/>
                <a:cs typeface="Arial"/>
              </a:rPr>
              <a:t>increments</a:t>
            </a:r>
            <a:r>
              <a:rPr sz="1800" spc="-10" dirty="0">
                <a:latin typeface="Arial"/>
                <a:cs typeface="Arial"/>
              </a:rPr>
              <a:t> </a:t>
            </a:r>
            <a:r>
              <a:rPr sz="1800" dirty="0">
                <a:latin typeface="Arial"/>
                <a:cs typeface="Arial"/>
              </a:rPr>
              <a:t>CAN</a:t>
            </a:r>
            <a:r>
              <a:rPr sz="1800" spc="-20" dirty="0">
                <a:latin typeface="Arial"/>
                <a:cs typeface="Arial"/>
              </a:rPr>
              <a:t> </a:t>
            </a:r>
            <a:r>
              <a:rPr sz="1800" dirty="0">
                <a:latin typeface="Arial"/>
                <a:cs typeface="Arial"/>
              </a:rPr>
              <a:t>cross</a:t>
            </a:r>
            <a:r>
              <a:rPr sz="1800" spc="-25" dirty="0">
                <a:latin typeface="Arial"/>
                <a:cs typeface="Arial"/>
              </a:rPr>
              <a:t> </a:t>
            </a:r>
            <a:r>
              <a:rPr sz="1800" dirty="0">
                <a:latin typeface="Arial"/>
                <a:cs typeface="Arial"/>
              </a:rPr>
              <a:t>fiscal</a:t>
            </a:r>
            <a:r>
              <a:rPr sz="1800" spc="-20" dirty="0">
                <a:latin typeface="Arial"/>
                <a:cs typeface="Arial"/>
              </a:rPr>
              <a:t> year </a:t>
            </a:r>
            <a:r>
              <a:rPr sz="1800" dirty="0">
                <a:latin typeface="Arial"/>
                <a:cs typeface="Arial"/>
              </a:rPr>
              <a:t>boundaries</a:t>
            </a:r>
            <a:r>
              <a:rPr sz="1800" spc="-30" dirty="0">
                <a:latin typeface="Arial"/>
                <a:cs typeface="Arial"/>
              </a:rPr>
              <a:t> </a:t>
            </a:r>
            <a:r>
              <a:rPr sz="1800" dirty="0">
                <a:latin typeface="Arial"/>
                <a:cs typeface="Arial"/>
              </a:rPr>
              <a:t>(not</a:t>
            </a:r>
            <a:r>
              <a:rPr sz="1800" spc="-45" dirty="0">
                <a:latin typeface="Arial"/>
                <a:cs typeface="Arial"/>
              </a:rPr>
              <a:t> </a:t>
            </a:r>
            <a:r>
              <a:rPr sz="1800" spc="-10" dirty="0">
                <a:latin typeface="Arial"/>
                <a:cs typeface="Arial"/>
              </a:rPr>
              <a:t>retroactive).</a:t>
            </a:r>
            <a:endParaRPr sz="1800">
              <a:latin typeface="Arial"/>
              <a:cs typeface="Arial"/>
            </a:endParaRPr>
          </a:p>
          <a:p>
            <a:pPr>
              <a:lnSpc>
                <a:spcPct val="100000"/>
              </a:lnSpc>
              <a:spcBef>
                <a:spcPts val="330"/>
              </a:spcBef>
              <a:buFont typeface="Arial"/>
              <a:buChar char="•"/>
            </a:pPr>
            <a:endParaRPr sz="1800">
              <a:latin typeface="Arial"/>
              <a:cs typeface="Arial"/>
            </a:endParaRPr>
          </a:p>
          <a:p>
            <a:pPr marL="354965" marR="84455" indent="-342900">
              <a:lnSpc>
                <a:spcPts val="1800"/>
              </a:lnSpc>
              <a:buChar char="•"/>
              <a:tabLst>
                <a:tab pos="354965" algn="l"/>
              </a:tabLst>
            </a:pPr>
            <a:r>
              <a:rPr sz="1800" dirty="0">
                <a:latin typeface="Arial"/>
                <a:cs typeface="Arial"/>
              </a:rPr>
              <a:t>AD</a:t>
            </a:r>
            <a:r>
              <a:rPr sz="1800" spc="-25" dirty="0">
                <a:latin typeface="Arial"/>
                <a:cs typeface="Arial"/>
              </a:rPr>
              <a:t> </a:t>
            </a:r>
            <a:r>
              <a:rPr sz="1800" dirty="0">
                <a:latin typeface="Arial"/>
                <a:cs typeface="Arial"/>
              </a:rPr>
              <a:t>for</a:t>
            </a:r>
            <a:r>
              <a:rPr sz="1800" spc="-40" dirty="0">
                <a:latin typeface="Arial"/>
                <a:cs typeface="Arial"/>
              </a:rPr>
              <a:t> </a:t>
            </a:r>
            <a:r>
              <a:rPr sz="1800" dirty="0">
                <a:latin typeface="Arial"/>
                <a:cs typeface="Arial"/>
              </a:rPr>
              <a:t>this</a:t>
            </a:r>
            <a:r>
              <a:rPr sz="1800" spc="-40" dirty="0">
                <a:latin typeface="Arial"/>
                <a:cs typeface="Arial"/>
              </a:rPr>
              <a:t> </a:t>
            </a:r>
            <a:r>
              <a:rPr sz="1800" dirty="0">
                <a:latin typeface="Arial"/>
                <a:cs typeface="Arial"/>
              </a:rPr>
              <a:t>purpose</a:t>
            </a:r>
            <a:r>
              <a:rPr sz="1800" spc="-50" dirty="0">
                <a:latin typeface="Arial"/>
                <a:cs typeface="Arial"/>
              </a:rPr>
              <a:t> </a:t>
            </a:r>
            <a:r>
              <a:rPr sz="1800" dirty="0">
                <a:latin typeface="Arial"/>
                <a:cs typeface="Arial"/>
              </a:rPr>
              <a:t>means</a:t>
            </a:r>
            <a:r>
              <a:rPr sz="1800" spc="-35" dirty="0">
                <a:latin typeface="Arial"/>
                <a:cs typeface="Arial"/>
              </a:rPr>
              <a:t> </a:t>
            </a:r>
            <a:r>
              <a:rPr sz="1800" dirty="0">
                <a:latin typeface="Arial"/>
                <a:cs typeface="Arial"/>
              </a:rPr>
              <a:t>service</a:t>
            </a:r>
            <a:r>
              <a:rPr sz="1800" spc="-10" dirty="0">
                <a:latin typeface="Arial"/>
                <a:cs typeface="Arial"/>
              </a:rPr>
              <a:t> </a:t>
            </a:r>
            <a:r>
              <a:rPr sz="1800" dirty="0">
                <a:latin typeface="Arial"/>
                <a:cs typeface="Arial"/>
              </a:rPr>
              <a:t>pursuant to</a:t>
            </a:r>
            <a:r>
              <a:rPr sz="1800" spc="-35"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call</a:t>
            </a:r>
            <a:r>
              <a:rPr sz="1800" spc="-35" dirty="0">
                <a:latin typeface="Arial"/>
                <a:cs typeface="Arial"/>
              </a:rPr>
              <a:t> </a:t>
            </a:r>
            <a:r>
              <a:rPr sz="1800" dirty="0">
                <a:latin typeface="Arial"/>
                <a:cs typeface="Arial"/>
              </a:rPr>
              <a:t>or</a:t>
            </a:r>
            <a:r>
              <a:rPr sz="1800" spc="-15" dirty="0">
                <a:latin typeface="Arial"/>
                <a:cs typeface="Arial"/>
              </a:rPr>
              <a:t> </a:t>
            </a:r>
            <a:r>
              <a:rPr sz="1800" dirty="0">
                <a:latin typeface="Arial"/>
                <a:cs typeface="Arial"/>
              </a:rPr>
              <a:t>order</a:t>
            </a:r>
            <a:r>
              <a:rPr sz="1800" spc="-35" dirty="0">
                <a:latin typeface="Arial"/>
                <a:cs typeface="Arial"/>
              </a:rPr>
              <a:t> </a:t>
            </a:r>
            <a:r>
              <a:rPr sz="1800" dirty="0">
                <a:latin typeface="Arial"/>
                <a:cs typeface="Arial"/>
              </a:rPr>
              <a:t>to</a:t>
            </a:r>
            <a:r>
              <a:rPr sz="1800" spc="-25" dirty="0">
                <a:latin typeface="Arial"/>
                <a:cs typeface="Arial"/>
              </a:rPr>
              <a:t> </a:t>
            </a:r>
            <a:r>
              <a:rPr sz="1800" dirty="0">
                <a:latin typeface="Arial"/>
                <a:cs typeface="Arial"/>
              </a:rPr>
              <a:t>AD</a:t>
            </a:r>
            <a:r>
              <a:rPr sz="1800" spc="-25" dirty="0">
                <a:latin typeface="Arial"/>
                <a:cs typeface="Arial"/>
              </a:rPr>
              <a:t> </a:t>
            </a:r>
            <a:r>
              <a:rPr sz="1800" dirty="0">
                <a:latin typeface="Arial"/>
                <a:cs typeface="Arial"/>
              </a:rPr>
              <a:t>on</a:t>
            </a:r>
            <a:r>
              <a:rPr sz="1800" spc="-25" dirty="0">
                <a:latin typeface="Arial"/>
                <a:cs typeface="Arial"/>
              </a:rPr>
              <a:t> </a:t>
            </a:r>
            <a:r>
              <a:rPr sz="1800" spc="-10" dirty="0">
                <a:latin typeface="Arial"/>
                <a:cs typeface="Arial"/>
              </a:rPr>
              <a:t>orders </a:t>
            </a:r>
            <a:r>
              <a:rPr sz="1800" dirty="0">
                <a:latin typeface="Arial"/>
                <a:cs typeface="Arial"/>
              </a:rPr>
              <a:t>specifying</a:t>
            </a:r>
            <a:r>
              <a:rPr sz="1800" spc="-10" dirty="0">
                <a:latin typeface="Arial"/>
                <a:cs typeface="Arial"/>
              </a:rPr>
              <a:t> </a:t>
            </a:r>
            <a:r>
              <a:rPr sz="1800" dirty="0">
                <a:latin typeface="Arial"/>
                <a:cs typeface="Arial"/>
              </a:rPr>
              <a:t>and</a:t>
            </a:r>
            <a:r>
              <a:rPr sz="1800" spc="-55" dirty="0">
                <a:latin typeface="Arial"/>
                <a:cs typeface="Arial"/>
              </a:rPr>
              <a:t> </a:t>
            </a:r>
            <a:r>
              <a:rPr sz="1800" dirty="0">
                <a:latin typeface="Arial"/>
                <a:cs typeface="Arial"/>
              </a:rPr>
              <a:t>performed</a:t>
            </a:r>
            <a:r>
              <a:rPr sz="1800" spc="-75" dirty="0">
                <a:latin typeface="Arial"/>
                <a:cs typeface="Arial"/>
              </a:rPr>
              <a:t> </a:t>
            </a:r>
            <a:r>
              <a:rPr sz="1800" dirty="0">
                <a:latin typeface="Arial"/>
                <a:cs typeface="Arial"/>
              </a:rPr>
              <a:t>under</a:t>
            </a:r>
            <a:r>
              <a:rPr sz="1800" spc="-50" dirty="0">
                <a:latin typeface="Arial"/>
                <a:cs typeface="Arial"/>
              </a:rPr>
              <a:t> </a:t>
            </a:r>
            <a:r>
              <a:rPr sz="1800" dirty="0">
                <a:latin typeface="Arial"/>
                <a:cs typeface="Arial"/>
              </a:rPr>
              <a:t>Title</a:t>
            </a:r>
            <a:r>
              <a:rPr sz="1800" spc="-85" dirty="0">
                <a:latin typeface="Arial"/>
                <a:cs typeface="Arial"/>
              </a:rPr>
              <a:t> </a:t>
            </a:r>
            <a:r>
              <a:rPr sz="1800" dirty="0">
                <a:latin typeface="Arial"/>
                <a:cs typeface="Arial"/>
              </a:rPr>
              <a:t>10</a:t>
            </a:r>
            <a:r>
              <a:rPr sz="1800" spc="-45" dirty="0">
                <a:latin typeface="Arial"/>
                <a:cs typeface="Arial"/>
              </a:rPr>
              <a:t> </a:t>
            </a:r>
            <a:r>
              <a:rPr sz="1800" dirty="0">
                <a:latin typeface="Arial"/>
                <a:cs typeface="Arial"/>
              </a:rPr>
              <a:t>sections</a:t>
            </a:r>
            <a:r>
              <a:rPr sz="1800" spc="-30" dirty="0">
                <a:latin typeface="Arial"/>
                <a:cs typeface="Arial"/>
              </a:rPr>
              <a:t> </a:t>
            </a:r>
            <a:r>
              <a:rPr sz="1800" dirty="0">
                <a:latin typeface="Arial"/>
                <a:cs typeface="Arial"/>
              </a:rPr>
              <a:t>688,</a:t>
            </a:r>
            <a:r>
              <a:rPr sz="1800" spc="-55" dirty="0">
                <a:latin typeface="Arial"/>
                <a:cs typeface="Arial"/>
              </a:rPr>
              <a:t> </a:t>
            </a:r>
            <a:r>
              <a:rPr sz="1800" dirty="0">
                <a:latin typeface="Arial"/>
                <a:cs typeface="Arial"/>
              </a:rPr>
              <a:t>12301(a),</a:t>
            </a:r>
            <a:r>
              <a:rPr sz="1800" spc="-45" dirty="0">
                <a:latin typeface="Arial"/>
                <a:cs typeface="Arial"/>
              </a:rPr>
              <a:t> </a:t>
            </a:r>
            <a:r>
              <a:rPr sz="1800" spc="-10" dirty="0">
                <a:latin typeface="Arial"/>
                <a:cs typeface="Arial"/>
              </a:rPr>
              <a:t>12301(d), </a:t>
            </a:r>
            <a:r>
              <a:rPr sz="1800" dirty="0">
                <a:latin typeface="Arial"/>
                <a:cs typeface="Arial"/>
              </a:rPr>
              <a:t>12302,</a:t>
            </a:r>
            <a:r>
              <a:rPr sz="1800" spc="-75" dirty="0">
                <a:latin typeface="Arial"/>
                <a:cs typeface="Arial"/>
              </a:rPr>
              <a:t> </a:t>
            </a:r>
            <a:r>
              <a:rPr sz="1800" dirty="0">
                <a:latin typeface="Arial"/>
                <a:cs typeface="Arial"/>
              </a:rPr>
              <a:t>12304,</a:t>
            </a:r>
            <a:r>
              <a:rPr sz="1800" spc="-65" dirty="0">
                <a:latin typeface="Arial"/>
                <a:cs typeface="Arial"/>
              </a:rPr>
              <a:t> </a:t>
            </a:r>
            <a:r>
              <a:rPr sz="1800" dirty="0">
                <a:latin typeface="Arial"/>
                <a:cs typeface="Arial"/>
              </a:rPr>
              <a:t>12304a,</a:t>
            </a:r>
            <a:r>
              <a:rPr sz="1800" spc="-60" dirty="0">
                <a:latin typeface="Arial"/>
                <a:cs typeface="Arial"/>
              </a:rPr>
              <a:t> </a:t>
            </a:r>
            <a:r>
              <a:rPr sz="1800" dirty="0">
                <a:latin typeface="Arial"/>
                <a:cs typeface="Arial"/>
              </a:rPr>
              <a:t>12304b,</a:t>
            </a:r>
            <a:r>
              <a:rPr sz="1800" spc="-65" dirty="0">
                <a:latin typeface="Arial"/>
                <a:cs typeface="Arial"/>
              </a:rPr>
              <a:t> </a:t>
            </a:r>
            <a:r>
              <a:rPr sz="1800" dirty="0">
                <a:latin typeface="Arial"/>
                <a:cs typeface="Arial"/>
              </a:rPr>
              <a:t>12305,</a:t>
            </a:r>
            <a:r>
              <a:rPr sz="1800" spc="-65" dirty="0">
                <a:latin typeface="Arial"/>
                <a:cs typeface="Arial"/>
              </a:rPr>
              <a:t> </a:t>
            </a:r>
            <a:r>
              <a:rPr sz="1800" dirty="0">
                <a:latin typeface="Arial"/>
                <a:cs typeface="Arial"/>
              </a:rPr>
              <a:t>12406,</a:t>
            </a:r>
            <a:r>
              <a:rPr sz="1800" spc="-60" dirty="0">
                <a:latin typeface="Arial"/>
                <a:cs typeface="Arial"/>
              </a:rPr>
              <a:t> </a:t>
            </a:r>
            <a:r>
              <a:rPr sz="1800" dirty="0">
                <a:latin typeface="Arial"/>
                <a:cs typeface="Arial"/>
              </a:rPr>
              <a:t>and</a:t>
            </a:r>
            <a:r>
              <a:rPr sz="1800" spc="-60" dirty="0">
                <a:latin typeface="Arial"/>
                <a:cs typeface="Arial"/>
              </a:rPr>
              <a:t> </a:t>
            </a:r>
            <a:r>
              <a:rPr sz="1800" dirty="0">
                <a:latin typeface="Arial"/>
                <a:cs typeface="Arial"/>
              </a:rPr>
              <a:t>chapter</a:t>
            </a:r>
            <a:r>
              <a:rPr sz="1800" spc="-65" dirty="0">
                <a:latin typeface="Arial"/>
                <a:cs typeface="Arial"/>
              </a:rPr>
              <a:t> </a:t>
            </a:r>
            <a:r>
              <a:rPr sz="1800" dirty="0">
                <a:latin typeface="Arial"/>
                <a:cs typeface="Arial"/>
              </a:rPr>
              <a:t>13</a:t>
            </a:r>
            <a:r>
              <a:rPr sz="1800" spc="-45" dirty="0">
                <a:latin typeface="Arial"/>
                <a:cs typeface="Arial"/>
              </a:rPr>
              <a:t> </a:t>
            </a:r>
            <a:r>
              <a:rPr sz="1800" spc="-10" dirty="0">
                <a:latin typeface="Arial"/>
                <a:cs typeface="Arial"/>
              </a:rPr>
              <a:t>(insurrection). </a:t>
            </a:r>
            <a:r>
              <a:rPr sz="1800" dirty="0">
                <a:latin typeface="Arial"/>
                <a:cs typeface="Arial"/>
              </a:rPr>
              <a:t>In</a:t>
            </a:r>
            <a:r>
              <a:rPr sz="1800" spc="-30" dirty="0">
                <a:latin typeface="Arial"/>
                <a:cs typeface="Arial"/>
              </a:rPr>
              <a:t> </a:t>
            </a:r>
            <a:r>
              <a:rPr sz="1800" dirty="0">
                <a:latin typeface="Arial"/>
                <a:cs typeface="Arial"/>
              </a:rPr>
              <a:t>addition,</a:t>
            </a:r>
            <a:r>
              <a:rPr sz="1800" spc="-5" dirty="0">
                <a:latin typeface="Arial"/>
                <a:cs typeface="Arial"/>
              </a:rPr>
              <a:t> </a:t>
            </a:r>
            <a:r>
              <a:rPr sz="1800" dirty="0">
                <a:latin typeface="Arial"/>
                <a:cs typeface="Arial"/>
              </a:rPr>
              <a:t>service</a:t>
            </a:r>
            <a:r>
              <a:rPr sz="1800" spc="-15" dirty="0">
                <a:latin typeface="Arial"/>
                <a:cs typeface="Arial"/>
              </a:rPr>
              <a:t> </a:t>
            </a:r>
            <a:r>
              <a:rPr sz="1800" dirty="0">
                <a:latin typeface="Arial"/>
                <a:cs typeface="Arial"/>
              </a:rPr>
              <a:t>under</a:t>
            </a:r>
            <a:r>
              <a:rPr sz="1800" spc="-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call</a:t>
            </a:r>
            <a:r>
              <a:rPr sz="1800" spc="-2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active</a:t>
            </a:r>
            <a:r>
              <a:rPr sz="1800" spc="-25" dirty="0">
                <a:latin typeface="Arial"/>
                <a:cs typeface="Arial"/>
              </a:rPr>
              <a:t> </a:t>
            </a:r>
            <a:r>
              <a:rPr sz="1800" dirty="0">
                <a:latin typeface="Arial"/>
                <a:cs typeface="Arial"/>
              </a:rPr>
              <a:t>service</a:t>
            </a:r>
            <a:r>
              <a:rPr sz="1800" spc="-10" dirty="0">
                <a:latin typeface="Arial"/>
                <a:cs typeface="Arial"/>
              </a:rPr>
              <a:t> </a:t>
            </a:r>
            <a:r>
              <a:rPr sz="1800" dirty="0">
                <a:latin typeface="Arial"/>
                <a:cs typeface="Arial"/>
              </a:rPr>
              <a:t>authorized</a:t>
            </a:r>
            <a:r>
              <a:rPr sz="1800" spc="-5" dirty="0">
                <a:latin typeface="Arial"/>
                <a:cs typeface="Arial"/>
              </a:rPr>
              <a:t> </a:t>
            </a:r>
            <a:r>
              <a:rPr sz="1800" dirty="0">
                <a:latin typeface="Arial"/>
                <a:cs typeface="Arial"/>
              </a:rPr>
              <a:t>by</a:t>
            </a:r>
            <a:r>
              <a:rPr sz="1800" spc="-20" dirty="0">
                <a:latin typeface="Arial"/>
                <a:cs typeface="Arial"/>
              </a:rPr>
              <a:t> </a:t>
            </a:r>
            <a:r>
              <a:rPr sz="1800" dirty="0">
                <a:latin typeface="Arial"/>
                <a:cs typeface="Arial"/>
              </a:rPr>
              <a:t>the</a:t>
            </a:r>
            <a:r>
              <a:rPr sz="1800" spc="-25" dirty="0">
                <a:latin typeface="Arial"/>
                <a:cs typeface="Arial"/>
              </a:rPr>
              <a:t> </a:t>
            </a:r>
            <a:r>
              <a:rPr sz="1800" spc="-10" dirty="0">
                <a:latin typeface="Arial"/>
                <a:cs typeface="Arial"/>
              </a:rPr>
              <a:t>President</a:t>
            </a:r>
            <a:r>
              <a:rPr sz="1800" spc="500" dirty="0">
                <a:latin typeface="Arial"/>
                <a:cs typeface="Arial"/>
              </a:rPr>
              <a:t> </a:t>
            </a:r>
            <a:r>
              <a:rPr sz="1800" dirty="0">
                <a:latin typeface="Arial"/>
                <a:cs typeface="Arial"/>
              </a:rPr>
              <a:t>or</a:t>
            </a:r>
            <a:r>
              <a:rPr sz="1800" spc="-3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Secretary</a:t>
            </a:r>
            <a:r>
              <a:rPr sz="1800" spc="-2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Defense</a:t>
            </a:r>
            <a:r>
              <a:rPr sz="1800" spc="-15" dirty="0">
                <a:latin typeface="Arial"/>
                <a:cs typeface="Arial"/>
              </a:rPr>
              <a:t> </a:t>
            </a:r>
            <a:r>
              <a:rPr sz="1800" dirty="0">
                <a:latin typeface="Arial"/>
                <a:cs typeface="Arial"/>
              </a:rPr>
              <a:t>under</a:t>
            </a:r>
            <a:r>
              <a:rPr sz="1800" spc="-15" dirty="0">
                <a:latin typeface="Arial"/>
                <a:cs typeface="Arial"/>
              </a:rPr>
              <a:t> </a:t>
            </a:r>
            <a:r>
              <a:rPr sz="1800" dirty="0">
                <a:latin typeface="Arial"/>
                <a:cs typeface="Arial"/>
              </a:rPr>
              <a:t>32</a:t>
            </a:r>
            <a:r>
              <a:rPr sz="1800" spc="-30" dirty="0">
                <a:latin typeface="Arial"/>
                <a:cs typeface="Arial"/>
              </a:rPr>
              <a:t> </a:t>
            </a:r>
            <a:r>
              <a:rPr sz="1800" dirty="0">
                <a:latin typeface="Arial"/>
                <a:cs typeface="Arial"/>
              </a:rPr>
              <a:t>USC</a:t>
            </a:r>
            <a:r>
              <a:rPr sz="1800" spc="-20" dirty="0">
                <a:latin typeface="Arial"/>
                <a:cs typeface="Arial"/>
              </a:rPr>
              <a:t> </a:t>
            </a:r>
            <a:r>
              <a:rPr sz="1800" dirty="0">
                <a:latin typeface="Arial"/>
                <a:cs typeface="Arial"/>
              </a:rPr>
              <a:t>section</a:t>
            </a:r>
            <a:r>
              <a:rPr sz="1800" spc="-30" dirty="0">
                <a:latin typeface="Arial"/>
                <a:cs typeface="Arial"/>
              </a:rPr>
              <a:t> </a:t>
            </a:r>
            <a:r>
              <a:rPr sz="1800" dirty="0">
                <a:latin typeface="Arial"/>
                <a:cs typeface="Arial"/>
              </a:rPr>
              <a:t>502(f)</a:t>
            </a:r>
            <a:r>
              <a:rPr sz="1800" spc="-15"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purposes </a:t>
            </a:r>
            <a:r>
              <a:rPr sz="1800" spc="-25" dirty="0">
                <a:latin typeface="Arial"/>
                <a:cs typeface="Arial"/>
              </a:rPr>
              <a:t>of </a:t>
            </a:r>
            <a:r>
              <a:rPr sz="1800" dirty="0">
                <a:latin typeface="Arial"/>
                <a:cs typeface="Arial"/>
              </a:rPr>
              <a:t>responding</a:t>
            </a:r>
            <a:r>
              <a:rPr sz="1800" spc="-1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national</a:t>
            </a:r>
            <a:r>
              <a:rPr sz="1800" spc="-15" dirty="0">
                <a:latin typeface="Arial"/>
                <a:cs typeface="Arial"/>
              </a:rPr>
              <a:t> </a:t>
            </a:r>
            <a:r>
              <a:rPr sz="1800" dirty="0">
                <a:latin typeface="Arial"/>
                <a:cs typeface="Arial"/>
              </a:rPr>
              <a:t>emergency</a:t>
            </a:r>
            <a:r>
              <a:rPr sz="1800" spc="-20" dirty="0">
                <a:latin typeface="Arial"/>
                <a:cs typeface="Arial"/>
              </a:rPr>
              <a:t> </a:t>
            </a:r>
            <a:r>
              <a:rPr sz="1800" dirty="0">
                <a:latin typeface="Arial"/>
                <a:cs typeface="Arial"/>
              </a:rPr>
              <a:t>declared</a:t>
            </a:r>
            <a:r>
              <a:rPr sz="1800" spc="-15" dirty="0">
                <a:latin typeface="Arial"/>
                <a:cs typeface="Arial"/>
              </a:rPr>
              <a:t> </a:t>
            </a:r>
            <a:r>
              <a:rPr sz="1800" dirty="0">
                <a:latin typeface="Arial"/>
                <a:cs typeface="Arial"/>
              </a:rPr>
              <a:t>by</a:t>
            </a:r>
            <a:r>
              <a:rPr sz="1800" spc="-35"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President</a:t>
            </a:r>
            <a:r>
              <a:rPr sz="1800" spc="-20" dirty="0">
                <a:latin typeface="Arial"/>
                <a:cs typeface="Arial"/>
              </a:rPr>
              <a:t> </a:t>
            </a:r>
            <a:r>
              <a:rPr sz="1800" dirty="0">
                <a:latin typeface="Arial"/>
                <a:cs typeface="Arial"/>
              </a:rPr>
              <a:t>or</a:t>
            </a:r>
            <a:r>
              <a:rPr sz="1800" spc="-35" dirty="0">
                <a:latin typeface="Arial"/>
                <a:cs typeface="Arial"/>
              </a:rPr>
              <a:t> </a:t>
            </a:r>
            <a:r>
              <a:rPr sz="1800" dirty="0">
                <a:latin typeface="Arial"/>
                <a:cs typeface="Arial"/>
              </a:rPr>
              <a:t>supported</a:t>
            </a:r>
            <a:r>
              <a:rPr sz="1800" spc="-20" dirty="0">
                <a:latin typeface="Arial"/>
                <a:cs typeface="Arial"/>
              </a:rPr>
              <a:t> </a:t>
            </a:r>
            <a:r>
              <a:rPr sz="1800" spc="-25" dirty="0">
                <a:latin typeface="Arial"/>
                <a:cs typeface="Arial"/>
              </a:rPr>
              <a:t>by </a:t>
            </a:r>
            <a:r>
              <a:rPr sz="1800" dirty="0">
                <a:latin typeface="Arial"/>
                <a:cs typeface="Arial"/>
              </a:rPr>
              <a:t>Federal</a:t>
            </a:r>
            <a:r>
              <a:rPr sz="1800" spc="-45" dirty="0">
                <a:latin typeface="Arial"/>
                <a:cs typeface="Arial"/>
              </a:rPr>
              <a:t> </a:t>
            </a:r>
            <a:r>
              <a:rPr sz="1800" spc="-10" dirty="0">
                <a:latin typeface="Arial"/>
                <a:cs typeface="Arial"/>
              </a:rPr>
              <a:t>funds.</a:t>
            </a:r>
            <a:endParaRPr sz="1800">
              <a:latin typeface="Arial"/>
              <a:cs typeface="Arial"/>
            </a:endParaRPr>
          </a:p>
          <a:p>
            <a:pPr>
              <a:lnSpc>
                <a:spcPct val="100000"/>
              </a:lnSpc>
              <a:spcBef>
                <a:spcPts val="590"/>
              </a:spcBef>
              <a:buFont typeface="Arial"/>
              <a:buChar char="•"/>
            </a:pPr>
            <a:endParaRPr sz="1800">
              <a:latin typeface="Arial"/>
              <a:cs typeface="Arial"/>
            </a:endParaRPr>
          </a:p>
          <a:p>
            <a:pPr marL="355600" marR="5080" indent="-342900">
              <a:lnSpc>
                <a:spcPts val="1800"/>
              </a:lnSpc>
              <a:spcBef>
                <a:spcPts val="5"/>
              </a:spcBef>
              <a:buChar char="•"/>
              <a:tabLst>
                <a:tab pos="355600" algn="l"/>
              </a:tabLst>
            </a:pPr>
            <a:r>
              <a:rPr sz="1800" dirty="0">
                <a:latin typeface="Arial"/>
                <a:cs typeface="Arial"/>
              </a:rPr>
              <a:t>If</a:t>
            </a:r>
            <a:r>
              <a:rPr sz="1800" spc="-55" dirty="0">
                <a:latin typeface="Arial"/>
                <a:cs typeface="Arial"/>
              </a:rPr>
              <a:t> </a:t>
            </a:r>
            <a:r>
              <a:rPr sz="1800" dirty="0">
                <a:latin typeface="Arial"/>
                <a:cs typeface="Arial"/>
              </a:rPr>
              <a:t>a</a:t>
            </a:r>
            <a:r>
              <a:rPr sz="1800" spc="-40" dirty="0">
                <a:latin typeface="Arial"/>
                <a:cs typeface="Arial"/>
              </a:rPr>
              <a:t> </a:t>
            </a:r>
            <a:r>
              <a:rPr sz="1800" dirty="0">
                <a:latin typeface="Arial"/>
                <a:cs typeface="Arial"/>
              </a:rPr>
              <a:t>Soldier</a:t>
            </a:r>
            <a:r>
              <a:rPr sz="1800" spc="-50" dirty="0">
                <a:latin typeface="Arial"/>
                <a:cs typeface="Arial"/>
              </a:rPr>
              <a:t> </a:t>
            </a:r>
            <a:r>
              <a:rPr sz="1800" dirty="0">
                <a:latin typeface="Arial"/>
                <a:cs typeface="Arial"/>
              </a:rPr>
              <a:t>is</a:t>
            </a:r>
            <a:r>
              <a:rPr sz="1800" spc="-35" dirty="0">
                <a:latin typeface="Arial"/>
                <a:cs typeface="Arial"/>
              </a:rPr>
              <a:t> </a:t>
            </a:r>
            <a:r>
              <a:rPr sz="1800" dirty="0">
                <a:latin typeface="Arial"/>
                <a:cs typeface="Arial"/>
              </a:rPr>
              <a:t>wounded,</a:t>
            </a:r>
            <a:r>
              <a:rPr sz="1800" spc="-15" dirty="0">
                <a:latin typeface="Arial"/>
                <a:cs typeface="Arial"/>
              </a:rPr>
              <a:t> </a:t>
            </a:r>
            <a:r>
              <a:rPr sz="1800" dirty="0">
                <a:latin typeface="Arial"/>
                <a:cs typeface="Arial"/>
              </a:rPr>
              <a:t>injured,</a:t>
            </a:r>
            <a:r>
              <a:rPr sz="1800" spc="-60" dirty="0">
                <a:latin typeface="Arial"/>
                <a:cs typeface="Arial"/>
              </a:rPr>
              <a:t> </a:t>
            </a:r>
            <a:r>
              <a:rPr sz="1800" dirty="0">
                <a:latin typeface="Arial"/>
                <a:cs typeface="Arial"/>
              </a:rPr>
              <a:t>or</a:t>
            </a:r>
            <a:r>
              <a:rPr sz="1800" spc="-40" dirty="0">
                <a:latin typeface="Arial"/>
                <a:cs typeface="Arial"/>
              </a:rPr>
              <a:t> </a:t>
            </a:r>
            <a:r>
              <a:rPr sz="1800" dirty="0">
                <a:latin typeface="Arial"/>
                <a:cs typeface="Arial"/>
              </a:rPr>
              <a:t>ill</a:t>
            </a:r>
            <a:r>
              <a:rPr sz="1800" spc="-25" dirty="0">
                <a:latin typeface="Arial"/>
                <a:cs typeface="Arial"/>
              </a:rPr>
              <a:t> </a:t>
            </a:r>
            <a:r>
              <a:rPr sz="1800" dirty="0">
                <a:latin typeface="Arial"/>
                <a:cs typeface="Arial"/>
              </a:rPr>
              <a:t>while</a:t>
            </a:r>
            <a:r>
              <a:rPr sz="1800" spc="10" dirty="0">
                <a:latin typeface="Arial"/>
                <a:cs typeface="Arial"/>
              </a:rPr>
              <a:t> </a:t>
            </a:r>
            <a:r>
              <a:rPr sz="1800" dirty="0">
                <a:latin typeface="Arial"/>
                <a:cs typeface="Arial"/>
              </a:rPr>
              <a:t>serving</a:t>
            </a:r>
            <a:r>
              <a:rPr sz="1800" spc="-25" dirty="0">
                <a:latin typeface="Arial"/>
                <a:cs typeface="Arial"/>
              </a:rPr>
              <a:t> </a:t>
            </a:r>
            <a:r>
              <a:rPr sz="1800" dirty="0">
                <a:latin typeface="Arial"/>
                <a:cs typeface="Arial"/>
              </a:rPr>
              <a:t>on</a:t>
            </a:r>
            <a:r>
              <a:rPr sz="1800" spc="-40" dirty="0">
                <a:latin typeface="Arial"/>
                <a:cs typeface="Arial"/>
              </a:rPr>
              <a:t> </a:t>
            </a:r>
            <a:r>
              <a:rPr sz="1800" dirty="0">
                <a:latin typeface="Arial"/>
                <a:cs typeface="Arial"/>
              </a:rPr>
              <a:t>AD</a:t>
            </a:r>
            <a:r>
              <a:rPr sz="1800" spc="-35" dirty="0">
                <a:latin typeface="Arial"/>
                <a:cs typeface="Arial"/>
              </a:rPr>
              <a:t> </a:t>
            </a:r>
            <a:r>
              <a:rPr sz="1800" dirty="0">
                <a:latin typeface="Arial"/>
                <a:cs typeface="Arial"/>
              </a:rPr>
              <a:t>while</a:t>
            </a:r>
            <a:r>
              <a:rPr sz="1800" spc="15" dirty="0">
                <a:latin typeface="Arial"/>
                <a:cs typeface="Arial"/>
              </a:rPr>
              <a:t> </a:t>
            </a:r>
            <a:r>
              <a:rPr sz="1800" dirty="0">
                <a:latin typeface="Arial"/>
                <a:cs typeface="Arial"/>
              </a:rPr>
              <a:t>serving</a:t>
            </a:r>
            <a:r>
              <a:rPr sz="1800" spc="-25" dirty="0">
                <a:latin typeface="Arial"/>
                <a:cs typeface="Arial"/>
              </a:rPr>
              <a:t> </a:t>
            </a:r>
            <a:r>
              <a:rPr sz="1800" dirty="0">
                <a:latin typeface="Arial"/>
                <a:cs typeface="Arial"/>
              </a:rPr>
              <a:t>under</a:t>
            </a:r>
            <a:r>
              <a:rPr sz="1800" spc="-50" dirty="0">
                <a:latin typeface="Arial"/>
                <a:cs typeface="Arial"/>
              </a:rPr>
              <a:t> a </a:t>
            </a:r>
            <a:r>
              <a:rPr sz="1800" dirty="0">
                <a:latin typeface="Arial"/>
                <a:cs typeface="Arial"/>
              </a:rPr>
              <a:t>provision</a:t>
            </a:r>
            <a:r>
              <a:rPr sz="1800" spc="-15" dirty="0">
                <a:latin typeface="Arial"/>
                <a:cs typeface="Arial"/>
              </a:rPr>
              <a:t> </a:t>
            </a:r>
            <a:r>
              <a:rPr sz="1800" dirty="0">
                <a:latin typeface="Arial"/>
                <a:cs typeface="Arial"/>
              </a:rPr>
              <a:t>of</a:t>
            </a:r>
            <a:r>
              <a:rPr sz="1800" spc="-35" dirty="0">
                <a:latin typeface="Arial"/>
                <a:cs typeface="Arial"/>
              </a:rPr>
              <a:t> </a:t>
            </a:r>
            <a:r>
              <a:rPr sz="1800" dirty="0">
                <a:latin typeface="Arial"/>
                <a:cs typeface="Arial"/>
              </a:rPr>
              <a:t>law</a:t>
            </a:r>
            <a:r>
              <a:rPr sz="1800" spc="-20" dirty="0">
                <a:latin typeface="Arial"/>
                <a:cs typeface="Arial"/>
              </a:rPr>
              <a:t> </a:t>
            </a:r>
            <a:r>
              <a:rPr sz="1800" dirty="0">
                <a:latin typeface="Arial"/>
                <a:cs typeface="Arial"/>
              </a:rPr>
              <a:t>mentioned</a:t>
            </a:r>
            <a:r>
              <a:rPr sz="1800" spc="-55" dirty="0">
                <a:latin typeface="Arial"/>
                <a:cs typeface="Arial"/>
              </a:rPr>
              <a:t> </a:t>
            </a:r>
            <a:r>
              <a:rPr sz="1800" dirty="0">
                <a:latin typeface="Arial"/>
                <a:cs typeface="Arial"/>
              </a:rPr>
              <a:t>above,</a:t>
            </a:r>
            <a:r>
              <a:rPr sz="1800" spc="-25" dirty="0">
                <a:latin typeface="Arial"/>
                <a:cs typeface="Arial"/>
              </a:rPr>
              <a:t> </a:t>
            </a:r>
            <a:r>
              <a:rPr sz="1800" dirty="0">
                <a:latin typeface="Arial"/>
                <a:cs typeface="Arial"/>
              </a:rPr>
              <a:t>and</a:t>
            </a:r>
            <a:r>
              <a:rPr sz="1800" spc="-20" dirty="0">
                <a:latin typeface="Arial"/>
                <a:cs typeface="Arial"/>
              </a:rPr>
              <a:t> </a:t>
            </a:r>
            <a:r>
              <a:rPr sz="1800" dirty="0">
                <a:latin typeface="Arial"/>
                <a:cs typeface="Arial"/>
              </a:rPr>
              <a:t>then</a:t>
            </a:r>
            <a:r>
              <a:rPr sz="1800" spc="-30" dirty="0">
                <a:latin typeface="Arial"/>
                <a:cs typeface="Arial"/>
              </a:rPr>
              <a:t> </a:t>
            </a:r>
            <a:r>
              <a:rPr sz="1800" dirty="0">
                <a:latin typeface="Arial"/>
                <a:cs typeface="Arial"/>
              </a:rPr>
              <a:t>ordered</a:t>
            </a:r>
            <a:r>
              <a:rPr sz="1800" spc="-55"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AD</a:t>
            </a:r>
            <a:r>
              <a:rPr sz="1800" spc="-35" dirty="0">
                <a:latin typeface="Arial"/>
                <a:cs typeface="Arial"/>
              </a:rPr>
              <a:t> </a:t>
            </a:r>
            <a:r>
              <a:rPr sz="1800" dirty="0">
                <a:latin typeface="Arial"/>
                <a:cs typeface="Arial"/>
              </a:rPr>
              <a:t>under</a:t>
            </a:r>
            <a:r>
              <a:rPr sz="1800" spc="-45" dirty="0">
                <a:latin typeface="Arial"/>
                <a:cs typeface="Arial"/>
              </a:rPr>
              <a:t> </a:t>
            </a:r>
            <a:r>
              <a:rPr sz="1800" spc="-10" dirty="0">
                <a:latin typeface="Arial"/>
                <a:cs typeface="Arial"/>
              </a:rPr>
              <a:t>section </a:t>
            </a:r>
            <a:r>
              <a:rPr sz="1800" dirty="0">
                <a:latin typeface="Arial"/>
                <a:cs typeface="Arial"/>
              </a:rPr>
              <a:t>12301(h)(1)</a:t>
            </a:r>
            <a:r>
              <a:rPr sz="1800" spc="-50" dirty="0">
                <a:latin typeface="Arial"/>
                <a:cs typeface="Arial"/>
              </a:rPr>
              <a:t> </a:t>
            </a:r>
            <a:r>
              <a:rPr sz="1800" dirty="0">
                <a:latin typeface="Arial"/>
                <a:cs typeface="Arial"/>
              </a:rPr>
              <a:t>to</a:t>
            </a:r>
            <a:r>
              <a:rPr sz="1800" spc="-50" dirty="0">
                <a:latin typeface="Arial"/>
                <a:cs typeface="Arial"/>
              </a:rPr>
              <a:t> </a:t>
            </a:r>
            <a:r>
              <a:rPr sz="1800" dirty="0">
                <a:latin typeface="Arial"/>
                <a:cs typeface="Arial"/>
              </a:rPr>
              <a:t>receive</a:t>
            </a:r>
            <a:r>
              <a:rPr sz="1800" spc="-30" dirty="0">
                <a:latin typeface="Arial"/>
                <a:cs typeface="Arial"/>
              </a:rPr>
              <a:t> </a:t>
            </a:r>
            <a:r>
              <a:rPr sz="1800" dirty="0">
                <a:latin typeface="Arial"/>
                <a:cs typeface="Arial"/>
              </a:rPr>
              <a:t>medical</a:t>
            </a:r>
            <a:r>
              <a:rPr sz="1800" spc="-50" dirty="0">
                <a:latin typeface="Arial"/>
                <a:cs typeface="Arial"/>
              </a:rPr>
              <a:t> </a:t>
            </a:r>
            <a:r>
              <a:rPr sz="1800" dirty="0">
                <a:latin typeface="Arial"/>
                <a:cs typeface="Arial"/>
              </a:rPr>
              <a:t>care</a:t>
            </a:r>
            <a:r>
              <a:rPr sz="1800" spc="-40" dirty="0">
                <a:latin typeface="Arial"/>
                <a:cs typeface="Arial"/>
              </a:rPr>
              <a:t> </a:t>
            </a:r>
            <a:r>
              <a:rPr sz="1800" dirty="0">
                <a:latin typeface="Arial"/>
                <a:cs typeface="Arial"/>
              </a:rPr>
              <a:t>for</a:t>
            </a:r>
            <a:r>
              <a:rPr sz="1800" spc="-40" dirty="0">
                <a:latin typeface="Arial"/>
                <a:cs typeface="Arial"/>
              </a:rPr>
              <a:t> </a:t>
            </a:r>
            <a:r>
              <a:rPr sz="1800" dirty="0">
                <a:latin typeface="Arial"/>
                <a:cs typeface="Arial"/>
              </a:rPr>
              <a:t>the</a:t>
            </a:r>
            <a:r>
              <a:rPr sz="1800" spc="-65" dirty="0">
                <a:latin typeface="Arial"/>
                <a:cs typeface="Arial"/>
              </a:rPr>
              <a:t> </a:t>
            </a:r>
            <a:r>
              <a:rPr sz="1800" dirty="0">
                <a:latin typeface="Arial"/>
                <a:cs typeface="Arial"/>
              </a:rPr>
              <a:t>wound,</a:t>
            </a:r>
            <a:r>
              <a:rPr sz="1800" spc="-20" dirty="0">
                <a:latin typeface="Arial"/>
                <a:cs typeface="Arial"/>
              </a:rPr>
              <a:t> </a:t>
            </a:r>
            <a:r>
              <a:rPr sz="1800" spc="-10" dirty="0">
                <a:latin typeface="Arial"/>
                <a:cs typeface="Arial"/>
              </a:rPr>
              <a:t>injury,</a:t>
            </a:r>
            <a:r>
              <a:rPr sz="1800" spc="-25" dirty="0">
                <a:latin typeface="Arial"/>
                <a:cs typeface="Arial"/>
              </a:rPr>
              <a:t> </a:t>
            </a:r>
            <a:r>
              <a:rPr sz="1800" dirty="0">
                <a:latin typeface="Arial"/>
                <a:cs typeface="Arial"/>
              </a:rPr>
              <a:t>or</a:t>
            </a:r>
            <a:r>
              <a:rPr sz="1800" spc="-60" dirty="0">
                <a:latin typeface="Arial"/>
                <a:cs typeface="Arial"/>
              </a:rPr>
              <a:t> </a:t>
            </a:r>
            <a:r>
              <a:rPr sz="1800" dirty="0">
                <a:latin typeface="Arial"/>
                <a:cs typeface="Arial"/>
              </a:rPr>
              <a:t>illness,</a:t>
            </a:r>
            <a:r>
              <a:rPr sz="1800" spc="-55" dirty="0">
                <a:latin typeface="Arial"/>
                <a:cs typeface="Arial"/>
              </a:rPr>
              <a:t> </a:t>
            </a:r>
            <a:r>
              <a:rPr sz="1800" dirty="0">
                <a:latin typeface="Arial"/>
                <a:cs typeface="Arial"/>
              </a:rPr>
              <a:t>each</a:t>
            </a:r>
            <a:r>
              <a:rPr sz="1800" spc="-65" dirty="0">
                <a:latin typeface="Arial"/>
                <a:cs typeface="Arial"/>
              </a:rPr>
              <a:t> </a:t>
            </a:r>
            <a:r>
              <a:rPr sz="1800" dirty="0">
                <a:latin typeface="Arial"/>
                <a:cs typeface="Arial"/>
              </a:rPr>
              <a:t>day</a:t>
            </a:r>
            <a:r>
              <a:rPr sz="1800" spc="-50" dirty="0">
                <a:latin typeface="Arial"/>
                <a:cs typeface="Arial"/>
              </a:rPr>
              <a:t> </a:t>
            </a:r>
            <a:r>
              <a:rPr sz="1800" spc="-25" dirty="0">
                <a:latin typeface="Arial"/>
                <a:cs typeface="Arial"/>
              </a:rPr>
              <a:t>of </a:t>
            </a:r>
            <a:r>
              <a:rPr sz="1800" dirty="0">
                <a:latin typeface="Arial"/>
                <a:cs typeface="Arial"/>
              </a:rPr>
              <a:t>AD</a:t>
            </a:r>
            <a:r>
              <a:rPr sz="1800" spc="-40" dirty="0">
                <a:latin typeface="Arial"/>
                <a:cs typeface="Arial"/>
              </a:rPr>
              <a:t> </a:t>
            </a:r>
            <a:r>
              <a:rPr sz="1800" dirty="0">
                <a:latin typeface="Arial"/>
                <a:cs typeface="Arial"/>
              </a:rPr>
              <a:t>under</a:t>
            </a:r>
            <a:r>
              <a:rPr sz="1800" spc="-55" dirty="0">
                <a:latin typeface="Arial"/>
                <a:cs typeface="Arial"/>
              </a:rPr>
              <a:t> </a:t>
            </a:r>
            <a:r>
              <a:rPr sz="1800" dirty="0">
                <a:latin typeface="Arial"/>
                <a:cs typeface="Arial"/>
              </a:rPr>
              <a:t>that</a:t>
            </a:r>
            <a:r>
              <a:rPr sz="1800" spc="-50" dirty="0">
                <a:latin typeface="Arial"/>
                <a:cs typeface="Arial"/>
              </a:rPr>
              <a:t> </a:t>
            </a:r>
            <a:r>
              <a:rPr sz="1800" dirty="0">
                <a:latin typeface="Arial"/>
                <a:cs typeface="Arial"/>
              </a:rPr>
              <a:t>order</a:t>
            </a:r>
            <a:r>
              <a:rPr sz="1800" spc="-55" dirty="0">
                <a:latin typeface="Arial"/>
                <a:cs typeface="Arial"/>
              </a:rPr>
              <a:t> </a:t>
            </a:r>
            <a:r>
              <a:rPr sz="1800" dirty="0">
                <a:latin typeface="Arial"/>
                <a:cs typeface="Arial"/>
              </a:rPr>
              <a:t>is</a:t>
            </a:r>
            <a:r>
              <a:rPr sz="1800" spc="-45" dirty="0">
                <a:latin typeface="Arial"/>
                <a:cs typeface="Arial"/>
              </a:rPr>
              <a:t> </a:t>
            </a:r>
            <a:r>
              <a:rPr sz="1800" dirty="0">
                <a:latin typeface="Arial"/>
                <a:cs typeface="Arial"/>
              </a:rPr>
              <a:t>qualifying</a:t>
            </a:r>
            <a:r>
              <a:rPr sz="1800" spc="5" dirty="0">
                <a:latin typeface="Arial"/>
                <a:cs typeface="Arial"/>
              </a:rPr>
              <a:t> </a:t>
            </a:r>
            <a:r>
              <a:rPr sz="1800" dirty="0">
                <a:latin typeface="Arial"/>
                <a:cs typeface="Arial"/>
              </a:rPr>
              <a:t>service</a:t>
            </a:r>
            <a:r>
              <a:rPr sz="1800" spc="-25" dirty="0">
                <a:latin typeface="Arial"/>
                <a:cs typeface="Arial"/>
              </a:rPr>
              <a:t> </a:t>
            </a:r>
            <a:r>
              <a:rPr sz="1800" dirty="0">
                <a:latin typeface="Arial"/>
                <a:cs typeface="Arial"/>
              </a:rPr>
              <a:t>towards</a:t>
            </a:r>
            <a:r>
              <a:rPr sz="1800" spc="5" dirty="0">
                <a:latin typeface="Arial"/>
                <a:cs typeface="Arial"/>
              </a:rPr>
              <a:t> </a:t>
            </a:r>
            <a:r>
              <a:rPr sz="1800" dirty="0">
                <a:latin typeface="Arial"/>
                <a:cs typeface="Arial"/>
              </a:rPr>
              <a:t>reduced</a:t>
            </a:r>
            <a:r>
              <a:rPr sz="1800" spc="-20" dirty="0">
                <a:latin typeface="Arial"/>
                <a:cs typeface="Arial"/>
              </a:rPr>
              <a:t> </a:t>
            </a:r>
            <a:r>
              <a:rPr sz="1800" dirty="0">
                <a:latin typeface="Arial"/>
                <a:cs typeface="Arial"/>
              </a:rPr>
              <a:t>age</a:t>
            </a:r>
            <a:r>
              <a:rPr sz="1800" spc="-40" dirty="0">
                <a:latin typeface="Arial"/>
                <a:cs typeface="Arial"/>
              </a:rPr>
              <a:t> </a:t>
            </a:r>
            <a:r>
              <a:rPr sz="1800" spc="-10" dirty="0">
                <a:latin typeface="Arial"/>
                <a:cs typeface="Arial"/>
              </a:rPr>
              <a:t>eligibility.</a:t>
            </a:r>
            <a:endParaRPr sz="1800">
              <a:latin typeface="Arial"/>
              <a:cs typeface="Arial"/>
            </a:endParaRPr>
          </a:p>
          <a:p>
            <a:pPr>
              <a:lnSpc>
                <a:spcPct val="100000"/>
              </a:lnSpc>
              <a:spcBef>
                <a:spcPts val="590"/>
              </a:spcBef>
              <a:buFont typeface="Arial"/>
              <a:buChar char="•"/>
            </a:pPr>
            <a:endParaRPr sz="1800">
              <a:latin typeface="Arial"/>
              <a:cs typeface="Arial"/>
            </a:endParaRPr>
          </a:p>
          <a:p>
            <a:pPr marL="354965" marR="5080" indent="-342900">
              <a:lnSpc>
                <a:spcPts val="1800"/>
              </a:lnSpc>
              <a:buFont typeface="Arial"/>
              <a:buChar char="•"/>
              <a:tabLst>
                <a:tab pos="354965" algn="l"/>
              </a:tabLst>
            </a:pPr>
            <a:r>
              <a:rPr sz="1800" b="1" dirty="0">
                <a:latin typeface="Arial"/>
                <a:cs typeface="Arial"/>
              </a:rPr>
              <a:t>Service</a:t>
            </a:r>
            <a:r>
              <a:rPr sz="1800" b="1" spc="-20" dirty="0">
                <a:latin typeface="Arial"/>
                <a:cs typeface="Arial"/>
              </a:rPr>
              <a:t> </a:t>
            </a:r>
            <a:r>
              <a:rPr sz="1800" b="1" dirty="0">
                <a:latin typeface="Arial"/>
                <a:cs typeface="Arial"/>
              </a:rPr>
              <a:t>on</a:t>
            </a:r>
            <a:r>
              <a:rPr sz="1800" b="1" spc="-60" dirty="0">
                <a:latin typeface="Arial"/>
                <a:cs typeface="Arial"/>
              </a:rPr>
              <a:t> </a:t>
            </a:r>
            <a:r>
              <a:rPr sz="1800" b="1" dirty="0">
                <a:latin typeface="Arial"/>
                <a:cs typeface="Arial"/>
              </a:rPr>
              <a:t>Active</a:t>
            </a:r>
            <a:r>
              <a:rPr sz="1800" b="1" spc="-10" dirty="0">
                <a:latin typeface="Arial"/>
                <a:cs typeface="Arial"/>
              </a:rPr>
              <a:t> </a:t>
            </a:r>
            <a:r>
              <a:rPr sz="1800" b="1" dirty="0">
                <a:latin typeface="Arial"/>
                <a:cs typeface="Arial"/>
              </a:rPr>
              <a:t>Guard/Reserve</a:t>
            </a:r>
            <a:r>
              <a:rPr sz="1800" b="1" spc="-15" dirty="0">
                <a:latin typeface="Arial"/>
                <a:cs typeface="Arial"/>
              </a:rPr>
              <a:t> </a:t>
            </a:r>
            <a:r>
              <a:rPr sz="1800" b="1" dirty="0">
                <a:latin typeface="Arial"/>
                <a:cs typeface="Arial"/>
              </a:rPr>
              <a:t>(AGR)</a:t>
            </a:r>
            <a:r>
              <a:rPr sz="1800" b="1" spc="-10" dirty="0">
                <a:latin typeface="Arial"/>
                <a:cs typeface="Arial"/>
              </a:rPr>
              <a:t> </a:t>
            </a:r>
            <a:r>
              <a:rPr sz="1800" b="1" dirty="0">
                <a:latin typeface="Arial"/>
                <a:cs typeface="Arial"/>
              </a:rPr>
              <a:t>duty</a:t>
            </a:r>
            <a:r>
              <a:rPr sz="1800" b="1" spc="-70" dirty="0">
                <a:latin typeface="Arial"/>
                <a:cs typeface="Arial"/>
              </a:rPr>
              <a:t> </a:t>
            </a:r>
            <a:r>
              <a:rPr sz="1800" b="1" dirty="0">
                <a:latin typeface="Arial"/>
                <a:cs typeface="Arial"/>
              </a:rPr>
              <a:t>under</a:t>
            </a:r>
            <a:r>
              <a:rPr sz="1800" b="1" spc="-65" dirty="0">
                <a:latin typeface="Arial"/>
                <a:cs typeface="Arial"/>
              </a:rPr>
              <a:t> </a:t>
            </a:r>
            <a:r>
              <a:rPr sz="1800" b="1" dirty="0">
                <a:latin typeface="Arial"/>
                <a:cs typeface="Arial"/>
              </a:rPr>
              <a:t>T10</a:t>
            </a:r>
            <a:r>
              <a:rPr sz="1800" b="1" spc="-60" dirty="0">
                <a:latin typeface="Arial"/>
                <a:cs typeface="Arial"/>
              </a:rPr>
              <a:t> </a:t>
            </a:r>
            <a:r>
              <a:rPr sz="1800" b="1" dirty="0">
                <a:latin typeface="Arial"/>
                <a:cs typeface="Arial"/>
              </a:rPr>
              <a:t>section</a:t>
            </a:r>
            <a:r>
              <a:rPr sz="1800" b="1" spc="-50" dirty="0">
                <a:latin typeface="Arial"/>
                <a:cs typeface="Arial"/>
              </a:rPr>
              <a:t> </a:t>
            </a:r>
            <a:r>
              <a:rPr sz="1800" b="1" dirty="0">
                <a:latin typeface="Arial"/>
                <a:cs typeface="Arial"/>
              </a:rPr>
              <a:t>12310</a:t>
            </a:r>
            <a:r>
              <a:rPr sz="1800" b="1" spc="-70" dirty="0">
                <a:latin typeface="Arial"/>
                <a:cs typeface="Arial"/>
              </a:rPr>
              <a:t> </a:t>
            </a:r>
            <a:r>
              <a:rPr sz="1800" b="1" u="sng" spc="-20" dirty="0">
                <a:uFill>
                  <a:solidFill>
                    <a:srgbClr val="000000"/>
                  </a:solidFill>
                </a:uFill>
                <a:latin typeface="Arial"/>
                <a:cs typeface="Arial"/>
              </a:rPr>
              <a:t>will</a:t>
            </a:r>
            <a:r>
              <a:rPr sz="1800" b="1" u="none" spc="-20" dirty="0">
                <a:latin typeface="Arial"/>
                <a:cs typeface="Arial"/>
              </a:rPr>
              <a:t> </a:t>
            </a:r>
            <a:r>
              <a:rPr sz="1800" b="1" u="sng" dirty="0">
                <a:uFill>
                  <a:solidFill>
                    <a:srgbClr val="000000"/>
                  </a:solidFill>
                </a:uFill>
                <a:latin typeface="Arial"/>
                <a:cs typeface="Arial"/>
              </a:rPr>
              <a:t>not</a:t>
            </a:r>
            <a:r>
              <a:rPr sz="1800" b="1" u="none" spc="-45" dirty="0">
                <a:latin typeface="Arial"/>
                <a:cs typeface="Arial"/>
              </a:rPr>
              <a:t> </a:t>
            </a:r>
            <a:r>
              <a:rPr sz="1800" b="1" u="none" dirty="0">
                <a:latin typeface="Arial"/>
                <a:cs typeface="Arial"/>
              </a:rPr>
              <a:t>be</a:t>
            </a:r>
            <a:r>
              <a:rPr sz="1800" b="1" u="none" spc="-40" dirty="0">
                <a:latin typeface="Arial"/>
                <a:cs typeface="Arial"/>
              </a:rPr>
              <a:t> </a:t>
            </a:r>
            <a:r>
              <a:rPr sz="1800" b="1" u="none" dirty="0">
                <a:latin typeface="Arial"/>
                <a:cs typeface="Arial"/>
              </a:rPr>
              <a:t>included</a:t>
            </a:r>
            <a:r>
              <a:rPr sz="1800" b="1" u="none" spc="-85" dirty="0">
                <a:latin typeface="Arial"/>
                <a:cs typeface="Arial"/>
              </a:rPr>
              <a:t> </a:t>
            </a:r>
            <a:r>
              <a:rPr sz="1800" b="1" u="none" dirty="0">
                <a:latin typeface="Arial"/>
                <a:cs typeface="Arial"/>
              </a:rPr>
              <a:t>as</a:t>
            </a:r>
            <a:r>
              <a:rPr sz="1800" b="1" u="none" spc="-25" dirty="0">
                <a:latin typeface="Arial"/>
                <a:cs typeface="Arial"/>
              </a:rPr>
              <a:t> </a:t>
            </a:r>
            <a:r>
              <a:rPr sz="1800" b="1" u="none" dirty="0">
                <a:latin typeface="Arial"/>
                <a:cs typeface="Arial"/>
              </a:rPr>
              <a:t>service</a:t>
            </a:r>
            <a:r>
              <a:rPr sz="1800" b="1" u="none" spc="-20" dirty="0">
                <a:latin typeface="Arial"/>
                <a:cs typeface="Arial"/>
              </a:rPr>
              <a:t> </a:t>
            </a:r>
            <a:r>
              <a:rPr sz="1800" b="1" u="none" dirty="0">
                <a:latin typeface="Arial"/>
                <a:cs typeface="Arial"/>
              </a:rPr>
              <a:t>on</a:t>
            </a:r>
            <a:r>
              <a:rPr sz="1800" b="1" u="none" spc="-40" dirty="0">
                <a:latin typeface="Arial"/>
                <a:cs typeface="Arial"/>
              </a:rPr>
              <a:t> </a:t>
            </a:r>
            <a:r>
              <a:rPr sz="1800" b="1" u="none" dirty="0">
                <a:latin typeface="Arial"/>
                <a:cs typeface="Arial"/>
              </a:rPr>
              <a:t>active</a:t>
            </a:r>
            <a:r>
              <a:rPr sz="1800" b="1" u="none" spc="-35" dirty="0">
                <a:latin typeface="Arial"/>
                <a:cs typeface="Arial"/>
              </a:rPr>
              <a:t> </a:t>
            </a:r>
            <a:r>
              <a:rPr sz="1800" b="1" u="none" dirty="0">
                <a:latin typeface="Arial"/>
                <a:cs typeface="Arial"/>
              </a:rPr>
              <a:t>duty</a:t>
            </a:r>
            <a:r>
              <a:rPr sz="1800" b="1" u="none" spc="-35" dirty="0">
                <a:latin typeface="Arial"/>
                <a:cs typeface="Arial"/>
              </a:rPr>
              <a:t> </a:t>
            </a:r>
            <a:r>
              <a:rPr sz="1800" b="1" u="none" dirty="0">
                <a:latin typeface="Arial"/>
                <a:cs typeface="Arial"/>
              </a:rPr>
              <a:t>for</a:t>
            </a:r>
            <a:r>
              <a:rPr sz="1800" b="1" u="none" spc="-50" dirty="0">
                <a:latin typeface="Arial"/>
                <a:cs typeface="Arial"/>
              </a:rPr>
              <a:t> </a:t>
            </a:r>
            <a:r>
              <a:rPr sz="1800" b="1" u="none" spc="-10" dirty="0">
                <a:latin typeface="Arial"/>
                <a:cs typeface="Arial"/>
              </a:rPr>
              <a:t>determining</a:t>
            </a:r>
            <a:r>
              <a:rPr sz="1800" b="1" u="none" spc="-85" dirty="0">
                <a:latin typeface="Arial"/>
                <a:cs typeface="Arial"/>
              </a:rPr>
              <a:t> </a:t>
            </a:r>
            <a:r>
              <a:rPr sz="1800" b="1" u="none" dirty="0">
                <a:latin typeface="Arial"/>
                <a:cs typeface="Arial"/>
              </a:rPr>
              <a:t>eligibility</a:t>
            </a:r>
            <a:r>
              <a:rPr sz="1800" b="1" u="none" spc="-80" dirty="0">
                <a:latin typeface="Arial"/>
                <a:cs typeface="Arial"/>
              </a:rPr>
              <a:t> </a:t>
            </a:r>
            <a:r>
              <a:rPr sz="1800" b="1" u="none" spc="-25" dirty="0">
                <a:latin typeface="Arial"/>
                <a:cs typeface="Arial"/>
              </a:rPr>
              <a:t>for </a:t>
            </a:r>
            <a:r>
              <a:rPr sz="1800" b="1" u="none" dirty="0">
                <a:latin typeface="Arial"/>
                <a:cs typeface="Arial"/>
              </a:rPr>
              <a:t>reduced</a:t>
            </a:r>
            <a:r>
              <a:rPr sz="1800" b="1" u="none" spc="-55" dirty="0">
                <a:latin typeface="Arial"/>
                <a:cs typeface="Arial"/>
              </a:rPr>
              <a:t> </a:t>
            </a:r>
            <a:r>
              <a:rPr sz="1800" b="1" u="none" dirty="0">
                <a:latin typeface="Arial"/>
                <a:cs typeface="Arial"/>
              </a:rPr>
              <a:t>age</a:t>
            </a:r>
            <a:r>
              <a:rPr sz="1800" b="1" u="none" spc="-30" dirty="0">
                <a:latin typeface="Arial"/>
                <a:cs typeface="Arial"/>
              </a:rPr>
              <a:t> </a:t>
            </a:r>
            <a:r>
              <a:rPr sz="1800" b="1" u="none" dirty="0">
                <a:latin typeface="Arial"/>
                <a:cs typeface="Arial"/>
              </a:rPr>
              <a:t>retired</a:t>
            </a:r>
            <a:r>
              <a:rPr sz="1800" b="1" u="none" spc="-55" dirty="0">
                <a:latin typeface="Arial"/>
                <a:cs typeface="Arial"/>
              </a:rPr>
              <a:t> </a:t>
            </a:r>
            <a:r>
              <a:rPr sz="1800" b="1" u="none" dirty="0">
                <a:latin typeface="Arial"/>
                <a:cs typeface="Arial"/>
              </a:rPr>
              <a:t>pay</a:t>
            </a:r>
            <a:r>
              <a:rPr sz="1800" b="1" u="none" spc="-25" dirty="0">
                <a:latin typeface="Arial"/>
                <a:cs typeface="Arial"/>
              </a:rPr>
              <a:t> </a:t>
            </a:r>
            <a:r>
              <a:rPr sz="1800" b="1" u="none" dirty="0">
                <a:latin typeface="Arial"/>
                <a:cs typeface="Arial"/>
              </a:rPr>
              <a:t>for</a:t>
            </a:r>
            <a:r>
              <a:rPr sz="1800" b="1" u="none" spc="-40" dirty="0">
                <a:latin typeface="Arial"/>
                <a:cs typeface="Arial"/>
              </a:rPr>
              <a:t> </a:t>
            </a:r>
            <a:r>
              <a:rPr sz="1800" b="1" u="none" spc="-10" dirty="0">
                <a:latin typeface="Arial"/>
                <a:cs typeface="Arial"/>
              </a:rPr>
              <a:t>non-</a:t>
            </a:r>
            <a:r>
              <a:rPr sz="1800" b="1" u="none" dirty="0">
                <a:latin typeface="Arial"/>
                <a:cs typeface="Arial"/>
              </a:rPr>
              <a:t>regular</a:t>
            </a:r>
            <a:r>
              <a:rPr sz="1800" b="1" u="none" spc="90" dirty="0">
                <a:latin typeface="Arial"/>
                <a:cs typeface="Arial"/>
              </a:rPr>
              <a:t> </a:t>
            </a:r>
            <a:r>
              <a:rPr sz="1800" b="1" u="none" spc="-10" dirty="0">
                <a:latin typeface="Arial"/>
                <a:cs typeface="Arial"/>
              </a:rPr>
              <a:t>service.</a:t>
            </a:r>
            <a:endParaRPr sz="180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21</a:t>
            </a:fld>
            <a:endParaRPr spc="-25"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091" y="842781"/>
            <a:ext cx="8646795" cy="5676900"/>
          </a:xfrm>
          <a:prstGeom prst="rect">
            <a:avLst/>
          </a:prstGeom>
        </p:spPr>
        <p:txBody>
          <a:bodyPr vert="horz" wrap="square" lIns="0" tIns="12700" rIns="0" bIns="0" rtlCol="0">
            <a:spAutoFit/>
          </a:bodyPr>
          <a:lstStyle/>
          <a:p>
            <a:pPr marL="299085" marR="5080" indent="-287020">
              <a:lnSpc>
                <a:spcPct val="111000"/>
              </a:lnSpc>
              <a:spcBef>
                <a:spcPts val="100"/>
              </a:spcBef>
              <a:buSzPct val="111111"/>
              <a:buFont typeface="Arial"/>
              <a:buChar char="•"/>
              <a:tabLst>
                <a:tab pos="299085" algn="l"/>
              </a:tabLst>
            </a:pPr>
            <a:r>
              <a:rPr sz="1800" dirty="0">
                <a:latin typeface="Arial"/>
                <a:cs typeface="Arial"/>
              </a:rPr>
              <a:t>As</a:t>
            </a:r>
            <a:r>
              <a:rPr sz="1800" spc="-50" dirty="0">
                <a:latin typeface="Arial"/>
                <a:cs typeface="Arial"/>
              </a:rPr>
              <a:t> </a:t>
            </a:r>
            <a:r>
              <a:rPr sz="1800" dirty="0">
                <a:latin typeface="Arial"/>
                <a:cs typeface="Arial"/>
              </a:rPr>
              <a:t>of</a:t>
            </a:r>
            <a:r>
              <a:rPr sz="1800" spc="-35" dirty="0">
                <a:latin typeface="Arial"/>
                <a:cs typeface="Arial"/>
              </a:rPr>
              <a:t> </a:t>
            </a:r>
            <a:r>
              <a:rPr sz="1800" dirty="0">
                <a:latin typeface="Arial"/>
                <a:cs typeface="Arial"/>
              </a:rPr>
              <a:t>October</a:t>
            </a:r>
            <a:r>
              <a:rPr sz="1800" spc="-70" dirty="0">
                <a:latin typeface="Arial"/>
                <a:cs typeface="Arial"/>
              </a:rPr>
              <a:t> </a:t>
            </a:r>
            <a:r>
              <a:rPr sz="1800" dirty="0">
                <a:latin typeface="Arial"/>
                <a:cs typeface="Arial"/>
              </a:rPr>
              <a:t>1,</a:t>
            </a:r>
            <a:r>
              <a:rPr sz="1800" spc="-25" dirty="0">
                <a:latin typeface="Arial"/>
                <a:cs typeface="Arial"/>
              </a:rPr>
              <a:t> </a:t>
            </a:r>
            <a:r>
              <a:rPr sz="1800" dirty="0">
                <a:latin typeface="Arial"/>
                <a:cs typeface="Arial"/>
              </a:rPr>
              <a:t>2018,</a:t>
            </a:r>
            <a:r>
              <a:rPr sz="1800" spc="-45" dirty="0">
                <a:latin typeface="Arial"/>
                <a:cs typeface="Arial"/>
              </a:rPr>
              <a:t> </a:t>
            </a:r>
            <a:r>
              <a:rPr sz="1800" dirty="0">
                <a:latin typeface="Arial"/>
                <a:cs typeface="Arial"/>
              </a:rPr>
              <a:t>the</a:t>
            </a:r>
            <a:r>
              <a:rPr sz="1800" spc="-25" dirty="0">
                <a:latin typeface="Arial"/>
                <a:cs typeface="Arial"/>
              </a:rPr>
              <a:t> </a:t>
            </a:r>
            <a:r>
              <a:rPr sz="1800" dirty="0">
                <a:latin typeface="Arial"/>
                <a:cs typeface="Arial"/>
              </a:rPr>
              <a:t>Gray</a:t>
            </a:r>
            <a:r>
              <a:rPr sz="1800" spc="-120" dirty="0">
                <a:latin typeface="Arial"/>
                <a:cs typeface="Arial"/>
              </a:rPr>
              <a:t> </a:t>
            </a:r>
            <a:r>
              <a:rPr sz="1800" dirty="0">
                <a:latin typeface="Arial"/>
                <a:cs typeface="Arial"/>
              </a:rPr>
              <a:t>Area</a:t>
            </a:r>
            <a:r>
              <a:rPr sz="1800" spc="-30" dirty="0">
                <a:latin typeface="Arial"/>
                <a:cs typeface="Arial"/>
              </a:rPr>
              <a:t> </a:t>
            </a:r>
            <a:r>
              <a:rPr sz="1800" dirty="0">
                <a:latin typeface="Arial"/>
                <a:cs typeface="Arial"/>
              </a:rPr>
              <a:t>Retirements</a:t>
            </a:r>
            <a:r>
              <a:rPr sz="1800" spc="-15" dirty="0">
                <a:latin typeface="Arial"/>
                <a:cs typeface="Arial"/>
              </a:rPr>
              <a:t> </a:t>
            </a:r>
            <a:r>
              <a:rPr sz="1800" dirty="0">
                <a:latin typeface="Arial"/>
                <a:cs typeface="Arial"/>
              </a:rPr>
              <a:t>(GAR)</a:t>
            </a:r>
            <a:r>
              <a:rPr sz="1800" spc="-20" dirty="0">
                <a:latin typeface="Arial"/>
                <a:cs typeface="Arial"/>
              </a:rPr>
              <a:t> </a:t>
            </a:r>
            <a:r>
              <a:rPr sz="1800" dirty="0">
                <a:latin typeface="Arial"/>
                <a:cs typeface="Arial"/>
              </a:rPr>
              <a:t>Branch</a:t>
            </a:r>
            <a:r>
              <a:rPr sz="1800" spc="-65" dirty="0">
                <a:latin typeface="Arial"/>
                <a:cs typeface="Arial"/>
              </a:rPr>
              <a:t> </a:t>
            </a:r>
            <a:r>
              <a:rPr sz="1800" dirty="0">
                <a:latin typeface="Arial"/>
                <a:cs typeface="Arial"/>
              </a:rPr>
              <a:t>will</a:t>
            </a:r>
            <a:r>
              <a:rPr sz="1800" spc="15" dirty="0">
                <a:latin typeface="Arial"/>
                <a:cs typeface="Arial"/>
              </a:rPr>
              <a:t> </a:t>
            </a:r>
            <a:r>
              <a:rPr sz="1800" dirty="0">
                <a:latin typeface="Arial"/>
                <a:cs typeface="Arial"/>
              </a:rPr>
              <a:t>mail</a:t>
            </a:r>
            <a:r>
              <a:rPr sz="1800" spc="-45" dirty="0">
                <a:latin typeface="Arial"/>
                <a:cs typeface="Arial"/>
              </a:rPr>
              <a:t> </a:t>
            </a:r>
            <a:r>
              <a:rPr sz="1800" spc="-50" dirty="0">
                <a:latin typeface="Arial"/>
                <a:cs typeface="Arial"/>
              </a:rPr>
              <a:t>a </a:t>
            </a:r>
            <a:r>
              <a:rPr sz="1800" dirty="0">
                <a:latin typeface="Arial"/>
                <a:cs typeface="Arial"/>
              </a:rPr>
              <a:t>postcard</a:t>
            </a:r>
            <a:r>
              <a:rPr sz="1800" spc="-2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notify</a:t>
            </a:r>
            <a:r>
              <a:rPr sz="1800" spc="-65" dirty="0">
                <a:latin typeface="Arial"/>
                <a:cs typeface="Arial"/>
              </a:rPr>
              <a:t> </a:t>
            </a:r>
            <a:r>
              <a:rPr sz="1800" dirty="0">
                <a:latin typeface="Arial"/>
                <a:cs typeface="Arial"/>
              </a:rPr>
              <a:t>eligible</a:t>
            </a:r>
            <a:r>
              <a:rPr sz="1800" spc="-45" dirty="0">
                <a:latin typeface="Arial"/>
                <a:cs typeface="Arial"/>
              </a:rPr>
              <a:t> </a:t>
            </a:r>
            <a:r>
              <a:rPr sz="1800" dirty="0">
                <a:latin typeface="Arial"/>
                <a:cs typeface="Arial"/>
              </a:rPr>
              <a:t>Soldiers</a:t>
            </a:r>
            <a:r>
              <a:rPr sz="1800" spc="-45" dirty="0">
                <a:latin typeface="Arial"/>
                <a:cs typeface="Arial"/>
              </a:rPr>
              <a:t> </a:t>
            </a:r>
            <a:r>
              <a:rPr sz="1800" dirty="0">
                <a:latin typeface="Arial"/>
                <a:cs typeface="Arial"/>
              </a:rPr>
              <a:t>and</a:t>
            </a:r>
            <a:r>
              <a:rPr sz="1800" spc="-40" dirty="0">
                <a:latin typeface="Arial"/>
                <a:cs typeface="Arial"/>
              </a:rPr>
              <a:t> </a:t>
            </a:r>
            <a:r>
              <a:rPr sz="1800" spc="-10" dirty="0">
                <a:latin typeface="Arial"/>
                <a:cs typeface="Arial"/>
              </a:rPr>
              <a:t>Retirees</a:t>
            </a:r>
            <a:r>
              <a:rPr sz="1800" spc="-30" dirty="0">
                <a:latin typeface="Arial"/>
                <a:cs typeface="Arial"/>
              </a:rPr>
              <a:t> </a:t>
            </a:r>
            <a:r>
              <a:rPr sz="1800" dirty="0">
                <a:latin typeface="Arial"/>
                <a:cs typeface="Arial"/>
              </a:rPr>
              <a:t>who</a:t>
            </a:r>
            <a:r>
              <a:rPr sz="1800" spc="-10" dirty="0">
                <a:latin typeface="Arial"/>
                <a:cs typeface="Arial"/>
              </a:rPr>
              <a:t> </a:t>
            </a:r>
            <a:r>
              <a:rPr sz="1800" dirty="0">
                <a:latin typeface="Arial"/>
                <a:cs typeface="Arial"/>
              </a:rPr>
              <a:t>turn</a:t>
            </a:r>
            <a:r>
              <a:rPr sz="1800" spc="-60" dirty="0">
                <a:latin typeface="Arial"/>
                <a:cs typeface="Arial"/>
              </a:rPr>
              <a:t> </a:t>
            </a:r>
            <a:r>
              <a:rPr sz="1800" dirty="0">
                <a:latin typeface="Arial"/>
                <a:cs typeface="Arial"/>
              </a:rPr>
              <a:t>59</a:t>
            </a:r>
            <a:r>
              <a:rPr sz="1800" spc="-45" dirty="0">
                <a:latin typeface="Arial"/>
                <a:cs typeface="Arial"/>
              </a:rPr>
              <a:t> </a:t>
            </a:r>
            <a:r>
              <a:rPr sz="1800" dirty="0">
                <a:latin typeface="Arial"/>
                <a:cs typeface="Arial"/>
              </a:rPr>
              <a:t>that</a:t>
            </a:r>
            <a:r>
              <a:rPr sz="1800" spc="-25" dirty="0">
                <a:latin typeface="Arial"/>
                <a:cs typeface="Arial"/>
              </a:rPr>
              <a:t> </a:t>
            </a:r>
            <a:r>
              <a:rPr sz="1800" dirty="0">
                <a:latin typeface="Arial"/>
                <a:cs typeface="Arial"/>
              </a:rPr>
              <a:t>they</a:t>
            </a:r>
            <a:r>
              <a:rPr sz="1800" spc="-45" dirty="0">
                <a:latin typeface="Arial"/>
                <a:cs typeface="Arial"/>
              </a:rPr>
              <a:t> </a:t>
            </a:r>
            <a:r>
              <a:rPr sz="1800" dirty="0">
                <a:latin typeface="Arial"/>
                <a:cs typeface="Arial"/>
              </a:rPr>
              <a:t>are</a:t>
            </a:r>
            <a:r>
              <a:rPr sz="1800" spc="-55" dirty="0">
                <a:latin typeface="Arial"/>
                <a:cs typeface="Arial"/>
              </a:rPr>
              <a:t> </a:t>
            </a:r>
            <a:r>
              <a:rPr sz="1800" dirty="0">
                <a:latin typeface="Arial"/>
                <a:cs typeface="Arial"/>
              </a:rPr>
              <a:t>eligible</a:t>
            </a:r>
            <a:r>
              <a:rPr sz="1800" spc="-45" dirty="0">
                <a:latin typeface="Arial"/>
                <a:cs typeface="Arial"/>
              </a:rPr>
              <a:t> </a:t>
            </a:r>
            <a:r>
              <a:rPr sz="1800" spc="-25" dirty="0">
                <a:latin typeface="Arial"/>
                <a:cs typeface="Arial"/>
              </a:rPr>
              <a:t>to </a:t>
            </a:r>
            <a:r>
              <a:rPr sz="1800" dirty="0">
                <a:latin typeface="Arial"/>
                <a:cs typeface="Arial"/>
              </a:rPr>
              <a:t>apply</a:t>
            </a:r>
            <a:r>
              <a:rPr sz="1800" spc="-60"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retirement.</a:t>
            </a:r>
            <a:r>
              <a:rPr sz="1800" spc="-80" dirty="0">
                <a:latin typeface="Arial"/>
                <a:cs typeface="Arial"/>
              </a:rPr>
              <a:t> </a:t>
            </a:r>
            <a:r>
              <a:rPr sz="1800" dirty="0">
                <a:latin typeface="Arial"/>
                <a:cs typeface="Arial"/>
              </a:rPr>
              <a:t>Soldiers</a:t>
            </a:r>
            <a:r>
              <a:rPr sz="1800" spc="-70" dirty="0">
                <a:latin typeface="Arial"/>
                <a:cs typeface="Arial"/>
              </a:rPr>
              <a:t> </a:t>
            </a:r>
            <a:r>
              <a:rPr sz="1800" dirty="0">
                <a:latin typeface="Arial"/>
                <a:cs typeface="Arial"/>
              </a:rPr>
              <a:t>may</a:t>
            </a:r>
            <a:r>
              <a:rPr sz="1800" spc="-55" dirty="0">
                <a:latin typeface="Arial"/>
                <a:cs typeface="Arial"/>
              </a:rPr>
              <a:t> </a:t>
            </a:r>
            <a:r>
              <a:rPr sz="1800" dirty="0">
                <a:latin typeface="Arial"/>
                <a:cs typeface="Arial"/>
              </a:rPr>
              <a:t>request</a:t>
            </a:r>
            <a:r>
              <a:rPr sz="1800" spc="-60" dirty="0">
                <a:latin typeface="Arial"/>
                <a:cs typeface="Arial"/>
              </a:rPr>
              <a:t> </a:t>
            </a:r>
            <a:r>
              <a:rPr sz="1800" dirty="0">
                <a:latin typeface="Arial"/>
                <a:cs typeface="Arial"/>
              </a:rPr>
              <a:t>a</a:t>
            </a:r>
            <a:r>
              <a:rPr sz="1800" spc="-50" dirty="0">
                <a:latin typeface="Arial"/>
                <a:cs typeface="Arial"/>
              </a:rPr>
              <a:t> </a:t>
            </a:r>
            <a:r>
              <a:rPr sz="1800" dirty="0">
                <a:latin typeface="Arial"/>
                <a:cs typeface="Arial"/>
              </a:rPr>
              <a:t>retirement</a:t>
            </a:r>
            <a:r>
              <a:rPr sz="1800" spc="-80" dirty="0">
                <a:latin typeface="Arial"/>
                <a:cs typeface="Arial"/>
              </a:rPr>
              <a:t> </a:t>
            </a:r>
            <a:r>
              <a:rPr sz="1800" dirty="0">
                <a:latin typeface="Arial"/>
                <a:cs typeface="Arial"/>
              </a:rPr>
              <a:t>application</a:t>
            </a:r>
            <a:r>
              <a:rPr sz="1800" spc="-70" dirty="0">
                <a:latin typeface="Arial"/>
                <a:cs typeface="Arial"/>
              </a:rPr>
              <a:t> </a:t>
            </a:r>
            <a:r>
              <a:rPr sz="1800" dirty="0">
                <a:latin typeface="Arial"/>
                <a:cs typeface="Arial"/>
              </a:rPr>
              <a:t>by</a:t>
            </a:r>
            <a:r>
              <a:rPr sz="1800" spc="-50" dirty="0">
                <a:latin typeface="Arial"/>
                <a:cs typeface="Arial"/>
              </a:rPr>
              <a:t> </a:t>
            </a:r>
            <a:r>
              <a:rPr sz="1800" spc="-10" dirty="0">
                <a:latin typeface="Arial"/>
                <a:cs typeface="Arial"/>
              </a:rPr>
              <a:t>contacting </a:t>
            </a:r>
            <a:r>
              <a:rPr sz="1800" dirty="0">
                <a:latin typeface="Arial"/>
                <a:cs typeface="Arial"/>
              </a:rPr>
              <a:t>HRC</a:t>
            </a:r>
            <a:r>
              <a:rPr sz="1800" spc="-35" dirty="0">
                <a:latin typeface="Arial"/>
                <a:cs typeface="Arial"/>
              </a:rPr>
              <a:t> </a:t>
            </a:r>
            <a:r>
              <a:rPr sz="1800" dirty="0">
                <a:latin typeface="Arial"/>
                <a:cs typeface="Arial"/>
              </a:rPr>
              <a:t>or</a:t>
            </a:r>
            <a:r>
              <a:rPr sz="1800" spc="-60" dirty="0">
                <a:latin typeface="Arial"/>
                <a:cs typeface="Arial"/>
              </a:rPr>
              <a:t> </a:t>
            </a:r>
            <a:r>
              <a:rPr sz="1800" dirty="0">
                <a:latin typeface="Arial"/>
                <a:cs typeface="Arial"/>
              </a:rPr>
              <a:t>by</a:t>
            </a:r>
            <a:r>
              <a:rPr sz="1800" spc="-50" dirty="0">
                <a:latin typeface="Arial"/>
                <a:cs typeface="Arial"/>
              </a:rPr>
              <a:t> </a:t>
            </a:r>
            <a:r>
              <a:rPr sz="1800" dirty="0">
                <a:latin typeface="Arial"/>
                <a:cs typeface="Arial"/>
              </a:rPr>
              <a:t>downloading</a:t>
            </a:r>
            <a:r>
              <a:rPr sz="1800" spc="-20" dirty="0">
                <a:latin typeface="Arial"/>
                <a:cs typeface="Arial"/>
              </a:rPr>
              <a:t> </a:t>
            </a:r>
            <a:r>
              <a:rPr sz="1800" dirty="0">
                <a:latin typeface="Arial"/>
                <a:cs typeface="Arial"/>
              </a:rPr>
              <a:t>the</a:t>
            </a:r>
            <a:r>
              <a:rPr sz="1800" spc="-65" dirty="0">
                <a:latin typeface="Arial"/>
                <a:cs typeface="Arial"/>
              </a:rPr>
              <a:t> </a:t>
            </a:r>
            <a:r>
              <a:rPr sz="1800" dirty="0">
                <a:latin typeface="Arial"/>
                <a:cs typeface="Arial"/>
              </a:rPr>
              <a:t>application</a:t>
            </a:r>
            <a:r>
              <a:rPr sz="1800" spc="-75" dirty="0">
                <a:latin typeface="Arial"/>
                <a:cs typeface="Arial"/>
              </a:rPr>
              <a:t> </a:t>
            </a:r>
            <a:r>
              <a:rPr sz="1800" dirty="0">
                <a:latin typeface="Arial"/>
                <a:cs typeface="Arial"/>
              </a:rPr>
              <a:t>directly</a:t>
            </a:r>
            <a:r>
              <a:rPr sz="1800" spc="-70" dirty="0">
                <a:latin typeface="Arial"/>
                <a:cs typeface="Arial"/>
              </a:rPr>
              <a:t> </a:t>
            </a:r>
            <a:r>
              <a:rPr sz="1800" dirty="0">
                <a:latin typeface="Arial"/>
                <a:cs typeface="Arial"/>
              </a:rPr>
              <a:t>from</a:t>
            </a:r>
            <a:r>
              <a:rPr sz="1800" spc="-60" dirty="0">
                <a:latin typeface="Arial"/>
                <a:cs typeface="Arial"/>
              </a:rPr>
              <a:t> </a:t>
            </a:r>
            <a:r>
              <a:rPr sz="1800" dirty="0">
                <a:latin typeface="Arial"/>
                <a:cs typeface="Arial"/>
              </a:rPr>
              <a:t>the</a:t>
            </a:r>
            <a:r>
              <a:rPr sz="1800" spc="-65" dirty="0">
                <a:latin typeface="Arial"/>
                <a:cs typeface="Arial"/>
              </a:rPr>
              <a:t> </a:t>
            </a:r>
            <a:r>
              <a:rPr sz="1800" dirty="0">
                <a:latin typeface="Arial"/>
                <a:cs typeface="Arial"/>
              </a:rPr>
              <a:t>HRC</a:t>
            </a:r>
            <a:r>
              <a:rPr sz="1800" spc="-55" dirty="0">
                <a:latin typeface="Arial"/>
                <a:cs typeface="Arial"/>
              </a:rPr>
              <a:t> </a:t>
            </a:r>
            <a:r>
              <a:rPr sz="1800" dirty="0">
                <a:latin typeface="Arial"/>
                <a:cs typeface="Arial"/>
              </a:rPr>
              <a:t>website</a:t>
            </a:r>
            <a:r>
              <a:rPr sz="1800" spc="-30" dirty="0">
                <a:latin typeface="Arial"/>
                <a:cs typeface="Arial"/>
              </a:rPr>
              <a:t> </a:t>
            </a:r>
            <a:r>
              <a:rPr sz="1800" spc="-25" dirty="0">
                <a:latin typeface="Arial"/>
                <a:cs typeface="Arial"/>
              </a:rPr>
              <a:t>at: </a:t>
            </a:r>
            <a:r>
              <a:rPr sz="1800" u="sng" spc="-10" dirty="0">
                <a:solidFill>
                  <a:srgbClr val="0000FF"/>
                </a:solidFill>
                <a:uFill>
                  <a:solidFill>
                    <a:srgbClr val="0000FF"/>
                  </a:solidFill>
                </a:uFill>
                <a:latin typeface="Arial"/>
                <a:cs typeface="Arial"/>
                <a:hlinkClick r:id="rId3"/>
              </a:rPr>
              <a:t>https://www.hrc.army.mil/content/Gray%20Area%20Retirements%20Branch</a:t>
            </a:r>
            <a:endParaRPr sz="1800">
              <a:latin typeface="Arial"/>
              <a:cs typeface="Arial"/>
            </a:endParaRPr>
          </a:p>
          <a:p>
            <a:pPr marL="299085" marR="575945" indent="-287020">
              <a:lnSpc>
                <a:spcPct val="110000"/>
              </a:lnSpc>
              <a:spcBef>
                <a:spcPts val="1535"/>
              </a:spcBef>
              <a:buChar char="•"/>
              <a:tabLst>
                <a:tab pos="299085" algn="l"/>
              </a:tabLst>
            </a:pPr>
            <a:r>
              <a:rPr sz="1800" dirty="0">
                <a:latin typeface="Arial"/>
                <a:cs typeface="Arial"/>
              </a:rPr>
              <a:t>Submit</a:t>
            </a:r>
            <a:r>
              <a:rPr sz="1800" spc="-65" dirty="0">
                <a:latin typeface="Arial"/>
                <a:cs typeface="Arial"/>
              </a:rPr>
              <a:t> </a:t>
            </a:r>
            <a:r>
              <a:rPr sz="1800" dirty="0">
                <a:latin typeface="Arial"/>
                <a:cs typeface="Arial"/>
              </a:rPr>
              <a:t>no</a:t>
            </a:r>
            <a:r>
              <a:rPr sz="1800" spc="-15" dirty="0">
                <a:latin typeface="Arial"/>
                <a:cs typeface="Arial"/>
              </a:rPr>
              <a:t> </a:t>
            </a:r>
            <a:r>
              <a:rPr sz="1800" dirty="0">
                <a:latin typeface="Arial"/>
                <a:cs typeface="Arial"/>
              </a:rPr>
              <a:t>earlier</a:t>
            </a:r>
            <a:r>
              <a:rPr sz="1800" spc="-40" dirty="0">
                <a:latin typeface="Arial"/>
                <a:cs typeface="Arial"/>
              </a:rPr>
              <a:t> </a:t>
            </a:r>
            <a:r>
              <a:rPr sz="1800" dirty="0">
                <a:latin typeface="Arial"/>
                <a:cs typeface="Arial"/>
              </a:rPr>
              <a:t>than</a:t>
            </a:r>
            <a:r>
              <a:rPr sz="1800" spc="-55" dirty="0">
                <a:latin typeface="Arial"/>
                <a:cs typeface="Arial"/>
              </a:rPr>
              <a:t> </a:t>
            </a:r>
            <a:r>
              <a:rPr sz="1800" dirty="0">
                <a:latin typeface="Arial"/>
                <a:cs typeface="Arial"/>
              </a:rPr>
              <a:t>9</a:t>
            </a:r>
            <a:r>
              <a:rPr sz="1800" spc="-35" dirty="0">
                <a:latin typeface="Arial"/>
                <a:cs typeface="Arial"/>
              </a:rPr>
              <a:t> </a:t>
            </a:r>
            <a:r>
              <a:rPr sz="1800" dirty="0">
                <a:latin typeface="Arial"/>
                <a:cs typeface="Arial"/>
              </a:rPr>
              <a:t>months</a:t>
            </a:r>
            <a:r>
              <a:rPr sz="1800" spc="-45" dirty="0">
                <a:latin typeface="Arial"/>
                <a:cs typeface="Arial"/>
              </a:rPr>
              <a:t> </a:t>
            </a:r>
            <a:r>
              <a:rPr sz="1800" dirty="0">
                <a:latin typeface="Arial"/>
                <a:cs typeface="Arial"/>
              </a:rPr>
              <a:t>and</a:t>
            </a:r>
            <a:r>
              <a:rPr sz="1800" spc="-35" dirty="0">
                <a:latin typeface="Arial"/>
                <a:cs typeface="Arial"/>
              </a:rPr>
              <a:t> </a:t>
            </a:r>
            <a:r>
              <a:rPr sz="1800" dirty="0">
                <a:latin typeface="Arial"/>
                <a:cs typeface="Arial"/>
              </a:rPr>
              <a:t>no</a:t>
            </a:r>
            <a:r>
              <a:rPr sz="1800" spc="-25" dirty="0">
                <a:latin typeface="Arial"/>
                <a:cs typeface="Arial"/>
              </a:rPr>
              <a:t> </a:t>
            </a:r>
            <a:r>
              <a:rPr sz="1800" dirty="0">
                <a:latin typeface="Arial"/>
                <a:cs typeface="Arial"/>
              </a:rPr>
              <a:t>later</a:t>
            </a:r>
            <a:r>
              <a:rPr sz="1800" spc="-40" dirty="0">
                <a:latin typeface="Arial"/>
                <a:cs typeface="Arial"/>
              </a:rPr>
              <a:t> </a:t>
            </a:r>
            <a:r>
              <a:rPr sz="1800" dirty="0">
                <a:latin typeface="Arial"/>
                <a:cs typeface="Arial"/>
              </a:rPr>
              <a:t>than</a:t>
            </a:r>
            <a:r>
              <a:rPr sz="1800" spc="-55" dirty="0">
                <a:latin typeface="Arial"/>
                <a:cs typeface="Arial"/>
              </a:rPr>
              <a:t> </a:t>
            </a:r>
            <a:r>
              <a:rPr sz="1800" dirty="0">
                <a:latin typeface="Arial"/>
                <a:cs typeface="Arial"/>
              </a:rPr>
              <a:t>90</a:t>
            </a:r>
            <a:r>
              <a:rPr sz="1800" spc="-25" dirty="0">
                <a:latin typeface="Arial"/>
                <a:cs typeface="Arial"/>
              </a:rPr>
              <a:t> </a:t>
            </a:r>
            <a:r>
              <a:rPr sz="1800" dirty="0">
                <a:latin typeface="Arial"/>
                <a:cs typeface="Arial"/>
              </a:rPr>
              <a:t>days</a:t>
            </a:r>
            <a:r>
              <a:rPr sz="1800" spc="15" dirty="0">
                <a:latin typeface="Arial"/>
                <a:cs typeface="Arial"/>
              </a:rPr>
              <a:t> </a:t>
            </a:r>
            <a:r>
              <a:rPr sz="1800" dirty="0">
                <a:latin typeface="Arial"/>
                <a:cs typeface="Arial"/>
              </a:rPr>
              <a:t>prior</a:t>
            </a:r>
            <a:r>
              <a:rPr sz="1800" spc="-45" dirty="0">
                <a:latin typeface="Arial"/>
                <a:cs typeface="Arial"/>
              </a:rPr>
              <a:t> </a:t>
            </a:r>
            <a:r>
              <a:rPr sz="1800" dirty="0">
                <a:latin typeface="Arial"/>
                <a:cs typeface="Arial"/>
              </a:rPr>
              <a:t>to</a:t>
            </a:r>
            <a:r>
              <a:rPr sz="1800" spc="-25" dirty="0">
                <a:latin typeface="Arial"/>
                <a:cs typeface="Arial"/>
              </a:rPr>
              <a:t> </a:t>
            </a:r>
            <a:r>
              <a:rPr sz="1800" spc="-10" dirty="0">
                <a:latin typeface="Arial"/>
                <a:cs typeface="Arial"/>
              </a:rPr>
              <a:t>retirement </a:t>
            </a:r>
            <a:r>
              <a:rPr sz="1800" dirty="0">
                <a:latin typeface="Arial"/>
                <a:cs typeface="Arial"/>
              </a:rPr>
              <a:t>date</a:t>
            </a:r>
            <a:r>
              <a:rPr sz="1800" spc="-55" dirty="0">
                <a:latin typeface="Arial"/>
                <a:cs typeface="Arial"/>
              </a:rPr>
              <a:t> </a:t>
            </a:r>
            <a:r>
              <a:rPr sz="1800" dirty="0">
                <a:latin typeface="Arial"/>
                <a:cs typeface="Arial"/>
              </a:rPr>
              <a:t>(Age</a:t>
            </a:r>
            <a:r>
              <a:rPr sz="1800" spc="-60" dirty="0">
                <a:latin typeface="Arial"/>
                <a:cs typeface="Arial"/>
              </a:rPr>
              <a:t> </a:t>
            </a:r>
            <a:r>
              <a:rPr sz="1800" dirty="0">
                <a:latin typeface="Arial"/>
                <a:cs typeface="Arial"/>
              </a:rPr>
              <a:t>60</a:t>
            </a:r>
            <a:r>
              <a:rPr sz="1800" spc="-35" dirty="0">
                <a:latin typeface="Arial"/>
                <a:cs typeface="Arial"/>
              </a:rPr>
              <a:t> </a:t>
            </a:r>
            <a:r>
              <a:rPr sz="1800" dirty="0">
                <a:latin typeface="Arial"/>
                <a:cs typeface="Arial"/>
              </a:rPr>
              <a:t>or</a:t>
            </a:r>
            <a:r>
              <a:rPr sz="1800" spc="-50" dirty="0">
                <a:latin typeface="Arial"/>
                <a:cs typeface="Arial"/>
              </a:rPr>
              <a:t> </a:t>
            </a:r>
            <a:r>
              <a:rPr sz="1800" dirty="0">
                <a:latin typeface="Arial"/>
                <a:cs typeface="Arial"/>
              </a:rPr>
              <a:t>reduced</a:t>
            </a:r>
            <a:r>
              <a:rPr sz="1800" spc="-60" dirty="0">
                <a:latin typeface="Arial"/>
                <a:cs typeface="Arial"/>
              </a:rPr>
              <a:t> </a:t>
            </a:r>
            <a:r>
              <a:rPr sz="1800" dirty="0">
                <a:latin typeface="Arial"/>
                <a:cs typeface="Arial"/>
              </a:rPr>
              <a:t>age</a:t>
            </a:r>
            <a:r>
              <a:rPr sz="1800" spc="-45" dirty="0">
                <a:latin typeface="Arial"/>
                <a:cs typeface="Arial"/>
              </a:rPr>
              <a:t> </a:t>
            </a:r>
            <a:r>
              <a:rPr sz="1800" dirty="0">
                <a:latin typeface="Arial"/>
                <a:cs typeface="Arial"/>
              </a:rPr>
              <a:t>eligibility)</a:t>
            </a:r>
            <a:r>
              <a:rPr sz="1800" spc="-35"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ensure</a:t>
            </a:r>
            <a:r>
              <a:rPr sz="1800" spc="-20" dirty="0">
                <a:latin typeface="Arial"/>
                <a:cs typeface="Arial"/>
              </a:rPr>
              <a:t> </a:t>
            </a:r>
            <a:r>
              <a:rPr sz="1800" dirty="0">
                <a:latin typeface="Arial"/>
                <a:cs typeface="Arial"/>
              </a:rPr>
              <a:t>payment</a:t>
            </a:r>
            <a:r>
              <a:rPr sz="1800" spc="10" dirty="0">
                <a:latin typeface="Arial"/>
                <a:cs typeface="Arial"/>
              </a:rPr>
              <a:t> </a:t>
            </a:r>
            <a:r>
              <a:rPr sz="1800" dirty="0">
                <a:latin typeface="Arial"/>
                <a:cs typeface="Arial"/>
              </a:rPr>
              <a:t>in</a:t>
            </a:r>
            <a:r>
              <a:rPr sz="1800" spc="-35"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timely</a:t>
            </a:r>
            <a:r>
              <a:rPr sz="1800" spc="-65" dirty="0">
                <a:latin typeface="Arial"/>
                <a:cs typeface="Arial"/>
              </a:rPr>
              <a:t> </a:t>
            </a:r>
            <a:r>
              <a:rPr sz="1800" spc="-10" dirty="0">
                <a:latin typeface="Arial"/>
                <a:cs typeface="Arial"/>
              </a:rPr>
              <a:t>manner</a:t>
            </a:r>
            <a:endParaRPr sz="1800">
              <a:latin typeface="Arial"/>
              <a:cs typeface="Arial"/>
            </a:endParaRPr>
          </a:p>
          <a:p>
            <a:pPr marL="297180" marR="127635" indent="-285115">
              <a:lnSpc>
                <a:spcPct val="100000"/>
              </a:lnSpc>
              <a:spcBef>
                <a:spcPts val="1500"/>
              </a:spcBef>
              <a:buChar char="•"/>
              <a:tabLst>
                <a:tab pos="297180" algn="l"/>
              </a:tabLst>
            </a:pPr>
            <a:r>
              <a:rPr sz="1800" dirty="0">
                <a:latin typeface="Arial"/>
                <a:cs typeface="Arial"/>
              </a:rPr>
              <a:t>The</a:t>
            </a:r>
            <a:r>
              <a:rPr sz="1800" spc="-45" dirty="0">
                <a:latin typeface="Arial"/>
                <a:cs typeface="Arial"/>
              </a:rPr>
              <a:t> </a:t>
            </a:r>
            <a:r>
              <a:rPr sz="1800" dirty="0">
                <a:latin typeface="Arial"/>
                <a:cs typeface="Arial"/>
              </a:rPr>
              <a:t>application</a:t>
            </a:r>
            <a:r>
              <a:rPr sz="1800" spc="-15" dirty="0">
                <a:latin typeface="Arial"/>
                <a:cs typeface="Arial"/>
              </a:rPr>
              <a:t> </a:t>
            </a:r>
            <a:r>
              <a:rPr sz="1800" dirty="0">
                <a:latin typeface="Arial"/>
                <a:cs typeface="Arial"/>
              </a:rPr>
              <a:t>packet</a:t>
            </a:r>
            <a:r>
              <a:rPr sz="1800" spc="-15" dirty="0">
                <a:latin typeface="Arial"/>
                <a:cs typeface="Arial"/>
              </a:rPr>
              <a:t> </a:t>
            </a:r>
            <a:r>
              <a:rPr sz="1800" dirty="0">
                <a:latin typeface="Arial"/>
                <a:cs typeface="Arial"/>
              </a:rPr>
              <a:t>contains</a:t>
            </a:r>
            <a:r>
              <a:rPr sz="1800" spc="-15"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checklist,</a:t>
            </a:r>
            <a:r>
              <a:rPr sz="1800" spc="-25" dirty="0">
                <a:latin typeface="Arial"/>
                <a:cs typeface="Arial"/>
              </a:rPr>
              <a:t> </a:t>
            </a:r>
            <a:r>
              <a:rPr sz="1800" dirty="0">
                <a:latin typeface="Arial"/>
                <a:cs typeface="Arial"/>
              </a:rPr>
              <a:t>DD</a:t>
            </a:r>
            <a:r>
              <a:rPr sz="1800" spc="-30" dirty="0">
                <a:latin typeface="Arial"/>
                <a:cs typeface="Arial"/>
              </a:rPr>
              <a:t> </a:t>
            </a:r>
            <a:r>
              <a:rPr sz="1800" dirty="0">
                <a:latin typeface="Arial"/>
                <a:cs typeface="Arial"/>
              </a:rPr>
              <a:t>Form</a:t>
            </a:r>
            <a:r>
              <a:rPr sz="1800" spc="-30" dirty="0">
                <a:latin typeface="Arial"/>
                <a:cs typeface="Arial"/>
              </a:rPr>
              <a:t> </a:t>
            </a:r>
            <a:r>
              <a:rPr sz="1800" dirty="0">
                <a:latin typeface="Arial"/>
                <a:cs typeface="Arial"/>
              </a:rPr>
              <a:t>108</a:t>
            </a:r>
            <a:r>
              <a:rPr sz="1800" spc="-25" dirty="0">
                <a:latin typeface="Arial"/>
                <a:cs typeface="Arial"/>
              </a:rPr>
              <a:t> </a:t>
            </a:r>
            <a:r>
              <a:rPr sz="1800" dirty="0">
                <a:latin typeface="Arial"/>
                <a:cs typeface="Arial"/>
              </a:rPr>
              <a:t>(Application</a:t>
            </a:r>
            <a:r>
              <a:rPr sz="1800" spc="-10" dirty="0">
                <a:latin typeface="Arial"/>
                <a:cs typeface="Arial"/>
              </a:rPr>
              <a:t> </a:t>
            </a:r>
            <a:r>
              <a:rPr sz="1800" dirty="0">
                <a:latin typeface="Arial"/>
                <a:cs typeface="Arial"/>
              </a:rPr>
              <a:t>for</a:t>
            </a:r>
            <a:r>
              <a:rPr sz="1800" spc="-40" dirty="0">
                <a:latin typeface="Arial"/>
                <a:cs typeface="Arial"/>
              </a:rPr>
              <a:t> </a:t>
            </a:r>
            <a:r>
              <a:rPr sz="1800" spc="-10" dirty="0">
                <a:latin typeface="Arial"/>
                <a:cs typeface="Arial"/>
              </a:rPr>
              <a:t>Retired </a:t>
            </a:r>
            <a:r>
              <a:rPr sz="1800" dirty="0">
                <a:latin typeface="Arial"/>
                <a:cs typeface="Arial"/>
              </a:rPr>
              <a:t>Pay</a:t>
            </a:r>
            <a:r>
              <a:rPr sz="1800" spc="-35" dirty="0">
                <a:latin typeface="Arial"/>
                <a:cs typeface="Arial"/>
              </a:rPr>
              <a:t> </a:t>
            </a:r>
            <a:r>
              <a:rPr sz="1800" dirty="0">
                <a:latin typeface="Arial"/>
                <a:cs typeface="Arial"/>
              </a:rPr>
              <a:t>Benefits),</a:t>
            </a:r>
            <a:r>
              <a:rPr sz="1800" spc="-25" dirty="0">
                <a:latin typeface="Arial"/>
                <a:cs typeface="Arial"/>
              </a:rPr>
              <a:t> </a:t>
            </a:r>
            <a:r>
              <a:rPr sz="1800" dirty="0">
                <a:latin typeface="Arial"/>
                <a:cs typeface="Arial"/>
              </a:rPr>
              <a:t>DD</a:t>
            </a:r>
            <a:r>
              <a:rPr sz="1800" spc="-30" dirty="0">
                <a:latin typeface="Arial"/>
                <a:cs typeface="Arial"/>
              </a:rPr>
              <a:t> </a:t>
            </a:r>
            <a:r>
              <a:rPr sz="1800" dirty="0">
                <a:latin typeface="Arial"/>
                <a:cs typeface="Arial"/>
              </a:rPr>
              <a:t>Form</a:t>
            </a:r>
            <a:r>
              <a:rPr sz="1800" spc="-30" dirty="0">
                <a:latin typeface="Arial"/>
                <a:cs typeface="Arial"/>
              </a:rPr>
              <a:t> </a:t>
            </a:r>
            <a:r>
              <a:rPr sz="1800" dirty="0">
                <a:latin typeface="Arial"/>
                <a:cs typeface="Arial"/>
              </a:rPr>
              <a:t>2656</a:t>
            </a:r>
            <a:r>
              <a:rPr sz="1800" spc="-25" dirty="0">
                <a:latin typeface="Arial"/>
                <a:cs typeface="Arial"/>
              </a:rPr>
              <a:t> </a:t>
            </a:r>
            <a:r>
              <a:rPr sz="1800" dirty="0">
                <a:latin typeface="Arial"/>
                <a:cs typeface="Arial"/>
              </a:rPr>
              <a:t>(Data</a:t>
            </a:r>
            <a:r>
              <a:rPr sz="1800" spc="-35" dirty="0">
                <a:latin typeface="Arial"/>
                <a:cs typeface="Arial"/>
              </a:rPr>
              <a:t> </a:t>
            </a:r>
            <a:r>
              <a:rPr sz="1800" dirty="0">
                <a:latin typeface="Arial"/>
                <a:cs typeface="Arial"/>
              </a:rPr>
              <a:t>for</a:t>
            </a:r>
            <a:r>
              <a:rPr sz="1800" spc="-30" dirty="0">
                <a:latin typeface="Arial"/>
                <a:cs typeface="Arial"/>
              </a:rPr>
              <a:t> </a:t>
            </a:r>
            <a:r>
              <a:rPr sz="1800" dirty="0">
                <a:latin typeface="Arial"/>
                <a:cs typeface="Arial"/>
              </a:rPr>
              <a:t>Payment of</a:t>
            </a:r>
            <a:r>
              <a:rPr sz="1800" spc="-30" dirty="0">
                <a:latin typeface="Arial"/>
                <a:cs typeface="Arial"/>
              </a:rPr>
              <a:t> </a:t>
            </a:r>
            <a:r>
              <a:rPr sz="1800" dirty="0">
                <a:latin typeface="Arial"/>
                <a:cs typeface="Arial"/>
              </a:rPr>
              <a:t>Retired</a:t>
            </a:r>
            <a:r>
              <a:rPr sz="1800" spc="-20" dirty="0">
                <a:latin typeface="Arial"/>
                <a:cs typeface="Arial"/>
              </a:rPr>
              <a:t> </a:t>
            </a:r>
            <a:r>
              <a:rPr sz="1800" dirty="0">
                <a:latin typeface="Arial"/>
                <a:cs typeface="Arial"/>
              </a:rPr>
              <a:t>Personnel,</a:t>
            </a:r>
            <a:r>
              <a:rPr sz="1800" spc="-15" dirty="0">
                <a:latin typeface="Arial"/>
                <a:cs typeface="Arial"/>
              </a:rPr>
              <a:t> </a:t>
            </a:r>
            <a:r>
              <a:rPr sz="1800" dirty="0">
                <a:latin typeface="Arial"/>
                <a:cs typeface="Arial"/>
              </a:rPr>
              <a:t>an</a:t>
            </a:r>
            <a:r>
              <a:rPr sz="1800" spc="-20" dirty="0">
                <a:latin typeface="Arial"/>
                <a:cs typeface="Arial"/>
              </a:rPr>
              <a:t> </a:t>
            </a:r>
            <a:r>
              <a:rPr sz="1800" spc="-25" dirty="0">
                <a:latin typeface="Arial"/>
                <a:cs typeface="Arial"/>
              </a:rPr>
              <a:t>SF </a:t>
            </a:r>
            <a:r>
              <a:rPr sz="1800" spc="-35" dirty="0">
                <a:latin typeface="Arial"/>
                <a:cs typeface="Arial"/>
              </a:rPr>
              <a:t>1199A</a:t>
            </a:r>
            <a:r>
              <a:rPr sz="1800" spc="-90" dirty="0">
                <a:latin typeface="Arial"/>
                <a:cs typeface="Arial"/>
              </a:rPr>
              <a:t> </a:t>
            </a:r>
            <a:r>
              <a:rPr sz="1800" dirty="0">
                <a:latin typeface="Arial"/>
                <a:cs typeface="Arial"/>
              </a:rPr>
              <a:t>(direct</a:t>
            </a:r>
            <a:r>
              <a:rPr sz="1800" spc="-50" dirty="0">
                <a:latin typeface="Arial"/>
                <a:cs typeface="Arial"/>
              </a:rPr>
              <a:t> </a:t>
            </a:r>
            <a:r>
              <a:rPr sz="1800" dirty="0">
                <a:latin typeface="Arial"/>
                <a:cs typeface="Arial"/>
              </a:rPr>
              <a:t>deposit</a:t>
            </a:r>
            <a:r>
              <a:rPr sz="1800" spc="-15" dirty="0">
                <a:latin typeface="Arial"/>
                <a:cs typeface="Arial"/>
              </a:rPr>
              <a:t> </a:t>
            </a:r>
            <a:r>
              <a:rPr sz="1800" dirty="0">
                <a:latin typeface="Arial"/>
                <a:cs typeface="Arial"/>
              </a:rPr>
              <a:t>form),</a:t>
            </a:r>
            <a:r>
              <a:rPr sz="1800" spc="-40" dirty="0">
                <a:latin typeface="Arial"/>
                <a:cs typeface="Arial"/>
              </a:rPr>
              <a:t> </a:t>
            </a:r>
            <a:r>
              <a:rPr sz="1800" dirty="0">
                <a:latin typeface="Arial"/>
                <a:cs typeface="Arial"/>
              </a:rPr>
              <a:t>and</a:t>
            </a:r>
            <a:r>
              <a:rPr sz="1800" spc="-20"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return</a:t>
            </a:r>
            <a:r>
              <a:rPr sz="1800" spc="-35" dirty="0">
                <a:latin typeface="Arial"/>
                <a:cs typeface="Arial"/>
              </a:rPr>
              <a:t> </a:t>
            </a:r>
            <a:r>
              <a:rPr sz="1800" dirty="0">
                <a:latin typeface="Arial"/>
                <a:cs typeface="Arial"/>
              </a:rPr>
              <a:t>envelope.</a:t>
            </a:r>
            <a:r>
              <a:rPr sz="1800" spc="5" dirty="0">
                <a:latin typeface="Arial"/>
                <a:cs typeface="Arial"/>
              </a:rPr>
              <a:t> </a:t>
            </a:r>
            <a:r>
              <a:rPr sz="1800" dirty="0">
                <a:latin typeface="Arial"/>
                <a:cs typeface="Arial"/>
              </a:rPr>
              <a:t>Methods</a:t>
            </a:r>
            <a:r>
              <a:rPr sz="1800" spc="-65" dirty="0">
                <a:latin typeface="Arial"/>
                <a:cs typeface="Arial"/>
              </a:rPr>
              <a:t> </a:t>
            </a:r>
            <a:r>
              <a:rPr sz="1800" dirty="0">
                <a:latin typeface="Arial"/>
                <a:cs typeface="Arial"/>
              </a:rPr>
              <a:t>for</a:t>
            </a:r>
            <a:r>
              <a:rPr sz="1800" spc="-25" dirty="0">
                <a:latin typeface="Arial"/>
                <a:cs typeface="Arial"/>
              </a:rPr>
              <a:t> </a:t>
            </a:r>
            <a:r>
              <a:rPr sz="1800" dirty="0">
                <a:latin typeface="Arial"/>
                <a:cs typeface="Arial"/>
              </a:rPr>
              <a:t>submitting</a:t>
            </a:r>
            <a:r>
              <a:rPr sz="1800" spc="-80" dirty="0">
                <a:latin typeface="Arial"/>
                <a:cs typeface="Arial"/>
              </a:rPr>
              <a:t> </a:t>
            </a:r>
            <a:r>
              <a:rPr sz="1800" spc="-25" dirty="0">
                <a:latin typeface="Arial"/>
                <a:cs typeface="Arial"/>
              </a:rPr>
              <a:t>the </a:t>
            </a:r>
            <a:r>
              <a:rPr sz="1800" dirty="0">
                <a:latin typeface="Arial"/>
                <a:cs typeface="Arial"/>
              </a:rPr>
              <a:t>completed</a:t>
            </a:r>
            <a:r>
              <a:rPr sz="1800" spc="-100" dirty="0">
                <a:latin typeface="Arial"/>
                <a:cs typeface="Arial"/>
              </a:rPr>
              <a:t> </a:t>
            </a:r>
            <a:r>
              <a:rPr sz="1800" dirty="0">
                <a:latin typeface="Arial"/>
                <a:cs typeface="Arial"/>
              </a:rPr>
              <a:t>application</a:t>
            </a:r>
            <a:r>
              <a:rPr sz="1800" spc="-60" dirty="0">
                <a:latin typeface="Arial"/>
                <a:cs typeface="Arial"/>
              </a:rPr>
              <a:t> </a:t>
            </a:r>
            <a:r>
              <a:rPr sz="1800" spc="-20" dirty="0">
                <a:latin typeface="Arial"/>
                <a:cs typeface="Arial"/>
              </a:rPr>
              <a:t>are:</a:t>
            </a:r>
            <a:endParaRPr sz="1800">
              <a:latin typeface="Arial"/>
              <a:cs typeface="Arial"/>
            </a:endParaRPr>
          </a:p>
          <a:p>
            <a:pPr marL="754380" lvl="1" indent="-284480">
              <a:lnSpc>
                <a:spcPct val="100000"/>
              </a:lnSpc>
              <a:spcBef>
                <a:spcPts val="960"/>
              </a:spcBef>
              <a:buFont typeface="Wingdings"/>
              <a:buChar char=""/>
              <a:tabLst>
                <a:tab pos="754380" algn="l"/>
              </a:tabLst>
            </a:pPr>
            <a:r>
              <a:rPr sz="1800" dirty="0">
                <a:latin typeface="Arial"/>
                <a:cs typeface="Arial"/>
              </a:rPr>
              <a:t>Email</a:t>
            </a:r>
            <a:r>
              <a:rPr sz="1800" spc="-20" dirty="0">
                <a:latin typeface="Arial"/>
                <a:cs typeface="Arial"/>
              </a:rPr>
              <a:t> </a:t>
            </a:r>
            <a:r>
              <a:rPr sz="1800" dirty="0">
                <a:latin typeface="Arial"/>
                <a:cs typeface="Arial"/>
              </a:rPr>
              <a:t>to </a:t>
            </a:r>
            <a:r>
              <a:rPr sz="1800" u="sng" spc="-20" dirty="0">
                <a:solidFill>
                  <a:srgbClr val="0000FF"/>
                </a:solidFill>
                <a:uFill>
                  <a:solidFill>
                    <a:srgbClr val="0000FF"/>
                  </a:solidFill>
                </a:uFill>
                <a:latin typeface="Arial"/>
                <a:cs typeface="Arial"/>
                <a:hlinkClick r:id="rId4"/>
              </a:rPr>
              <a:t>usarmy.knox.hrc.mbx.tagd-</a:t>
            </a:r>
            <a:r>
              <a:rPr sz="1800" u="sng" spc="-10" dirty="0">
                <a:solidFill>
                  <a:srgbClr val="0000FF"/>
                </a:solidFill>
                <a:uFill>
                  <a:solidFill>
                    <a:srgbClr val="0000FF"/>
                  </a:solidFill>
                </a:uFill>
                <a:latin typeface="Arial"/>
                <a:cs typeface="Arial"/>
                <a:hlinkClick r:id="rId4"/>
              </a:rPr>
              <a:t>ask-hrc@army.mil</a:t>
            </a:r>
            <a:r>
              <a:rPr sz="1800" u="none" spc="60" dirty="0">
                <a:solidFill>
                  <a:srgbClr val="0000FF"/>
                </a:solidFill>
                <a:latin typeface="Arial"/>
                <a:cs typeface="Arial"/>
              </a:rPr>
              <a:t> </a:t>
            </a:r>
            <a:r>
              <a:rPr sz="1800" u="none" dirty="0">
                <a:solidFill>
                  <a:srgbClr val="FF0000"/>
                </a:solidFill>
                <a:latin typeface="Arial"/>
                <a:cs typeface="Arial"/>
              </a:rPr>
              <a:t>(preferred</a:t>
            </a:r>
            <a:r>
              <a:rPr sz="1800" u="none" spc="15" dirty="0">
                <a:solidFill>
                  <a:srgbClr val="FF0000"/>
                </a:solidFill>
                <a:latin typeface="Arial"/>
                <a:cs typeface="Arial"/>
              </a:rPr>
              <a:t> </a:t>
            </a:r>
            <a:r>
              <a:rPr sz="1800" u="none" spc="-10" dirty="0">
                <a:solidFill>
                  <a:srgbClr val="FF0000"/>
                </a:solidFill>
                <a:latin typeface="Arial"/>
                <a:cs typeface="Arial"/>
              </a:rPr>
              <a:t>method)</a:t>
            </a:r>
            <a:endParaRPr sz="1800">
              <a:latin typeface="Arial"/>
              <a:cs typeface="Arial"/>
            </a:endParaRPr>
          </a:p>
          <a:p>
            <a:pPr marL="754380" lvl="1" indent="-284480">
              <a:lnSpc>
                <a:spcPct val="100000"/>
              </a:lnSpc>
              <a:buFont typeface="Wingdings"/>
              <a:buChar char=""/>
              <a:tabLst>
                <a:tab pos="754380" algn="l"/>
                <a:tab pos="1325880" algn="l"/>
              </a:tabLst>
            </a:pPr>
            <a:r>
              <a:rPr sz="1800" spc="-20" dirty="0">
                <a:latin typeface="Arial"/>
                <a:cs typeface="Arial"/>
              </a:rPr>
              <a:t>Fax:</a:t>
            </a:r>
            <a:r>
              <a:rPr sz="1800" dirty="0">
                <a:latin typeface="Arial"/>
                <a:cs typeface="Arial"/>
              </a:rPr>
              <a:t>	</a:t>
            </a:r>
            <a:r>
              <a:rPr sz="1800" spc="-10" dirty="0">
                <a:latin typeface="Arial"/>
                <a:cs typeface="Arial"/>
              </a:rPr>
              <a:t>502-613-</a:t>
            </a:r>
            <a:r>
              <a:rPr sz="1800" spc="-20" dirty="0">
                <a:latin typeface="Arial"/>
                <a:cs typeface="Arial"/>
              </a:rPr>
              <a:t>8950</a:t>
            </a:r>
            <a:endParaRPr sz="1800">
              <a:latin typeface="Arial"/>
              <a:cs typeface="Arial"/>
            </a:endParaRPr>
          </a:p>
          <a:p>
            <a:pPr marL="754380" lvl="1" indent="-284480">
              <a:lnSpc>
                <a:spcPct val="100000"/>
              </a:lnSpc>
              <a:buFont typeface="Wingdings"/>
              <a:buChar char=""/>
              <a:tabLst>
                <a:tab pos="754380" algn="l"/>
              </a:tabLst>
            </a:pPr>
            <a:r>
              <a:rPr sz="1800" spc="-10" dirty="0">
                <a:latin typeface="Arial"/>
                <a:cs typeface="Arial"/>
              </a:rPr>
              <a:t>Mailing</a:t>
            </a:r>
            <a:r>
              <a:rPr sz="1800" spc="-100" dirty="0">
                <a:latin typeface="Arial"/>
                <a:cs typeface="Arial"/>
              </a:rPr>
              <a:t> </a:t>
            </a:r>
            <a:r>
              <a:rPr sz="1800" spc="-10" dirty="0">
                <a:latin typeface="Arial"/>
                <a:cs typeface="Arial"/>
              </a:rPr>
              <a:t>Address:</a:t>
            </a:r>
            <a:endParaRPr sz="1800">
              <a:latin typeface="Arial"/>
              <a:cs typeface="Arial"/>
            </a:endParaRPr>
          </a:p>
          <a:p>
            <a:pPr marL="1371600">
              <a:lnSpc>
                <a:spcPct val="100000"/>
              </a:lnSpc>
            </a:pPr>
            <a:r>
              <a:rPr sz="1800" spc="-10" dirty="0">
                <a:latin typeface="Arial"/>
                <a:cs typeface="Arial"/>
              </a:rPr>
              <a:t>ATTN:</a:t>
            </a:r>
            <a:r>
              <a:rPr sz="1800" spc="-90" dirty="0">
                <a:latin typeface="Arial"/>
                <a:cs typeface="Arial"/>
              </a:rPr>
              <a:t> </a:t>
            </a:r>
            <a:r>
              <a:rPr sz="1800" spc="-10" dirty="0">
                <a:latin typeface="Arial"/>
                <a:cs typeface="Arial"/>
              </a:rPr>
              <a:t>RPMD-ROR-</a:t>
            </a:r>
            <a:r>
              <a:rPr sz="1800" spc="-25" dirty="0">
                <a:latin typeface="Arial"/>
                <a:cs typeface="Arial"/>
              </a:rPr>
              <a:t>GAR</a:t>
            </a:r>
            <a:endParaRPr sz="1800">
              <a:latin typeface="Arial"/>
              <a:cs typeface="Arial"/>
            </a:endParaRPr>
          </a:p>
          <a:p>
            <a:pPr marL="1371600">
              <a:lnSpc>
                <a:spcPct val="100000"/>
              </a:lnSpc>
            </a:pPr>
            <a:r>
              <a:rPr sz="1800" dirty="0">
                <a:latin typeface="Arial"/>
                <a:cs typeface="Arial"/>
              </a:rPr>
              <a:t>Human</a:t>
            </a:r>
            <a:r>
              <a:rPr sz="1800" spc="-35" dirty="0">
                <a:latin typeface="Arial"/>
                <a:cs typeface="Arial"/>
              </a:rPr>
              <a:t> </a:t>
            </a:r>
            <a:r>
              <a:rPr sz="1800" dirty="0">
                <a:latin typeface="Arial"/>
                <a:cs typeface="Arial"/>
              </a:rPr>
              <a:t>Resources</a:t>
            </a:r>
            <a:r>
              <a:rPr sz="1800" spc="-25" dirty="0">
                <a:latin typeface="Arial"/>
                <a:cs typeface="Arial"/>
              </a:rPr>
              <a:t> </a:t>
            </a:r>
            <a:r>
              <a:rPr sz="1800" spc="-10" dirty="0">
                <a:latin typeface="Arial"/>
                <a:cs typeface="Arial"/>
              </a:rPr>
              <a:t>Command</a:t>
            </a:r>
            <a:endParaRPr sz="1800">
              <a:latin typeface="Arial"/>
              <a:cs typeface="Arial"/>
            </a:endParaRPr>
          </a:p>
          <a:p>
            <a:pPr marL="1371600" marR="2840355">
              <a:lnSpc>
                <a:spcPct val="100000"/>
              </a:lnSpc>
            </a:pPr>
            <a:r>
              <a:rPr sz="1800" dirty="0">
                <a:latin typeface="Arial"/>
                <a:cs typeface="Arial"/>
              </a:rPr>
              <a:t>1600</a:t>
            </a:r>
            <a:r>
              <a:rPr sz="1800" spc="-25" dirty="0">
                <a:latin typeface="Arial"/>
                <a:cs typeface="Arial"/>
              </a:rPr>
              <a:t> </a:t>
            </a:r>
            <a:r>
              <a:rPr sz="1800" dirty="0">
                <a:latin typeface="Arial"/>
                <a:cs typeface="Arial"/>
              </a:rPr>
              <a:t>Spearhead</a:t>
            </a:r>
            <a:r>
              <a:rPr sz="1800" spc="-10" dirty="0">
                <a:latin typeface="Arial"/>
                <a:cs typeface="Arial"/>
              </a:rPr>
              <a:t> Division</a:t>
            </a:r>
            <a:r>
              <a:rPr sz="1800" spc="-114" dirty="0">
                <a:latin typeface="Arial"/>
                <a:cs typeface="Arial"/>
              </a:rPr>
              <a:t> </a:t>
            </a:r>
            <a:r>
              <a:rPr sz="1800" dirty="0">
                <a:latin typeface="Arial"/>
                <a:cs typeface="Arial"/>
              </a:rPr>
              <a:t>Avenue</a:t>
            </a:r>
            <a:r>
              <a:rPr sz="1800" spc="-15" dirty="0">
                <a:latin typeface="Arial"/>
                <a:cs typeface="Arial"/>
              </a:rPr>
              <a:t> </a:t>
            </a:r>
            <a:r>
              <a:rPr sz="1800" dirty="0">
                <a:latin typeface="Arial"/>
                <a:cs typeface="Arial"/>
              </a:rPr>
              <a:t>Dept.</a:t>
            </a:r>
            <a:r>
              <a:rPr sz="1800" spc="-25" dirty="0">
                <a:latin typeface="Arial"/>
                <a:cs typeface="Arial"/>
              </a:rPr>
              <a:t> 482 </a:t>
            </a:r>
            <a:r>
              <a:rPr sz="1800" dirty="0">
                <a:latin typeface="Arial"/>
                <a:cs typeface="Arial"/>
              </a:rPr>
              <a:t>Ft.</a:t>
            </a:r>
            <a:r>
              <a:rPr sz="1800" spc="-25" dirty="0">
                <a:latin typeface="Arial"/>
                <a:cs typeface="Arial"/>
              </a:rPr>
              <a:t> </a:t>
            </a:r>
            <a:r>
              <a:rPr sz="1800" dirty="0">
                <a:latin typeface="Arial"/>
                <a:cs typeface="Arial"/>
              </a:rPr>
              <a:t>Knox,</a:t>
            </a:r>
            <a:r>
              <a:rPr sz="1800" spc="-5" dirty="0">
                <a:latin typeface="Arial"/>
                <a:cs typeface="Arial"/>
              </a:rPr>
              <a:t> </a:t>
            </a:r>
            <a:r>
              <a:rPr sz="1800" dirty="0">
                <a:latin typeface="Arial"/>
                <a:cs typeface="Arial"/>
              </a:rPr>
              <a:t>KY</a:t>
            </a:r>
            <a:r>
              <a:rPr sz="1800" spc="-50" dirty="0">
                <a:latin typeface="Arial"/>
                <a:cs typeface="Arial"/>
              </a:rPr>
              <a:t> </a:t>
            </a:r>
            <a:r>
              <a:rPr sz="1800" spc="-10" dirty="0">
                <a:latin typeface="Arial"/>
                <a:cs typeface="Arial"/>
              </a:rPr>
              <a:t>40122-</a:t>
            </a:r>
            <a:r>
              <a:rPr sz="1800" spc="-20" dirty="0">
                <a:latin typeface="Arial"/>
                <a:cs typeface="Arial"/>
              </a:rPr>
              <a:t>5402</a:t>
            </a:r>
            <a:endParaRPr sz="1800">
              <a:latin typeface="Arial"/>
              <a:cs typeface="Arial"/>
            </a:endParaRPr>
          </a:p>
        </p:txBody>
      </p:sp>
      <p:sp>
        <p:nvSpPr>
          <p:cNvPr id="3" name="object 3"/>
          <p:cNvSpPr txBox="1">
            <a:spLocks noGrp="1"/>
          </p:cNvSpPr>
          <p:nvPr>
            <p:ph type="title"/>
          </p:nvPr>
        </p:nvSpPr>
        <p:spPr>
          <a:xfrm>
            <a:off x="928274" y="69596"/>
            <a:ext cx="7974965" cy="452120"/>
          </a:xfrm>
          <a:prstGeom prst="rect">
            <a:avLst/>
          </a:prstGeom>
        </p:spPr>
        <p:txBody>
          <a:bodyPr vert="horz" wrap="square" lIns="0" tIns="12065" rIns="0" bIns="0" rtlCol="0">
            <a:spAutoFit/>
          </a:bodyPr>
          <a:lstStyle/>
          <a:p>
            <a:pPr marL="12700">
              <a:lnSpc>
                <a:spcPct val="100000"/>
              </a:lnSpc>
              <a:spcBef>
                <a:spcPts val="95"/>
              </a:spcBef>
            </a:pPr>
            <a:r>
              <a:rPr sz="2800" dirty="0"/>
              <a:t>Complete</a:t>
            </a:r>
            <a:r>
              <a:rPr sz="2800" spc="-55" dirty="0"/>
              <a:t> </a:t>
            </a:r>
            <a:r>
              <a:rPr sz="2800" spc="-25" dirty="0"/>
              <a:t>Non-</a:t>
            </a:r>
            <a:r>
              <a:rPr sz="2800" dirty="0"/>
              <a:t>Regular</a:t>
            </a:r>
            <a:r>
              <a:rPr sz="2800" spc="-30" dirty="0"/>
              <a:t> </a:t>
            </a:r>
            <a:r>
              <a:rPr sz="2800" dirty="0"/>
              <a:t>Retired</a:t>
            </a:r>
            <a:r>
              <a:rPr sz="2800" spc="-70" dirty="0"/>
              <a:t> </a:t>
            </a:r>
            <a:r>
              <a:rPr sz="2800" dirty="0"/>
              <a:t>Pay</a:t>
            </a:r>
            <a:r>
              <a:rPr sz="2800" spc="-75" dirty="0"/>
              <a:t> </a:t>
            </a:r>
            <a:r>
              <a:rPr sz="2800" spc="-10" dirty="0"/>
              <a:t>Application</a:t>
            </a:r>
            <a:endParaRPr sz="2800"/>
          </a:p>
        </p:txBody>
      </p:sp>
      <p:pic>
        <p:nvPicPr>
          <p:cNvPr id="4" name="object 4"/>
          <p:cNvPicPr/>
          <p:nvPr/>
        </p:nvPicPr>
        <p:blipFill>
          <a:blip r:embed="rId5"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22</a:t>
            </a:fld>
            <a:endParaRPr spc="-25"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4610" y="20827"/>
            <a:ext cx="3433445" cy="513715"/>
          </a:xfrm>
          <a:prstGeom prst="rect">
            <a:avLst/>
          </a:prstGeom>
        </p:spPr>
        <p:txBody>
          <a:bodyPr vert="horz" wrap="square" lIns="0" tIns="12700" rIns="0" bIns="0" rtlCol="0">
            <a:spAutoFit/>
          </a:bodyPr>
          <a:lstStyle/>
          <a:p>
            <a:pPr marL="12700">
              <a:lnSpc>
                <a:spcPct val="100000"/>
              </a:lnSpc>
              <a:spcBef>
                <a:spcPts val="100"/>
              </a:spcBef>
            </a:pPr>
            <a:r>
              <a:rPr dirty="0"/>
              <a:t>Retired</a:t>
            </a:r>
            <a:r>
              <a:rPr spc="-55" dirty="0"/>
              <a:t> </a:t>
            </a:r>
            <a:r>
              <a:rPr dirty="0"/>
              <a:t>Pay</a:t>
            </a:r>
            <a:r>
              <a:rPr spc="-45" dirty="0"/>
              <a:t> </a:t>
            </a:r>
            <a:r>
              <a:rPr spc="-10" dirty="0"/>
              <a:t>Facts</a:t>
            </a:r>
          </a:p>
        </p:txBody>
      </p:sp>
      <p:sp>
        <p:nvSpPr>
          <p:cNvPr id="3" name="object 3"/>
          <p:cNvSpPr txBox="1"/>
          <p:nvPr/>
        </p:nvSpPr>
        <p:spPr>
          <a:xfrm>
            <a:off x="510540" y="1095248"/>
            <a:ext cx="7783830" cy="5350510"/>
          </a:xfrm>
          <a:prstGeom prst="rect">
            <a:avLst/>
          </a:prstGeom>
        </p:spPr>
        <p:txBody>
          <a:bodyPr vert="horz" wrap="square" lIns="0" tIns="85725" rIns="0" bIns="0" rtlCol="0">
            <a:spAutoFit/>
          </a:bodyPr>
          <a:lstStyle/>
          <a:p>
            <a:pPr marL="313690" indent="-275590">
              <a:lnSpc>
                <a:spcPct val="100000"/>
              </a:lnSpc>
              <a:spcBef>
                <a:spcPts val="675"/>
              </a:spcBef>
              <a:buChar char="•"/>
              <a:tabLst>
                <a:tab pos="313690" algn="l"/>
              </a:tabLst>
            </a:pPr>
            <a:r>
              <a:rPr sz="2400" dirty="0">
                <a:latin typeface="Arial"/>
                <a:cs typeface="Arial"/>
              </a:rPr>
              <a:t>Retired</a:t>
            </a:r>
            <a:r>
              <a:rPr sz="2400" spc="-40" dirty="0">
                <a:latin typeface="Arial"/>
                <a:cs typeface="Arial"/>
              </a:rPr>
              <a:t> </a:t>
            </a:r>
            <a:r>
              <a:rPr sz="2400" dirty="0">
                <a:latin typeface="Arial"/>
                <a:cs typeface="Arial"/>
              </a:rPr>
              <a:t>pay</a:t>
            </a:r>
            <a:r>
              <a:rPr sz="2400" spc="-25" dirty="0">
                <a:latin typeface="Arial"/>
                <a:cs typeface="Arial"/>
              </a:rPr>
              <a:t> </a:t>
            </a:r>
            <a:r>
              <a:rPr sz="2400" dirty="0">
                <a:latin typeface="Arial"/>
                <a:cs typeface="Arial"/>
              </a:rPr>
              <a:t>is</a:t>
            </a:r>
            <a:r>
              <a:rPr sz="2400" spc="-35" dirty="0">
                <a:latin typeface="Arial"/>
                <a:cs typeface="Arial"/>
              </a:rPr>
              <a:t> </a:t>
            </a:r>
            <a:r>
              <a:rPr sz="2400" dirty="0">
                <a:latin typeface="Arial"/>
                <a:cs typeface="Arial"/>
              </a:rPr>
              <a:t>paid</a:t>
            </a:r>
            <a:r>
              <a:rPr sz="2400" spc="-30" dirty="0">
                <a:latin typeface="Arial"/>
                <a:cs typeface="Arial"/>
              </a:rPr>
              <a:t> </a:t>
            </a:r>
            <a:r>
              <a:rPr sz="2400" dirty="0">
                <a:latin typeface="Arial"/>
                <a:cs typeface="Arial"/>
              </a:rPr>
              <a:t>by</a:t>
            </a:r>
            <a:r>
              <a:rPr sz="2400" spc="-35" dirty="0">
                <a:latin typeface="Arial"/>
                <a:cs typeface="Arial"/>
              </a:rPr>
              <a:t> </a:t>
            </a:r>
            <a:r>
              <a:rPr sz="2400" spc="-20" dirty="0">
                <a:latin typeface="Arial"/>
                <a:cs typeface="Arial"/>
              </a:rPr>
              <a:t>DFAS-</a:t>
            </a:r>
            <a:r>
              <a:rPr sz="2400" spc="-10" dirty="0">
                <a:latin typeface="Arial"/>
                <a:cs typeface="Arial"/>
              </a:rPr>
              <a:t>Cleveland</a:t>
            </a:r>
            <a:endParaRPr sz="2400">
              <a:latin typeface="Arial"/>
              <a:cs typeface="Arial"/>
            </a:endParaRPr>
          </a:p>
          <a:p>
            <a:pPr marL="290830" marR="95885" indent="-253365">
              <a:lnSpc>
                <a:spcPct val="120000"/>
              </a:lnSpc>
              <a:buChar char="•"/>
              <a:tabLst>
                <a:tab pos="290830" algn="l"/>
                <a:tab pos="313690" algn="l"/>
              </a:tabLst>
            </a:pPr>
            <a:r>
              <a:rPr sz="2400" dirty="0">
                <a:latin typeface="Arial"/>
                <a:cs typeface="Arial"/>
              </a:rPr>
              <a:t>	Payable</a:t>
            </a:r>
            <a:r>
              <a:rPr sz="2400" spc="-20" dirty="0">
                <a:latin typeface="Arial"/>
                <a:cs typeface="Arial"/>
              </a:rPr>
              <a:t> </a:t>
            </a:r>
            <a:r>
              <a:rPr sz="2400" dirty="0">
                <a:latin typeface="Arial"/>
                <a:cs typeface="Arial"/>
              </a:rPr>
              <a:t>on</a:t>
            </a:r>
            <a:r>
              <a:rPr sz="2400" spc="-45" dirty="0">
                <a:latin typeface="Arial"/>
                <a:cs typeface="Arial"/>
              </a:rPr>
              <a:t> </a:t>
            </a:r>
            <a:r>
              <a:rPr sz="2400" dirty="0">
                <a:latin typeface="Arial"/>
                <a:cs typeface="Arial"/>
              </a:rPr>
              <a:t>the</a:t>
            </a:r>
            <a:r>
              <a:rPr sz="2400" spc="-50" dirty="0">
                <a:latin typeface="Arial"/>
                <a:cs typeface="Arial"/>
              </a:rPr>
              <a:t> </a:t>
            </a:r>
            <a:r>
              <a:rPr sz="2400" dirty="0">
                <a:latin typeface="Arial"/>
                <a:cs typeface="Arial"/>
              </a:rPr>
              <a:t>1</a:t>
            </a:r>
            <a:r>
              <a:rPr sz="2400" baseline="24305" dirty="0">
                <a:latin typeface="Arial"/>
                <a:cs typeface="Arial"/>
              </a:rPr>
              <a:t>st</a:t>
            </a:r>
            <a:r>
              <a:rPr sz="2400" spc="277" baseline="24305" dirty="0">
                <a:latin typeface="Arial"/>
                <a:cs typeface="Arial"/>
              </a:rPr>
              <a:t> </a:t>
            </a:r>
            <a:r>
              <a:rPr sz="2400" dirty="0">
                <a:latin typeface="Arial"/>
                <a:cs typeface="Arial"/>
              </a:rPr>
              <a:t>of</a:t>
            </a:r>
            <a:r>
              <a:rPr sz="2400" spc="-45" dirty="0">
                <a:latin typeface="Arial"/>
                <a:cs typeface="Arial"/>
              </a:rPr>
              <a:t> </a:t>
            </a:r>
            <a:r>
              <a:rPr sz="2400" dirty="0">
                <a:latin typeface="Arial"/>
                <a:cs typeface="Arial"/>
              </a:rPr>
              <a:t>the</a:t>
            </a:r>
            <a:r>
              <a:rPr sz="2400" spc="-50" dirty="0">
                <a:latin typeface="Arial"/>
                <a:cs typeface="Arial"/>
              </a:rPr>
              <a:t> </a:t>
            </a:r>
            <a:r>
              <a:rPr sz="2400" dirty="0">
                <a:latin typeface="Arial"/>
                <a:cs typeface="Arial"/>
              </a:rPr>
              <a:t>month</a:t>
            </a:r>
            <a:r>
              <a:rPr sz="2400" spc="-45" dirty="0">
                <a:latin typeface="Arial"/>
                <a:cs typeface="Arial"/>
              </a:rPr>
              <a:t> </a:t>
            </a:r>
            <a:r>
              <a:rPr sz="2400" dirty="0">
                <a:latin typeface="Arial"/>
                <a:cs typeface="Arial"/>
              </a:rPr>
              <a:t>(when</a:t>
            </a:r>
            <a:r>
              <a:rPr sz="2400" spc="-30" dirty="0">
                <a:latin typeface="Arial"/>
                <a:cs typeface="Arial"/>
              </a:rPr>
              <a:t> </a:t>
            </a:r>
            <a:r>
              <a:rPr sz="2400" dirty="0">
                <a:latin typeface="Arial"/>
                <a:cs typeface="Arial"/>
              </a:rPr>
              <a:t>the</a:t>
            </a:r>
            <a:r>
              <a:rPr sz="2400" spc="-50" dirty="0">
                <a:latin typeface="Arial"/>
                <a:cs typeface="Arial"/>
              </a:rPr>
              <a:t> </a:t>
            </a:r>
            <a:r>
              <a:rPr sz="2400" dirty="0">
                <a:latin typeface="Arial"/>
                <a:cs typeface="Arial"/>
              </a:rPr>
              <a:t>1</a:t>
            </a:r>
            <a:r>
              <a:rPr sz="2400" baseline="24305" dirty="0">
                <a:latin typeface="Arial"/>
                <a:cs typeface="Arial"/>
              </a:rPr>
              <a:t>st</a:t>
            </a:r>
            <a:r>
              <a:rPr sz="2400" spc="277" baseline="24305" dirty="0">
                <a:latin typeface="Arial"/>
                <a:cs typeface="Arial"/>
              </a:rPr>
              <a:t> </a:t>
            </a:r>
            <a:r>
              <a:rPr sz="2400" dirty="0">
                <a:latin typeface="Arial"/>
                <a:cs typeface="Arial"/>
              </a:rPr>
              <a:t>falls</a:t>
            </a:r>
            <a:r>
              <a:rPr sz="2400" spc="-40" dirty="0">
                <a:latin typeface="Arial"/>
                <a:cs typeface="Arial"/>
              </a:rPr>
              <a:t> </a:t>
            </a:r>
            <a:r>
              <a:rPr sz="2400" dirty="0">
                <a:latin typeface="Arial"/>
                <a:cs typeface="Arial"/>
              </a:rPr>
              <a:t>on</a:t>
            </a:r>
            <a:r>
              <a:rPr sz="2400" spc="-40" dirty="0">
                <a:latin typeface="Arial"/>
                <a:cs typeface="Arial"/>
              </a:rPr>
              <a:t> </a:t>
            </a:r>
            <a:r>
              <a:rPr sz="2400" spc="-50" dirty="0">
                <a:latin typeface="Arial"/>
                <a:cs typeface="Arial"/>
              </a:rPr>
              <a:t>a </a:t>
            </a:r>
            <a:r>
              <a:rPr sz="2400" dirty="0">
                <a:latin typeface="Arial"/>
                <a:cs typeface="Arial"/>
              </a:rPr>
              <a:t>weekend</a:t>
            </a:r>
            <a:r>
              <a:rPr sz="2400" spc="-35" dirty="0">
                <a:latin typeface="Arial"/>
                <a:cs typeface="Arial"/>
              </a:rPr>
              <a:t> </a:t>
            </a:r>
            <a:r>
              <a:rPr sz="2400" dirty="0">
                <a:latin typeface="Arial"/>
                <a:cs typeface="Arial"/>
              </a:rPr>
              <a:t>or</a:t>
            </a:r>
            <a:r>
              <a:rPr sz="2400" spc="-60" dirty="0">
                <a:latin typeface="Arial"/>
                <a:cs typeface="Arial"/>
              </a:rPr>
              <a:t> </a:t>
            </a:r>
            <a:r>
              <a:rPr sz="2400" dirty="0">
                <a:latin typeface="Arial"/>
                <a:cs typeface="Arial"/>
              </a:rPr>
              <a:t>holiday,</a:t>
            </a:r>
            <a:r>
              <a:rPr sz="2400" spc="-30" dirty="0">
                <a:latin typeface="Arial"/>
                <a:cs typeface="Arial"/>
              </a:rPr>
              <a:t> </a:t>
            </a:r>
            <a:r>
              <a:rPr sz="2400" dirty="0">
                <a:latin typeface="Arial"/>
                <a:cs typeface="Arial"/>
              </a:rPr>
              <a:t>the</a:t>
            </a:r>
            <a:r>
              <a:rPr sz="2400" spc="-65" dirty="0">
                <a:latin typeface="Arial"/>
                <a:cs typeface="Arial"/>
              </a:rPr>
              <a:t> </a:t>
            </a:r>
            <a:r>
              <a:rPr sz="2400" dirty="0">
                <a:latin typeface="Arial"/>
                <a:cs typeface="Arial"/>
              </a:rPr>
              <a:t>pay</a:t>
            </a:r>
            <a:r>
              <a:rPr sz="2400" spc="-40" dirty="0">
                <a:latin typeface="Arial"/>
                <a:cs typeface="Arial"/>
              </a:rPr>
              <a:t> </a:t>
            </a:r>
            <a:r>
              <a:rPr sz="2400" dirty="0">
                <a:latin typeface="Arial"/>
                <a:cs typeface="Arial"/>
              </a:rPr>
              <a:t>date</a:t>
            </a:r>
            <a:r>
              <a:rPr sz="2400" spc="-65" dirty="0">
                <a:latin typeface="Arial"/>
                <a:cs typeface="Arial"/>
              </a:rPr>
              <a:t> </a:t>
            </a:r>
            <a:r>
              <a:rPr sz="2400" dirty="0">
                <a:latin typeface="Arial"/>
                <a:cs typeface="Arial"/>
              </a:rPr>
              <a:t>is</a:t>
            </a:r>
            <a:r>
              <a:rPr sz="2400" spc="-50" dirty="0">
                <a:latin typeface="Arial"/>
                <a:cs typeface="Arial"/>
              </a:rPr>
              <a:t> </a:t>
            </a:r>
            <a:r>
              <a:rPr sz="2400" dirty="0">
                <a:latin typeface="Arial"/>
                <a:cs typeface="Arial"/>
              </a:rPr>
              <a:t>moved</a:t>
            </a:r>
            <a:r>
              <a:rPr sz="2400" spc="-45" dirty="0">
                <a:latin typeface="Arial"/>
                <a:cs typeface="Arial"/>
              </a:rPr>
              <a:t> </a:t>
            </a:r>
            <a:r>
              <a:rPr sz="2400" dirty="0">
                <a:latin typeface="Arial"/>
                <a:cs typeface="Arial"/>
              </a:rPr>
              <a:t>to</a:t>
            </a:r>
            <a:r>
              <a:rPr sz="2400" spc="-80" dirty="0">
                <a:latin typeface="Arial"/>
                <a:cs typeface="Arial"/>
              </a:rPr>
              <a:t> </a:t>
            </a:r>
            <a:r>
              <a:rPr sz="2400" spc="-25" dirty="0">
                <a:latin typeface="Arial"/>
                <a:cs typeface="Arial"/>
              </a:rPr>
              <a:t>the </a:t>
            </a:r>
            <a:r>
              <a:rPr sz="2400" dirty="0">
                <a:latin typeface="Arial"/>
                <a:cs typeface="Arial"/>
              </a:rPr>
              <a:t>previous</a:t>
            </a:r>
            <a:r>
              <a:rPr sz="2400" spc="-105" dirty="0">
                <a:latin typeface="Arial"/>
                <a:cs typeface="Arial"/>
              </a:rPr>
              <a:t> </a:t>
            </a:r>
            <a:r>
              <a:rPr sz="2400" dirty="0">
                <a:latin typeface="Arial"/>
                <a:cs typeface="Arial"/>
              </a:rPr>
              <a:t>business</a:t>
            </a:r>
            <a:r>
              <a:rPr sz="2400" spc="-90" dirty="0">
                <a:latin typeface="Arial"/>
                <a:cs typeface="Arial"/>
              </a:rPr>
              <a:t> </a:t>
            </a:r>
            <a:r>
              <a:rPr sz="2400" spc="-20" dirty="0">
                <a:latin typeface="Arial"/>
                <a:cs typeface="Arial"/>
              </a:rPr>
              <a:t>day)</a:t>
            </a:r>
            <a:endParaRPr sz="2400">
              <a:latin typeface="Arial"/>
              <a:cs typeface="Arial"/>
            </a:endParaRPr>
          </a:p>
          <a:p>
            <a:pPr marL="290830" marR="480059" indent="-253365">
              <a:lnSpc>
                <a:spcPct val="120000"/>
              </a:lnSpc>
              <a:buChar char="•"/>
              <a:tabLst>
                <a:tab pos="290830" algn="l"/>
                <a:tab pos="313690" algn="l"/>
              </a:tabLst>
            </a:pPr>
            <a:r>
              <a:rPr sz="2400" dirty="0">
                <a:latin typeface="Arial"/>
                <a:cs typeface="Arial"/>
              </a:rPr>
              <a:t>	Use</a:t>
            </a:r>
            <a:r>
              <a:rPr sz="2400" spc="-60" dirty="0">
                <a:latin typeface="Arial"/>
                <a:cs typeface="Arial"/>
              </a:rPr>
              <a:t> </a:t>
            </a:r>
            <a:r>
              <a:rPr sz="2400" b="1" i="1" dirty="0">
                <a:latin typeface="Arial"/>
                <a:cs typeface="Arial"/>
              </a:rPr>
              <a:t>myPay</a:t>
            </a:r>
            <a:r>
              <a:rPr sz="2400" b="1" i="1" spc="-50" dirty="0">
                <a:latin typeface="Arial"/>
                <a:cs typeface="Arial"/>
              </a:rPr>
              <a:t> </a:t>
            </a:r>
            <a:r>
              <a:rPr sz="2400" dirty="0">
                <a:latin typeface="Arial"/>
                <a:cs typeface="Arial"/>
              </a:rPr>
              <a:t>to</a:t>
            </a:r>
            <a:r>
              <a:rPr sz="2400" spc="-70" dirty="0">
                <a:latin typeface="Arial"/>
                <a:cs typeface="Arial"/>
              </a:rPr>
              <a:t> </a:t>
            </a:r>
            <a:r>
              <a:rPr sz="2400" dirty="0">
                <a:latin typeface="Arial"/>
                <a:cs typeface="Arial"/>
              </a:rPr>
              <a:t>make</a:t>
            </a:r>
            <a:r>
              <a:rPr sz="2400" spc="-55" dirty="0">
                <a:latin typeface="Arial"/>
                <a:cs typeface="Arial"/>
              </a:rPr>
              <a:t> </a:t>
            </a:r>
            <a:r>
              <a:rPr sz="2400" dirty="0">
                <a:latin typeface="Arial"/>
                <a:cs typeface="Arial"/>
              </a:rPr>
              <a:t>online</a:t>
            </a:r>
            <a:r>
              <a:rPr sz="2400" spc="-40" dirty="0">
                <a:latin typeface="Arial"/>
                <a:cs typeface="Arial"/>
              </a:rPr>
              <a:t> </a:t>
            </a:r>
            <a:r>
              <a:rPr sz="2400" dirty="0">
                <a:latin typeface="Arial"/>
                <a:cs typeface="Arial"/>
              </a:rPr>
              <a:t>changes</a:t>
            </a:r>
            <a:r>
              <a:rPr sz="2400" spc="-35" dirty="0">
                <a:latin typeface="Arial"/>
                <a:cs typeface="Arial"/>
              </a:rPr>
              <a:t> </a:t>
            </a:r>
            <a:r>
              <a:rPr sz="2400" dirty="0">
                <a:latin typeface="Arial"/>
                <a:cs typeface="Arial"/>
              </a:rPr>
              <a:t>to</a:t>
            </a:r>
            <a:r>
              <a:rPr sz="2400" spc="-65" dirty="0">
                <a:latin typeface="Arial"/>
                <a:cs typeface="Arial"/>
              </a:rPr>
              <a:t> </a:t>
            </a:r>
            <a:r>
              <a:rPr sz="2400" dirty="0">
                <a:latin typeface="Arial"/>
                <a:cs typeface="Arial"/>
              </a:rPr>
              <a:t>pay,</a:t>
            </a:r>
            <a:r>
              <a:rPr sz="2400" spc="-65" dirty="0">
                <a:latin typeface="Arial"/>
                <a:cs typeface="Arial"/>
              </a:rPr>
              <a:t> </a:t>
            </a:r>
            <a:r>
              <a:rPr sz="2400" spc="-10" dirty="0">
                <a:latin typeface="Arial"/>
                <a:cs typeface="Arial"/>
              </a:rPr>
              <a:t>reissue </a:t>
            </a:r>
            <a:r>
              <a:rPr sz="2400" dirty="0">
                <a:latin typeface="Arial"/>
                <a:cs typeface="Arial"/>
              </a:rPr>
              <a:t>1099Rs,</a:t>
            </a:r>
            <a:r>
              <a:rPr sz="2400" spc="-70" dirty="0">
                <a:latin typeface="Arial"/>
                <a:cs typeface="Arial"/>
              </a:rPr>
              <a:t> </a:t>
            </a:r>
            <a:r>
              <a:rPr sz="2400" dirty="0">
                <a:latin typeface="Arial"/>
                <a:cs typeface="Arial"/>
              </a:rPr>
              <a:t>change</a:t>
            </a:r>
            <a:r>
              <a:rPr sz="2400" spc="-70" dirty="0">
                <a:latin typeface="Arial"/>
                <a:cs typeface="Arial"/>
              </a:rPr>
              <a:t> </a:t>
            </a:r>
            <a:r>
              <a:rPr sz="2400" dirty="0">
                <a:latin typeface="Arial"/>
                <a:cs typeface="Arial"/>
              </a:rPr>
              <a:t>bank</a:t>
            </a:r>
            <a:r>
              <a:rPr sz="2400" spc="-70" dirty="0">
                <a:latin typeface="Arial"/>
                <a:cs typeface="Arial"/>
              </a:rPr>
              <a:t> </a:t>
            </a:r>
            <a:r>
              <a:rPr sz="2400" dirty="0">
                <a:latin typeface="Arial"/>
                <a:cs typeface="Arial"/>
              </a:rPr>
              <a:t>accounts,</a:t>
            </a:r>
            <a:r>
              <a:rPr sz="2400" spc="-90" dirty="0">
                <a:latin typeface="Arial"/>
                <a:cs typeface="Arial"/>
              </a:rPr>
              <a:t> </a:t>
            </a:r>
            <a:r>
              <a:rPr sz="2400" dirty="0">
                <a:latin typeface="Arial"/>
                <a:cs typeface="Arial"/>
              </a:rPr>
              <a:t>change</a:t>
            </a:r>
            <a:r>
              <a:rPr sz="2400" spc="-60" dirty="0">
                <a:latin typeface="Arial"/>
                <a:cs typeface="Arial"/>
              </a:rPr>
              <a:t> </a:t>
            </a:r>
            <a:r>
              <a:rPr sz="2400" dirty="0">
                <a:latin typeface="Arial"/>
                <a:cs typeface="Arial"/>
              </a:rPr>
              <a:t>email</a:t>
            </a:r>
            <a:r>
              <a:rPr sz="2400" spc="-75" dirty="0">
                <a:latin typeface="Arial"/>
                <a:cs typeface="Arial"/>
              </a:rPr>
              <a:t> </a:t>
            </a:r>
            <a:r>
              <a:rPr sz="2400" spc="-25" dirty="0">
                <a:latin typeface="Arial"/>
                <a:cs typeface="Arial"/>
              </a:rPr>
              <a:t>or </a:t>
            </a:r>
            <a:r>
              <a:rPr sz="2400" dirty="0">
                <a:latin typeface="Arial"/>
                <a:cs typeface="Arial"/>
              </a:rPr>
              <a:t>mailing</a:t>
            </a:r>
            <a:r>
              <a:rPr sz="2400" spc="-85" dirty="0">
                <a:latin typeface="Arial"/>
                <a:cs typeface="Arial"/>
              </a:rPr>
              <a:t> </a:t>
            </a:r>
            <a:r>
              <a:rPr sz="2400" dirty="0">
                <a:latin typeface="Arial"/>
                <a:cs typeface="Arial"/>
              </a:rPr>
              <a:t>addresses,</a:t>
            </a:r>
            <a:r>
              <a:rPr sz="2400" spc="-90" dirty="0">
                <a:latin typeface="Arial"/>
                <a:cs typeface="Arial"/>
              </a:rPr>
              <a:t> </a:t>
            </a:r>
            <a:r>
              <a:rPr sz="2400" dirty="0">
                <a:latin typeface="Arial"/>
                <a:cs typeface="Arial"/>
              </a:rPr>
              <a:t>change</a:t>
            </a:r>
            <a:r>
              <a:rPr sz="2400" spc="-95" dirty="0">
                <a:latin typeface="Arial"/>
                <a:cs typeface="Arial"/>
              </a:rPr>
              <a:t> </a:t>
            </a:r>
            <a:r>
              <a:rPr sz="2400" dirty="0">
                <a:latin typeface="Arial"/>
                <a:cs typeface="Arial"/>
              </a:rPr>
              <a:t>tax</a:t>
            </a:r>
            <a:r>
              <a:rPr sz="2400" spc="-110" dirty="0">
                <a:latin typeface="Arial"/>
                <a:cs typeface="Arial"/>
              </a:rPr>
              <a:t> </a:t>
            </a:r>
            <a:r>
              <a:rPr sz="2400" dirty="0">
                <a:latin typeface="Arial"/>
                <a:cs typeface="Arial"/>
              </a:rPr>
              <a:t>withholding,</a:t>
            </a:r>
            <a:r>
              <a:rPr sz="2400" spc="-60" dirty="0">
                <a:latin typeface="Arial"/>
                <a:cs typeface="Arial"/>
              </a:rPr>
              <a:t> </a:t>
            </a:r>
            <a:r>
              <a:rPr sz="2400" spc="-10" dirty="0">
                <a:latin typeface="Arial"/>
                <a:cs typeface="Arial"/>
              </a:rPr>
              <a:t>manage </a:t>
            </a:r>
            <a:r>
              <a:rPr sz="2400" dirty="0">
                <a:latin typeface="Arial"/>
                <a:cs typeface="Arial"/>
              </a:rPr>
              <a:t>allotments,</a:t>
            </a:r>
            <a:r>
              <a:rPr sz="2400" spc="-100" dirty="0">
                <a:latin typeface="Arial"/>
                <a:cs typeface="Arial"/>
              </a:rPr>
              <a:t> </a:t>
            </a:r>
            <a:r>
              <a:rPr sz="2400" spc="-20" dirty="0">
                <a:latin typeface="Arial"/>
                <a:cs typeface="Arial"/>
              </a:rPr>
              <a:t>etc.</a:t>
            </a:r>
            <a:endParaRPr sz="2400">
              <a:latin typeface="Arial"/>
              <a:cs typeface="Arial"/>
            </a:endParaRPr>
          </a:p>
          <a:p>
            <a:pPr marL="313690" indent="-275590">
              <a:lnSpc>
                <a:spcPct val="100000"/>
              </a:lnSpc>
              <a:spcBef>
                <a:spcPts val="575"/>
              </a:spcBef>
              <a:buFont typeface="Arial"/>
              <a:buChar char="•"/>
              <a:tabLst>
                <a:tab pos="313690" algn="l"/>
              </a:tabLst>
            </a:pPr>
            <a:r>
              <a:rPr sz="2400" b="1" dirty="0">
                <a:latin typeface="Arial"/>
                <a:cs typeface="Arial"/>
              </a:rPr>
              <a:t>Keep</a:t>
            </a:r>
            <a:r>
              <a:rPr sz="2400" b="1" spc="-70" dirty="0">
                <a:latin typeface="Arial"/>
                <a:cs typeface="Arial"/>
              </a:rPr>
              <a:t> </a:t>
            </a:r>
            <a:r>
              <a:rPr sz="2400" b="1" dirty="0">
                <a:latin typeface="Arial"/>
                <a:cs typeface="Arial"/>
              </a:rPr>
              <a:t>correspondence</a:t>
            </a:r>
            <a:r>
              <a:rPr sz="2400" b="1" spc="-40" dirty="0">
                <a:latin typeface="Arial"/>
                <a:cs typeface="Arial"/>
              </a:rPr>
              <a:t> </a:t>
            </a:r>
            <a:r>
              <a:rPr sz="2400" b="1" dirty="0">
                <a:latin typeface="Arial"/>
                <a:cs typeface="Arial"/>
              </a:rPr>
              <a:t>and</a:t>
            </a:r>
            <a:r>
              <a:rPr sz="2400" b="1" spc="-75" dirty="0">
                <a:latin typeface="Arial"/>
                <a:cs typeface="Arial"/>
              </a:rPr>
              <a:t> </a:t>
            </a:r>
            <a:r>
              <a:rPr sz="2400" b="1" dirty="0">
                <a:latin typeface="Arial"/>
                <a:cs typeface="Arial"/>
              </a:rPr>
              <a:t>email</a:t>
            </a:r>
            <a:r>
              <a:rPr sz="2400" b="1" spc="-70" dirty="0">
                <a:latin typeface="Arial"/>
                <a:cs typeface="Arial"/>
              </a:rPr>
              <a:t> </a:t>
            </a:r>
            <a:r>
              <a:rPr sz="2400" b="1" dirty="0">
                <a:latin typeface="Arial"/>
                <a:cs typeface="Arial"/>
              </a:rPr>
              <a:t>addresses</a:t>
            </a:r>
            <a:r>
              <a:rPr sz="2400" b="1" spc="-45" dirty="0">
                <a:latin typeface="Arial"/>
                <a:cs typeface="Arial"/>
              </a:rPr>
              <a:t> </a:t>
            </a:r>
            <a:r>
              <a:rPr sz="2400" b="1" spc="-10" dirty="0">
                <a:latin typeface="Arial"/>
                <a:cs typeface="Arial"/>
              </a:rPr>
              <a:t>current</a:t>
            </a:r>
            <a:endParaRPr sz="2400">
              <a:latin typeface="Arial"/>
              <a:cs typeface="Arial"/>
            </a:endParaRPr>
          </a:p>
          <a:p>
            <a:pPr marL="322580" marR="30480" indent="-285115">
              <a:lnSpc>
                <a:spcPct val="100000"/>
              </a:lnSpc>
              <a:spcBef>
                <a:spcPts val="575"/>
              </a:spcBef>
              <a:buChar char="•"/>
              <a:tabLst>
                <a:tab pos="322580" algn="l"/>
              </a:tabLst>
            </a:pPr>
            <a:r>
              <a:rPr sz="2400" dirty="0">
                <a:latin typeface="Arial"/>
                <a:cs typeface="Arial"/>
              </a:rPr>
              <a:t>Monthly</a:t>
            </a:r>
            <a:r>
              <a:rPr sz="2400" spc="-85" dirty="0">
                <a:latin typeface="Arial"/>
                <a:cs typeface="Arial"/>
              </a:rPr>
              <a:t> </a:t>
            </a:r>
            <a:r>
              <a:rPr sz="2400" dirty="0">
                <a:latin typeface="Arial"/>
                <a:cs typeface="Arial"/>
              </a:rPr>
              <a:t>electronic</a:t>
            </a:r>
            <a:r>
              <a:rPr sz="2400" spc="-60" dirty="0">
                <a:latin typeface="Arial"/>
                <a:cs typeface="Arial"/>
              </a:rPr>
              <a:t> </a:t>
            </a:r>
            <a:r>
              <a:rPr sz="2400" dirty="0">
                <a:latin typeface="Arial"/>
                <a:cs typeface="Arial"/>
              </a:rPr>
              <a:t>Retiree</a:t>
            </a:r>
            <a:r>
              <a:rPr sz="2400" spc="-80" dirty="0">
                <a:latin typeface="Arial"/>
                <a:cs typeface="Arial"/>
              </a:rPr>
              <a:t> </a:t>
            </a:r>
            <a:r>
              <a:rPr sz="2400" dirty="0">
                <a:latin typeface="Arial"/>
                <a:cs typeface="Arial"/>
              </a:rPr>
              <a:t>Account</a:t>
            </a:r>
            <a:r>
              <a:rPr sz="2400" spc="-75" dirty="0">
                <a:latin typeface="Arial"/>
                <a:cs typeface="Arial"/>
              </a:rPr>
              <a:t> </a:t>
            </a:r>
            <a:r>
              <a:rPr sz="2400" dirty="0">
                <a:latin typeface="Arial"/>
                <a:cs typeface="Arial"/>
              </a:rPr>
              <a:t>Statements</a:t>
            </a:r>
            <a:r>
              <a:rPr sz="2400" spc="-95" dirty="0">
                <a:latin typeface="Arial"/>
                <a:cs typeface="Arial"/>
              </a:rPr>
              <a:t> </a:t>
            </a:r>
            <a:r>
              <a:rPr sz="2400" spc="-10" dirty="0">
                <a:latin typeface="Arial"/>
                <a:cs typeface="Arial"/>
              </a:rPr>
              <a:t>(eRAS) </a:t>
            </a:r>
            <a:r>
              <a:rPr sz="2400" dirty="0">
                <a:latin typeface="Arial"/>
                <a:cs typeface="Arial"/>
              </a:rPr>
              <a:t>are</a:t>
            </a:r>
            <a:r>
              <a:rPr sz="2400" spc="-70" dirty="0">
                <a:latin typeface="Arial"/>
                <a:cs typeface="Arial"/>
              </a:rPr>
              <a:t> </a:t>
            </a:r>
            <a:r>
              <a:rPr sz="2400" dirty="0">
                <a:latin typeface="Arial"/>
                <a:cs typeface="Arial"/>
              </a:rPr>
              <a:t>available</a:t>
            </a:r>
            <a:r>
              <a:rPr sz="2400" spc="-25" dirty="0">
                <a:latin typeface="Arial"/>
                <a:cs typeface="Arial"/>
              </a:rPr>
              <a:t> </a:t>
            </a:r>
            <a:r>
              <a:rPr sz="2400" dirty="0">
                <a:latin typeface="Arial"/>
                <a:cs typeface="Arial"/>
              </a:rPr>
              <a:t>in</a:t>
            </a:r>
            <a:r>
              <a:rPr sz="2400" spc="-65" dirty="0">
                <a:latin typeface="Arial"/>
                <a:cs typeface="Arial"/>
              </a:rPr>
              <a:t> </a:t>
            </a:r>
            <a:r>
              <a:rPr sz="2400" dirty="0">
                <a:latin typeface="Arial"/>
                <a:cs typeface="Arial"/>
              </a:rPr>
              <a:t>your</a:t>
            </a:r>
            <a:r>
              <a:rPr sz="2400" spc="-60" dirty="0">
                <a:latin typeface="Arial"/>
                <a:cs typeface="Arial"/>
              </a:rPr>
              <a:t> </a:t>
            </a:r>
            <a:r>
              <a:rPr sz="2400" b="1" i="1" dirty="0">
                <a:latin typeface="Arial"/>
                <a:cs typeface="Arial"/>
              </a:rPr>
              <a:t>myPay</a:t>
            </a:r>
            <a:r>
              <a:rPr sz="2400" b="1" i="1" spc="-60" dirty="0">
                <a:latin typeface="Arial"/>
                <a:cs typeface="Arial"/>
              </a:rPr>
              <a:t> </a:t>
            </a:r>
            <a:r>
              <a:rPr sz="2400" spc="-10" dirty="0">
                <a:latin typeface="Arial"/>
                <a:cs typeface="Arial"/>
              </a:rPr>
              <a:t>account</a:t>
            </a:r>
            <a:endParaRPr sz="2400">
              <a:latin typeface="Arial"/>
              <a:cs typeface="Arial"/>
            </a:endParaRPr>
          </a:p>
          <a:p>
            <a:pPr marL="421005" algn="ctr">
              <a:lnSpc>
                <a:spcPct val="100000"/>
              </a:lnSpc>
              <a:spcBef>
                <a:spcPts val="1610"/>
              </a:spcBef>
            </a:pPr>
            <a:r>
              <a:rPr sz="2400" b="1" u="sng" spc="-10" dirty="0">
                <a:solidFill>
                  <a:srgbClr val="0000FF"/>
                </a:solidFill>
                <a:uFill>
                  <a:solidFill>
                    <a:srgbClr val="0000FF"/>
                  </a:solidFill>
                </a:uFill>
                <a:latin typeface="Arial"/>
                <a:cs typeface="Arial"/>
                <a:hlinkClick r:id="rId3"/>
              </a:rPr>
              <a:t>https://mypay.dfas.mil/</a:t>
            </a:r>
            <a:endParaRPr sz="2400">
              <a:latin typeface="Arial"/>
              <a:cs typeface="Arial"/>
            </a:endParaRPr>
          </a:p>
        </p:txBody>
      </p:sp>
      <p:pic>
        <p:nvPicPr>
          <p:cNvPr id="4" name="object 4"/>
          <p:cNvPicPr/>
          <p:nvPr/>
        </p:nvPicPr>
        <p:blipFill>
          <a:blip r:embed="rId4" cstate="print"/>
          <a:stretch>
            <a:fillRect/>
          </a:stretch>
        </p:blipFill>
        <p:spPr>
          <a:xfrm>
            <a:off x="6096000" y="0"/>
            <a:ext cx="3048000" cy="2692095"/>
          </a:xfrm>
          <a:prstGeom prst="rect">
            <a:avLst/>
          </a:prstGeom>
        </p:spPr>
      </p:pic>
      <p:pic>
        <p:nvPicPr>
          <p:cNvPr id="5" name="object 5"/>
          <p:cNvPicPr/>
          <p:nvPr/>
        </p:nvPicPr>
        <p:blipFill>
          <a:blip r:embed="rId5"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23</a:t>
            </a:fld>
            <a:endParaRPr spc="-25" dirty="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487680">
              <a:lnSpc>
                <a:spcPct val="100000"/>
              </a:lnSpc>
              <a:spcBef>
                <a:spcPts val="100"/>
              </a:spcBef>
            </a:pPr>
            <a:r>
              <a:rPr dirty="0"/>
              <a:t>Additional</a:t>
            </a:r>
            <a:r>
              <a:rPr spc="-90" dirty="0"/>
              <a:t> </a:t>
            </a:r>
            <a:r>
              <a:rPr dirty="0"/>
              <a:t>Planning</a:t>
            </a:r>
            <a:r>
              <a:rPr spc="-65" dirty="0"/>
              <a:t> </a:t>
            </a:r>
            <a:r>
              <a:rPr spc="-10" dirty="0"/>
              <a:t>Considerations</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24</a:t>
            </a:fld>
            <a:endParaRPr spc="-25" dirty="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3458" y="20827"/>
            <a:ext cx="6725920" cy="513715"/>
          </a:xfrm>
          <a:prstGeom prst="rect">
            <a:avLst/>
          </a:prstGeom>
        </p:spPr>
        <p:txBody>
          <a:bodyPr vert="horz" wrap="square" lIns="0" tIns="12700" rIns="0" bIns="0" rtlCol="0">
            <a:spAutoFit/>
          </a:bodyPr>
          <a:lstStyle/>
          <a:p>
            <a:pPr marL="12700">
              <a:lnSpc>
                <a:spcPct val="100000"/>
              </a:lnSpc>
              <a:spcBef>
                <a:spcPts val="100"/>
              </a:spcBef>
            </a:pPr>
            <a:r>
              <a:rPr dirty="0"/>
              <a:t>Periodic</a:t>
            </a:r>
            <a:r>
              <a:rPr spc="-75" dirty="0"/>
              <a:t> </a:t>
            </a:r>
            <a:r>
              <a:rPr dirty="0"/>
              <a:t>Health</a:t>
            </a:r>
            <a:r>
              <a:rPr spc="-65" dirty="0"/>
              <a:t> </a:t>
            </a:r>
            <a:r>
              <a:rPr dirty="0"/>
              <a:t>Assessment</a:t>
            </a:r>
            <a:r>
              <a:rPr spc="-75" dirty="0"/>
              <a:t> </a:t>
            </a:r>
            <a:r>
              <a:rPr spc="-10" dirty="0"/>
              <a:t>(PHA)</a:t>
            </a:r>
          </a:p>
        </p:txBody>
      </p:sp>
      <p:sp>
        <p:nvSpPr>
          <p:cNvPr id="3" name="object 3"/>
          <p:cNvSpPr txBox="1"/>
          <p:nvPr/>
        </p:nvSpPr>
        <p:spPr>
          <a:xfrm>
            <a:off x="535940" y="1055623"/>
            <a:ext cx="8150859" cy="3619500"/>
          </a:xfrm>
          <a:prstGeom prst="rect">
            <a:avLst/>
          </a:prstGeom>
        </p:spPr>
        <p:txBody>
          <a:bodyPr vert="horz" wrap="square" lIns="0" tIns="53975" rIns="0" bIns="0" rtlCol="0">
            <a:spAutoFit/>
          </a:bodyPr>
          <a:lstStyle/>
          <a:p>
            <a:pPr marL="12700" marR="348615" indent="269240">
              <a:lnSpc>
                <a:spcPts val="2590"/>
              </a:lnSpc>
              <a:spcBef>
                <a:spcPts val="425"/>
              </a:spcBef>
              <a:buChar char="•"/>
              <a:tabLst>
                <a:tab pos="281940" algn="l"/>
              </a:tabLst>
            </a:pPr>
            <a:r>
              <a:rPr sz="2400" spc="-40" dirty="0">
                <a:latin typeface="Arial"/>
                <a:cs typeface="Arial"/>
              </a:rPr>
              <a:t>Your</a:t>
            </a:r>
            <a:r>
              <a:rPr sz="2400" spc="-60" dirty="0">
                <a:latin typeface="Arial"/>
                <a:cs typeface="Arial"/>
              </a:rPr>
              <a:t> </a:t>
            </a:r>
            <a:r>
              <a:rPr sz="2400" dirty="0">
                <a:latin typeface="Arial"/>
                <a:cs typeface="Arial"/>
              </a:rPr>
              <a:t>last</a:t>
            </a:r>
            <a:r>
              <a:rPr sz="2400" spc="-70" dirty="0">
                <a:latin typeface="Arial"/>
                <a:cs typeface="Arial"/>
              </a:rPr>
              <a:t> </a:t>
            </a:r>
            <a:r>
              <a:rPr sz="2400" dirty="0">
                <a:latin typeface="Arial"/>
                <a:cs typeface="Arial"/>
              </a:rPr>
              <a:t>Periodic</a:t>
            </a:r>
            <a:r>
              <a:rPr sz="2400" spc="-40" dirty="0">
                <a:latin typeface="Arial"/>
                <a:cs typeface="Arial"/>
              </a:rPr>
              <a:t> </a:t>
            </a:r>
            <a:r>
              <a:rPr sz="2400" spc="-10" dirty="0">
                <a:latin typeface="Arial"/>
                <a:cs typeface="Arial"/>
              </a:rPr>
              <a:t>Health</a:t>
            </a:r>
            <a:r>
              <a:rPr sz="2400" spc="-155" dirty="0">
                <a:latin typeface="Arial"/>
                <a:cs typeface="Arial"/>
              </a:rPr>
              <a:t> </a:t>
            </a:r>
            <a:r>
              <a:rPr sz="2400" dirty="0">
                <a:latin typeface="Arial"/>
                <a:cs typeface="Arial"/>
              </a:rPr>
              <a:t>Assessment</a:t>
            </a:r>
            <a:r>
              <a:rPr sz="2400" spc="-55" dirty="0">
                <a:latin typeface="Arial"/>
                <a:cs typeface="Arial"/>
              </a:rPr>
              <a:t> </a:t>
            </a:r>
            <a:r>
              <a:rPr sz="2400" dirty="0">
                <a:latin typeface="Arial"/>
                <a:cs typeface="Arial"/>
              </a:rPr>
              <a:t>(PHA)</a:t>
            </a:r>
            <a:r>
              <a:rPr sz="2400" spc="-50" dirty="0">
                <a:latin typeface="Arial"/>
                <a:cs typeface="Arial"/>
              </a:rPr>
              <a:t> </a:t>
            </a:r>
            <a:r>
              <a:rPr sz="2400" dirty="0">
                <a:latin typeface="Arial"/>
                <a:cs typeface="Arial"/>
              </a:rPr>
              <a:t>is</a:t>
            </a:r>
            <a:r>
              <a:rPr sz="2400" spc="-60" dirty="0">
                <a:latin typeface="Arial"/>
                <a:cs typeface="Arial"/>
              </a:rPr>
              <a:t> </a:t>
            </a:r>
            <a:r>
              <a:rPr sz="2400" dirty="0">
                <a:latin typeface="Arial"/>
                <a:cs typeface="Arial"/>
              </a:rPr>
              <a:t>your</a:t>
            </a:r>
            <a:r>
              <a:rPr sz="2400" spc="-65" dirty="0">
                <a:latin typeface="Arial"/>
                <a:cs typeface="Arial"/>
              </a:rPr>
              <a:t> </a:t>
            </a:r>
            <a:r>
              <a:rPr sz="2400" spc="-20" dirty="0">
                <a:latin typeface="Arial"/>
                <a:cs typeface="Arial"/>
              </a:rPr>
              <a:t>last </a:t>
            </a:r>
            <a:r>
              <a:rPr sz="2400" dirty="0">
                <a:latin typeface="Arial"/>
                <a:cs typeface="Arial"/>
              </a:rPr>
              <a:t>record</a:t>
            </a:r>
            <a:r>
              <a:rPr sz="2400" spc="-65" dirty="0">
                <a:latin typeface="Arial"/>
                <a:cs typeface="Arial"/>
              </a:rPr>
              <a:t> </a:t>
            </a:r>
            <a:r>
              <a:rPr sz="2400" dirty="0">
                <a:latin typeface="Arial"/>
                <a:cs typeface="Arial"/>
              </a:rPr>
              <a:t>of</a:t>
            </a:r>
            <a:r>
              <a:rPr sz="2400" spc="-65" dirty="0">
                <a:latin typeface="Arial"/>
                <a:cs typeface="Arial"/>
              </a:rPr>
              <a:t> </a:t>
            </a:r>
            <a:r>
              <a:rPr sz="2400" dirty="0">
                <a:latin typeface="Arial"/>
                <a:cs typeface="Arial"/>
              </a:rPr>
              <a:t>physical</a:t>
            </a:r>
            <a:r>
              <a:rPr sz="2400" spc="-40" dirty="0">
                <a:latin typeface="Arial"/>
                <a:cs typeface="Arial"/>
              </a:rPr>
              <a:t> </a:t>
            </a:r>
            <a:r>
              <a:rPr sz="2400" dirty="0">
                <a:latin typeface="Arial"/>
                <a:cs typeface="Arial"/>
              </a:rPr>
              <a:t>health</a:t>
            </a:r>
            <a:r>
              <a:rPr sz="2400" spc="-50" dirty="0">
                <a:latin typeface="Arial"/>
                <a:cs typeface="Arial"/>
              </a:rPr>
              <a:t> </a:t>
            </a:r>
            <a:r>
              <a:rPr sz="2400" dirty="0">
                <a:latin typeface="Arial"/>
                <a:cs typeface="Arial"/>
              </a:rPr>
              <a:t>while</a:t>
            </a:r>
            <a:r>
              <a:rPr sz="2400" spc="-30" dirty="0">
                <a:latin typeface="Arial"/>
                <a:cs typeface="Arial"/>
              </a:rPr>
              <a:t> </a:t>
            </a:r>
            <a:r>
              <a:rPr sz="2400" dirty="0">
                <a:latin typeface="Arial"/>
                <a:cs typeface="Arial"/>
              </a:rPr>
              <a:t>in</a:t>
            </a:r>
            <a:r>
              <a:rPr sz="2400" spc="-60" dirty="0">
                <a:latin typeface="Arial"/>
                <a:cs typeface="Arial"/>
              </a:rPr>
              <a:t> </a:t>
            </a:r>
            <a:r>
              <a:rPr sz="2400" spc="-10" dirty="0">
                <a:latin typeface="Arial"/>
                <a:cs typeface="Arial"/>
              </a:rPr>
              <a:t>service.</a:t>
            </a:r>
            <a:endParaRPr sz="2400">
              <a:latin typeface="Arial"/>
              <a:cs typeface="Arial"/>
            </a:endParaRPr>
          </a:p>
          <a:p>
            <a:pPr marL="12700" marR="817244" indent="275590">
              <a:lnSpc>
                <a:spcPts val="2590"/>
              </a:lnSpc>
              <a:spcBef>
                <a:spcPts val="2430"/>
              </a:spcBef>
              <a:buChar char="•"/>
              <a:tabLst>
                <a:tab pos="288290" algn="l"/>
              </a:tabLst>
            </a:pPr>
            <a:r>
              <a:rPr sz="2400" dirty="0">
                <a:latin typeface="Arial"/>
                <a:cs typeface="Arial"/>
              </a:rPr>
              <a:t>Make</a:t>
            </a:r>
            <a:r>
              <a:rPr sz="2400" spc="-80" dirty="0">
                <a:latin typeface="Arial"/>
                <a:cs typeface="Arial"/>
              </a:rPr>
              <a:t> </a:t>
            </a:r>
            <a:r>
              <a:rPr sz="2400" dirty="0">
                <a:latin typeface="Arial"/>
                <a:cs typeface="Arial"/>
              </a:rPr>
              <a:t>sure</a:t>
            </a:r>
            <a:r>
              <a:rPr sz="2400" spc="-65" dirty="0">
                <a:latin typeface="Arial"/>
                <a:cs typeface="Arial"/>
              </a:rPr>
              <a:t> </a:t>
            </a:r>
            <a:r>
              <a:rPr sz="2400" dirty="0">
                <a:latin typeface="Arial"/>
                <a:cs typeface="Arial"/>
              </a:rPr>
              <a:t>all</a:t>
            </a:r>
            <a:r>
              <a:rPr sz="2400" spc="-60" dirty="0">
                <a:latin typeface="Arial"/>
                <a:cs typeface="Arial"/>
              </a:rPr>
              <a:t> </a:t>
            </a:r>
            <a:r>
              <a:rPr sz="2400" dirty="0">
                <a:latin typeface="Arial"/>
                <a:cs typeface="Arial"/>
              </a:rPr>
              <a:t>your</a:t>
            </a:r>
            <a:r>
              <a:rPr sz="2400" spc="-60" dirty="0">
                <a:latin typeface="Arial"/>
                <a:cs typeface="Arial"/>
              </a:rPr>
              <a:t> </a:t>
            </a:r>
            <a:r>
              <a:rPr sz="2400" spc="-10" dirty="0">
                <a:latin typeface="Arial"/>
                <a:cs typeface="Arial"/>
              </a:rPr>
              <a:t>service-</a:t>
            </a:r>
            <a:r>
              <a:rPr sz="2400" dirty="0">
                <a:latin typeface="Arial"/>
                <a:cs typeface="Arial"/>
              </a:rPr>
              <a:t>connected</a:t>
            </a:r>
            <a:r>
              <a:rPr sz="2400" spc="-45" dirty="0">
                <a:latin typeface="Arial"/>
                <a:cs typeface="Arial"/>
              </a:rPr>
              <a:t> </a:t>
            </a:r>
            <a:r>
              <a:rPr sz="2400" dirty="0">
                <a:latin typeface="Arial"/>
                <a:cs typeface="Arial"/>
              </a:rPr>
              <a:t>conditions</a:t>
            </a:r>
            <a:r>
              <a:rPr sz="2400" spc="-30" dirty="0">
                <a:latin typeface="Arial"/>
                <a:cs typeface="Arial"/>
              </a:rPr>
              <a:t> </a:t>
            </a:r>
            <a:r>
              <a:rPr sz="2400" spc="-25" dirty="0">
                <a:latin typeface="Arial"/>
                <a:cs typeface="Arial"/>
              </a:rPr>
              <a:t>are </a:t>
            </a:r>
            <a:r>
              <a:rPr sz="2400" dirty="0">
                <a:latin typeface="Arial"/>
                <a:cs typeface="Arial"/>
              </a:rPr>
              <a:t>documented</a:t>
            </a:r>
            <a:r>
              <a:rPr sz="2400" spc="-45" dirty="0">
                <a:latin typeface="Arial"/>
                <a:cs typeface="Arial"/>
              </a:rPr>
              <a:t> </a:t>
            </a:r>
            <a:r>
              <a:rPr sz="2400" dirty="0">
                <a:latin typeface="Arial"/>
                <a:cs typeface="Arial"/>
              </a:rPr>
              <a:t>on</a:t>
            </a:r>
            <a:r>
              <a:rPr sz="2400" spc="-50" dirty="0">
                <a:latin typeface="Arial"/>
                <a:cs typeface="Arial"/>
              </a:rPr>
              <a:t> </a:t>
            </a:r>
            <a:r>
              <a:rPr sz="2400" dirty="0">
                <a:latin typeface="Arial"/>
                <a:cs typeface="Arial"/>
              </a:rPr>
              <a:t>your</a:t>
            </a:r>
            <a:r>
              <a:rPr sz="2400" spc="-45" dirty="0">
                <a:latin typeface="Arial"/>
                <a:cs typeface="Arial"/>
              </a:rPr>
              <a:t> </a:t>
            </a:r>
            <a:r>
              <a:rPr sz="2400" dirty="0">
                <a:latin typeface="Arial"/>
                <a:cs typeface="Arial"/>
              </a:rPr>
              <a:t>last</a:t>
            </a:r>
            <a:r>
              <a:rPr sz="2400" spc="-40" dirty="0">
                <a:latin typeface="Arial"/>
                <a:cs typeface="Arial"/>
              </a:rPr>
              <a:t> </a:t>
            </a:r>
            <a:r>
              <a:rPr sz="2400" dirty="0">
                <a:latin typeface="Arial"/>
                <a:cs typeface="Arial"/>
              </a:rPr>
              <a:t>PHA</a:t>
            </a:r>
            <a:r>
              <a:rPr sz="2400" spc="-165" dirty="0">
                <a:latin typeface="Arial"/>
                <a:cs typeface="Arial"/>
              </a:rPr>
              <a:t> </a:t>
            </a:r>
            <a:r>
              <a:rPr sz="2400" dirty="0">
                <a:latin typeface="Arial"/>
                <a:cs typeface="Arial"/>
              </a:rPr>
              <a:t>if</a:t>
            </a:r>
            <a:r>
              <a:rPr sz="2400" spc="-55" dirty="0">
                <a:latin typeface="Arial"/>
                <a:cs typeface="Arial"/>
              </a:rPr>
              <a:t> </a:t>
            </a:r>
            <a:r>
              <a:rPr sz="2400" dirty="0">
                <a:latin typeface="Arial"/>
                <a:cs typeface="Arial"/>
              </a:rPr>
              <a:t>they</a:t>
            </a:r>
            <a:r>
              <a:rPr sz="2400" spc="-60" dirty="0">
                <a:latin typeface="Arial"/>
                <a:cs typeface="Arial"/>
              </a:rPr>
              <a:t> </a:t>
            </a:r>
            <a:r>
              <a:rPr sz="2400" dirty="0">
                <a:latin typeface="Arial"/>
                <a:cs typeface="Arial"/>
              </a:rPr>
              <a:t>are</a:t>
            </a:r>
            <a:r>
              <a:rPr sz="2400" spc="-50" dirty="0">
                <a:latin typeface="Arial"/>
                <a:cs typeface="Arial"/>
              </a:rPr>
              <a:t> </a:t>
            </a:r>
            <a:r>
              <a:rPr sz="2400" dirty="0">
                <a:latin typeface="Arial"/>
                <a:cs typeface="Arial"/>
              </a:rPr>
              <a:t>not</a:t>
            </a:r>
            <a:r>
              <a:rPr sz="2400" spc="-55" dirty="0">
                <a:latin typeface="Arial"/>
                <a:cs typeface="Arial"/>
              </a:rPr>
              <a:t> </a:t>
            </a:r>
            <a:r>
              <a:rPr sz="2400" spc="-10" dirty="0">
                <a:latin typeface="Arial"/>
                <a:cs typeface="Arial"/>
              </a:rPr>
              <a:t>already.</a:t>
            </a:r>
            <a:endParaRPr sz="2400">
              <a:latin typeface="Arial"/>
              <a:cs typeface="Arial"/>
            </a:endParaRPr>
          </a:p>
          <a:p>
            <a:pPr marL="12700" marR="5080" indent="275590">
              <a:lnSpc>
                <a:spcPts val="2590"/>
              </a:lnSpc>
              <a:spcBef>
                <a:spcPts val="2430"/>
              </a:spcBef>
              <a:buChar char="•"/>
              <a:tabLst>
                <a:tab pos="288290" algn="l"/>
              </a:tabLst>
            </a:pPr>
            <a:r>
              <a:rPr sz="2400" dirty="0">
                <a:latin typeface="Arial"/>
                <a:cs typeface="Arial"/>
              </a:rPr>
              <a:t>Contact</a:t>
            </a:r>
            <a:r>
              <a:rPr sz="2400" spc="-90" dirty="0">
                <a:latin typeface="Arial"/>
                <a:cs typeface="Arial"/>
              </a:rPr>
              <a:t> </a:t>
            </a:r>
            <a:r>
              <a:rPr sz="2400" dirty="0">
                <a:latin typeface="Arial"/>
                <a:cs typeface="Arial"/>
              </a:rPr>
              <a:t>Logistics</a:t>
            </a:r>
            <a:r>
              <a:rPr sz="2400" spc="-60" dirty="0">
                <a:latin typeface="Arial"/>
                <a:cs typeface="Arial"/>
              </a:rPr>
              <a:t> </a:t>
            </a:r>
            <a:r>
              <a:rPr sz="2400" dirty="0">
                <a:latin typeface="Arial"/>
                <a:cs typeface="Arial"/>
              </a:rPr>
              <a:t>Health</a:t>
            </a:r>
            <a:r>
              <a:rPr sz="2400" spc="-75" dirty="0">
                <a:latin typeface="Arial"/>
                <a:cs typeface="Arial"/>
              </a:rPr>
              <a:t> </a:t>
            </a:r>
            <a:r>
              <a:rPr sz="2400" dirty="0">
                <a:latin typeface="Arial"/>
                <a:cs typeface="Arial"/>
              </a:rPr>
              <a:t>Incorporated</a:t>
            </a:r>
            <a:r>
              <a:rPr sz="2400" spc="-85" dirty="0">
                <a:latin typeface="Arial"/>
                <a:cs typeface="Arial"/>
              </a:rPr>
              <a:t> </a:t>
            </a:r>
            <a:r>
              <a:rPr sz="2400" dirty="0">
                <a:latin typeface="Arial"/>
                <a:cs typeface="Arial"/>
              </a:rPr>
              <a:t>(LHI)</a:t>
            </a:r>
            <a:r>
              <a:rPr sz="2400" spc="-85" dirty="0">
                <a:latin typeface="Arial"/>
                <a:cs typeface="Arial"/>
              </a:rPr>
              <a:t> </a:t>
            </a:r>
            <a:r>
              <a:rPr sz="2400" dirty="0">
                <a:latin typeface="Arial"/>
                <a:cs typeface="Arial"/>
              </a:rPr>
              <a:t>(see</a:t>
            </a:r>
            <a:r>
              <a:rPr sz="2400" spc="-85" dirty="0">
                <a:latin typeface="Arial"/>
                <a:cs typeface="Arial"/>
              </a:rPr>
              <a:t> </a:t>
            </a:r>
            <a:r>
              <a:rPr sz="2400" dirty="0">
                <a:latin typeface="Arial"/>
                <a:cs typeface="Arial"/>
              </a:rPr>
              <a:t>below)</a:t>
            </a:r>
            <a:r>
              <a:rPr sz="2400" spc="-60" dirty="0">
                <a:latin typeface="Arial"/>
                <a:cs typeface="Arial"/>
              </a:rPr>
              <a:t> </a:t>
            </a:r>
            <a:r>
              <a:rPr sz="2400" spc="-25" dirty="0">
                <a:latin typeface="Arial"/>
                <a:cs typeface="Arial"/>
              </a:rPr>
              <a:t>to </a:t>
            </a:r>
            <a:r>
              <a:rPr sz="2400" dirty="0">
                <a:latin typeface="Arial"/>
                <a:cs typeface="Arial"/>
              </a:rPr>
              <a:t>schedule</a:t>
            </a:r>
            <a:r>
              <a:rPr sz="2400" spc="-30" dirty="0">
                <a:latin typeface="Arial"/>
                <a:cs typeface="Arial"/>
              </a:rPr>
              <a:t> </a:t>
            </a:r>
            <a:r>
              <a:rPr sz="2400" dirty="0">
                <a:latin typeface="Arial"/>
                <a:cs typeface="Arial"/>
              </a:rPr>
              <a:t>your</a:t>
            </a:r>
            <a:r>
              <a:rPr sz="2400" spc="-45" dirty="0">
                <a:latin typeface="Arial"/>
                <a:cs typeface="Arial"/>
              </a:rPr>
              <a:t> </a:t>
            </a:r>
            <a:r>
              <a:rPr sz="2400" dirty="0">
                <a:latin typeface="Arial"/>
                <a:cs typeface="Arial"/>
              </a:rPr>
              <a:t>final</a:t>
            </a:r>
            <a:r>
              <a:rPr sz="2400" spc="-45" dirty="0">
                <a:latin typeface="Arial"/>
                <a:cs typeface="Arial"/>
              </a:rPr>
              <a:t> </a:t>
            </a:r>
            <a:r>
              <a:rPr sz="2400" dirty="0">
                <a:latin typeface="Arial"/>
                <a:cs typeface="Arial"/>
              </a:rPr>
              <a:t>PHA.</a:t>
            </a:r>
            <a:r>
              <a:rPr sz="2400" spc="-40" dirty="0">
                <a:latin typeface="Arial"/>
                <a:cs typeface="Arial"/>
              </a:rPr>
              <a:t> </a:t>
            </a:r>
            <a:r>
              <a:rPr sz="2400" spc="-10" dirty="0">
                <a:latin typeface="Arial"/>
                <a:cs typeface="Arial"/>
              </a:rPr>
              <a:t>(USAR)</a:t>
            </a:r>
            <a:endParaRPr sz="2400">
              <a:latin typeface="Arial"/>
              <a:cs typeface="Arial"/>
            </a:endParaRPr>
          </a:p>
          <a:p>
            <a:pPr marL="12700" marR="174625" indent="258445">
              <a:lnSpc>
                <a:spcPts val="2590"/>
              </a:lnSpc>
              <a:spcBef>
                <a:spcPts val="2425"/>
              </a:spcBef>
              <a:buChar char="•"/>
              <a:tabLst>
                <a:tab pos="271145" algn="l"/>
              </a:tabLst>
            </a:pPr>
            <a:r>
              <a:rPr sz="2400" dirty="0">
                <a:latin typeface="Arial"/>
                <a:cs typeface="Arial"/>
              </a:rPr>
              <a:t>ARNG</a:t>
            </a:r>
            <a:r>
              <a:rPr sz="2400" spc="-80" dirty="0">
                <a:latin typeface="Arial"/>
                <a:cs typeface="Arial"/>
              </a:rPr>
              <a:t> </a:t>
            </a:r>
            <a:r>
              <a:rPr sz="2400" dirty="0">
                <a:latin typeface="Arial"/>
                <a:cs typeface="Arial"/>
              </a:rPr>
              <a:t>Soldiers</a:t>
            </a:r>
            <a:r>
              <a:rPr sz="2400" spc="-50" dirty="0">
                <a:latin typeface="Arial"/>
                <a:cs typeface="Arial"/>
              </a:rPr>
              <a:t> </a:t>
            </a:r>
            <a:r>
              <a:rPr sz="2400" dirty="0">
                <a:latin typeface="Arial"/>
                <a:cs typeface="Arial"/>
              </a:rPr>
              <a:t>should</a:t>
            </a:r>
            <a:r>
              <a:rPr sz="2400" spc="-50" dirty="0">
                <a:latin typeface="Arial"/>
                <a:cs typeface="Arial"/>
              </a:rPr>
              <a:t> </a:t>
            </a:r>
            <a:r>
              <a:rPr sz="2400" dirty="0">
                <a:latin typeface="Arial"/>
                <a:cs typeface="Arial"/>
              </a:rPr>
              <a:t>coordinate</a:t>
            </a:r>
            <a:r>
              <a:rPr sz="2400" spc="-65" dirty="0">
                <a:latin typeface="Arial"/>
                <a:cs typeface="Arial"/>
              </a:rPr>
              <a:t> </a:t>
            </a:r>
            <a:r>
              <a:rPr sz="2400" dirty="0">
                <a:latin typeface="Arial"/>
                <a:cs typeface="Arial"/>
              </a:rPr>
              <a:t>their</a:t>
            </a:r>
            <a:r>
              <a:rPr sz="2400" spc="-60" dirty="0">
                <a:latin typeface="Arial"/>
                <a:cs typeface="Arial"/>
              </a:rPr>
              <a:t> </a:t>
            </a:r>
            <a:r>
              <a:rPr sz="2400" dirty="0">
                <a:latin typeface="Arial"/>
                <a:cs typeface="Arial"/>
              </a:rPr>
              <a:t>final</a:t>
            </a:r>
            <a:r>
              <a:rPr sz="2400" spc="-65" dirty="0">
                <a:latin typeface="Arial"/>
                <a:cs typeface="Arial"/>
              </a:rPr>
              <a:t> </a:t>
            </a:r>
            <a:r>
              <a:rPr sz="2400" dirty="0">
                <a:latin typeface="Arial"/>
                <a:cs typeface="Arial"/>
              </a:rPr>
              <a:t>PHA</a:t>
            </a:r>
            <a:r>
              <a:rPr sz="2400" spc="-165" dirty="0">
                <a:latin typeface="Arial"/>
                <a:cs typeface="Arial"/>
              </a:rPr>
              <a:t> </a:t>
            </a:r>
            <a:r>
              <a:rPr sz="2400" spc="-10" dirty="0">
                <a:latin typeface="Arial"/>
                <a:cs typeface="Arial"/>
              </a:rPr>
              <a:t>through </a:t>
            </a:r>
            <a:r>
              <a:rPr sz="2400" dirty="0">
                <a:latin typeface="Arial"/>
                <a:cs typeface="Arial"/>
              </a:rPr>
              <a:t>their</a:t>
            </a:r>
            <a:r>
              <a:rPr sz="2400" spc="-55" dirty="0">
                <a:latin typeface="Arial"/>
                <a:cs typeface="Arial"/>
              </a:rPr>
              <a:t> </a:t>
            </a:r>
            <a:r>
              <a:rPr sz="2400" dirty="0">
                <a:latin typeface="Arial"/>
                <a:cs typeface="Arial"/>
              </a:rPr>
              <a:t>unit</a:t>
            </a:r>
            <a:r>
              <a:rPr sz="2400" spc="-55" dirty="0">
                <a:latin typeface="Arial"/>
                <a:cs typeface="Arial"/>
              </a:rPr>
              <a:t> </a:t>
            </a:r>
            <a:r>
              <a:rPr sz="2400" dirty="0">
                <a:latin typeface="Arial"/>
                <a:cs typeface="Arial"/>
              </a:rPr>
              <a:t>or</a:t>
            </a:r>
            <a:r>
              <a:rPr sz="2400" spc="-65" dirty="0">
                <a:latin typeface="Arial"/>
                <a:cs typeface="Arial"/>
              </a:rPr>
              <a:t> </a:t>
            </a:r>
            <a:r>
              <a:rPr sz="2400" dirty="0">
                <a:latin typeface="Arial"/>
                <a:cs typeface="Arial"/>
              </a:rPr>
              <a:t>State</a:t>
            </a:r>
            <a:r>
              <a:rPr sz="2400" spc="-75" dirty="0">
                <a:latin typeface="Arial"/>
                <a:cs typeface="Arial"/>
              </a:rPr>
              <a:t> </a:t>
            </a:r>
            <a:r>
              <a:rPr sz="2400" dirty="0">
                <a:latin typeface="Arial"/>
                <a:cs typeface="Arial"/>
              </a:rPr>
              <a:t>Medical</a:t>
            </a:r>
            <a:r>
              <a:rPr sz="2400" spc="-45" dirty="0">
                <a:latin typeface="Arial"/>
                <a:cs typeface="Arial"/>
              </a:rPr>
              <a:t> </a:t>
            </a:r>
            <a:r>
              <a:rPr sz="2400" dirty="0">
                <a:latin typeface="Arial"/>
                <a:cs typeface="Arial"/>
              </a:rPr>
              <a:t>Command</a:t>
            </a:r>
            <a:r>
              <a:rPr sz="2400" spc="-50" dirty="0">
                <a:latin typeface="Arial"/>
                <a:cs typeface="Arial"/>
              </a:rPr>
              <a:t> </a:t>
            </a:r>
            <a:r>
              <a:rPr sz="2400" spc="-10" dirty="0">
                <a:latin typeface="Arial"/>
                <a:cs typeface="Arial"/>
              </a:rPr>
              <a:t>(MEDCOM)</a:t>
            </a:r>
            <a:endParaRPr sz="2400">
              <a:latin typeface="Arial"/>
              <a:cs typeface="Arial"/>
            </a:endParaRPr>
          </a:p>
        </p:txBody>
      </p:sp>
      <p:sp>
        <p:nvSpPr>
          <p:cNvPr id="4" name="object 4"/>
          <p:cNvSpPr txBox="1"/>
          <p:nvPr/>
        </p:nvSpPr>
        <p:spPr>
          <a:xfrm>
            <a:off x="366522" y="4973320"/>
            <a:ext cx="8458200" cy="1504950"/>
          </a:xfrm>
          <a:prstGeom prst="rect">
            <a:avLst/>
          </a:prstGeom>
          <a:ln w="38100">
            <a:solidFill>
              <a:srgbClr val="0000FF"/>
            </a:solidFill>
          </a:ln>
        </p:spPr>
        <p:txBody>
          <a:bodyPr vert="horz" wrap="square" lIns="0" tIns="41910" rIns="0" bIns="0" rtlCol="0">
            <a:spAutoFit/>
          </a:bodyPr>
          <a:lstStyle/>
          <a:p>
            <a:pPr marL="701675" marR="697230" algn="ctr">
              <a:lnSpc>
                <a:spcPts val="2590"/>
              </a:lnSpc>
              <a:spcBef>
                <a:spcPts val="330"/>
              </a:spcBef>
            </a:pPr>
            <a:r>
              <a:rPr sz="2400" dirty="0">
                <a:latin typeface="Arial"/>
                <a:cs typeface="Arial"/>
              </a:rPr>
              <a:t>USAR</a:t>
            </a:r>
            <a:r>
              <a:rPr sz="2400" spc="-70" dirty="0">
                <a:latin typeface="Arial"/>
                <a:cs typeface="Arial"/>
              </a:rPr>
              <a:t> </a:t>
            </a:r>
            <a:r>
              <a:rPr sz="2400" dirty="0">
                <a:latin typeface="Arial"/>
                <a:cs typeface="Arial"/>
              </a:rPr>
              <a:t>contact</a:t>
            </a:r>
            <a:r>
              <a:rPr sz="2400" spc="-85" dirty="0">
                <a:latin typeface="Arial"/>
                <a:cs typeface="Arial"/>
              </a:rPr>
              <a:t> </a:t>
            </a:r>
            <a:r>
              <a:rPr sz="2400" dirty="0">
                <a:latin typeface="Arial"/>
                <a:cs typeface="Arial"/>
              </a:rPr>
              <a:t>Logistics</a:t>
            </a:r>
            <a:r>
              <a:rPr sz="2400" spc="-60" dirty="0">
                <a:latin typeface="Arial"/>
                <a:cs typeface="Arial"/>
              </a:rPr>
              <a:t> </a:t>
            </a:r>
            <a:r>
              <a:rPr sz="2400" dirty="0">
                <a:latin typeface="Arial"/>
                <a:cs typeface="Arial"/>
              </a:rPr>
              <a:t>Health</a:t>
            </a:r>
            <a:r>
              <a:rPr sz="2400" spc="-70" dirty="0">
                <a:latin typeface="Arial"/>
                <a:cs typeface="Arial"/>
              </a:rPr>
              <a:t> </a:t>
            </a:r>
            <a:r>
              <a:rPr sz="2400" dirty="0">
                <a:latin typeface="Arial"/>
                <a:cs typeface="Arial"/>
              </a:rPr>
              <a:t>Incorporated</a:t>
            </a:r>
            <a:r>
              <a:rPr sz="2400" spc="-75" dirty="0">
                <a:latin typeface="Arial"/>
                <a:cs typeface="Arial"/>
              </a:rPr>
              <a:t> </a:t>
            </a:r>
            <a:r>
              <a:rPr sz="2400" dirty="0">
                <a:latin typeface="Arial"/>
                <a:cs typeface="Arial"/>
              </a:rPr>
              <a:t>(LHI)</a:t>
            </a:r>
            <a:r>
              <a:rPr sz="2400" spc="-85" dirty="0">
                <a:latin typeface="Arial"/>
                <a:cs typeface="Arial"/>
              </a:rPr>
              <a:t> </a:t>
            </a:r>
            <a:r>
              <a:rPr sz="2400" spc="-25" dirty="0">
                <a:latin typeface="Arial"/>
                <a:cs typeface="Arial"/>
              </a:rPr>
              <a:t>to </a:t>
            </a:r>
            <a:r>
              <a:rPr sz="2400" spc="-10" dirty="0">
                <a:latin typeface="Arial"/>
                <a:cs typeface="Arial"/>
              </a:rPr>
              <a:t>schedule:</a:t>
            </a:r>
            <a:endParaRPr sz="2400">
              <a:latin typeface="Arial"/>
              <a:cs typeface="Arial"/>
            </a:endParaRPr>
          </a:p>
          <a:p>
            <a:pPr marL="2937510" marR="2934970" algn="ctr">
              <a:lnSpc>
                <a:spcPts val="3170"/>
              </a:lnSpc>
            </a:pPr>
            <a:r>
              <a:rPr sz="2400" u="sng" spc="-10" dirty="0">
                <a:solidFill>
                  <a:srgbClr val="0000FF"/>
                </a:solidFill>
                <a:uFill>
                  <a:solidFill>
                    <a:srgbClr val="0000FF"/>
                  </a:solidFill>
                </a:uFill>
                <a:latin typeface="Arial"/>
                <a:cs typeface="Arial"/>
                <a:hlinkClick r:id="rId3"/>
              </a:rPr>
              <a:t>https://lhi.care/start</a:t>
            </a:r>
            <a:r>
              <a:rPr sz="2400" u="none" spc="-10" dirty="0">
                <a:solidFill>
                  <a:srgbClr val="0000FF"/>
                </a:solidFill>
                <a:latin typeface="Arial"/>
                <a:cs typeface="Arial"/>
              </a:rPr>
              <a:t> </a:t>
            </a:r>
            <a:r>
              <a:rPr sz="2400" u="none" spc="-25" dirty="0">
                <a:latin typeface="Arial"/>
                <a:cs typeface="Arial"/>
              </a:rPr>
              <a:t>877-437-</a:t>
            </a:r>
            <a:r>
              <a:rPr sz="2400" u="none" spc="-20" dirty="0">
                <a:latin typeface="Arial"/>
                <a:cs typeface="Arial"/>
              </a:rPr>
              <a:t>6313</a:t>
            </a:r>
            <a:endParaRPr sz="2400">
              <a:latin typeface="Arial"/>
              <a:cs typeface="Arial"/>
            </a:endParaRPr>
          </a:p>
        </p:txBody>
      </p:sp>
      <p:pic>
        <p:nvPicPr>
          <p:cNvPr id="5" name="object 5"/>
          <p:cNvPicPr/>
          <p:nvPr/>
        </p:nvPicPr>
        <p:blipFill>
          <a:blip r:embed="rId4"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25</a:t>
            </a:fld>
            <a:endParaRPr spc="-25" dirty="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4166" y="1249814"/>
            <a:ext cx="7537450" cy="4902200"/>
          </a:xfrm>
          <a:prstGeom prst="rect">
            <a:avLst/>
          </a:prstGeom>
        </p:spPr>
        <p:txBody>
          <a:bodyPr vert="horz" wrap="square" lIns="0" tIns="152400" rIns="0" bIns="0" rtlCol="0">
            <a:spAutoFit/>
          </a:bodyPr>
          <a:lstStyle/>
          <a:p>
            <a:pPr marL="178435">
              <a:lnSpc>
                <a:spcPct val="100000"/>
              </a:lnSpc>
              <a:spcBef>
                <a:spcPts val="1200"/>
              </a:spcBef>
            </a:pPr>
            <a:r>
              <a:rPr sz="2000" b="1" i="1" spc="-135" dirty="0">
                <a:latin typeface="Arial"/>
                <a:cs typeface="Arial"/>
              </a:rPr>
              <a:t>VA</a:t>
            </a:r>
            <a:r>
              <a:rPr sz="2000" b="1" i="1" spc="-215" dirty="0">
                <a:latin typeface="Arial"/>
                <a:cs typeface="Arial"/>
              </a:rPr>
              <a:t> </a:t>
            </a:r>
            <a:r>
              <a:rPr sz="2000" b="1" i="1" dirty="0">
                <a:latin typeface="Arial"/>
                <a:cs typeface="Arial"/>
              </a:rPr>
              <a:t>rates</a:t>
            </a:r>
            <a:r>
              <a:rPr sz="2000" b="1" i="1" spc="-95" dirty="0">
                <a:latin typeface="Arial"/>
                <a:cs typeface="Arial"/>
              </a:rPr>
              <a:t> </a:t>
            </a:r>
            <a:r>
              <a:rPr sz="2000" b="1" i="1" dirty="0">
                <a:latin typeface="Arial"/>
                <a:cs typeface="Arial"/>
              </a:rPr>
              <a:t>disabilities</a:t>
            </a:r>
            <a:r>
              <a:rPr sz="2000" b="1" i="1" spc="-70" dirty="0">
                <a:latin typeface="Arial"/>
                <a:cs typeface="Arial"/>
              </a:rPr>
              <a:t> </a:t>
            </a:r>
            <a:r>
              <a:rPr sz="2000" b="1" i="1" dirty="0">
                <a:latin typeface="Arial"/>
                <a:cs typeface="Arial"/>
              </a:rPr>
              <a:t>0%</a:t>
            </a:r>
            <a:r>
              <a:rPr sz="2000" b="1" i="1" spc="-25" dirty="0">
                <a:latin typeface="Arial"/>
                <a:cs typeface="Arial"/>
              </a:rPr>
              <a:t> </a:t>
            </a:r>
            <a:r>
              <a:rPr sz="2000" b="1" i="1" dirty="0">
                <a:latin typeface="Arial"/>
                <a:cs typeface="Arial"/>
              </a:rPr>
              <a:t>-</a:t>
            </a:r>
            <a:r>
              <a:rPr sz="2000" b="1" i="1" spc="-135" dirty="0">
                <a:latin typeface="Arial"/>
                <a:cs typeface="Arial"/>
              </a:rPr>
              <a:t> </a:t>
            </a:r>
            <a:r>
              <a:rPr sz="2000" b="1" i="1" spc="-20" dirty="0">
                <a:latin typeface="Arial"/>
                <a:cs typeface="Arial"/>
              </a:rPr>
              <a:t>100%</a:t>
            </a:r>
            <a:endParaRPr sz="2000">
              <a:latin typeface="Arial"/>
              <a:cs typeface="Arial"/>
            </a:endParaRPr>
          </a:p>
          <a:p>
            <a:pPr marL="703580" indent="-234315">
              <a:lnSpc>
                <a:spcPct val="100000"/>
              </a:lnSpc>
              <a:spcBef>
                <a:spcPts val="1105"/>
              </a:spcBef>
              <a:buChar char="–"/>
              <a:tabLst>
                <a:tab pos="703580" algn="l"/>
              </a:tabLst>
            </a:pPr>
            <a:r>
              <a:rPr sz="2000" dirty="0">
                <a:latin typeface="Arial"/>
                <a:cs typeface="Arial"/>
              </a:rPr>
              <a:t>Each</a:t>
            </a:r>
            <a:r>
              <a:rPr sz="2000" spc="-60" dirty="0">
                <a:latin typeface="Arial"/>
                <a:cs typeface="Arial"/>
              </a:rPr>
              <a:t> </a:t>
            </a:r>
            <a:r>
              <a:rPr sz="2000" dirty="0">
                <a:latin typeface="Arial"/>
                <a:cs typeface="Arial"/>
              </a:rPr>
              <a:t>%</a:t>
            </a:r>
            <a:r>
              <a:rPr sz="2000" spc="-40" dirty="0">
                <a:latin typeface="Arial"/>
                <a:cs typeface="Arial"/>
              </a:rPr>
              <a:t> </a:t>
            </a:r>
            <a:r>
              <a:rPr sz="2000" dirty="0">
                <a:latin typeface="Arial"/>
                <a:cs typeface="Arial"/>
              </a:rPr>
              <a:t>has</a:t>
            </a:r>
            <a:r>
              <a:rPr sz="2000" spc="-50" dirty="0">
                <a:latin typeface="Arial"/>
                <a:cs typeface="Arial"/>
              </a:rPr>
              <a:t> </a:t>
            </a:r>
            <a:r>
              <a:rPr sz="2000" dirty="0">
                <a:latin typeface="Arial"/>
                <a:cs typeface="Arial"/>
              </a:rPr>
              <a:t>an</a:t>
            </a:r>
            <a:r>
              <a:rPr sz="2000" spc="-45" dirty="0">
                <a:latin typeface="Arial"/>
                <a:cs typeface="Arial"/>
              </a:rPr>
              <a:t> </a:t>
            </a:r>
            <a:r>
              <a:rPr sz="2000" dirty="0">
                <a:latin typeface="Arial"/>
                <a:cs typeface="Arial"/>
              </a:rPr>
              <a:t>assigned</a:t>
            </a:r>
            <a:r>
              <a:rPr sz="2000" spc="-70" dirty="0">
                <a:latin typeface="Arial"/>
                <a:cs typeface="Arial"/>
              </a:rPr>
              <a:t> </a:t>
            </a:r>
            <a:r>
              <a:rPr sz="2000" dirty="0">
                <a:latin typeface="Arial"/>
                <a:cs typeface="Arial"/>
              </a:rPr>
              <a:t>dollar</a:t>
            </a:r>
            <a:r>
              <a:rPr sz="2000" spc="-30" dirty="0">
                <a:latin typeface="Arial"/>
                <a:cs typeface="Arial"/>
              </a:rPr>
              <a:t> </a:t>
            </a:r>
            <a:r>
              <a:rPr sz="2000" spc="-10" dirty="0">
                <a:latin typeface="Arial"/>
                <a:cs typeface="Arial"/>
              </a:rPr>
              <a:t>amount</a:t>
            </a:r>
            <a:endParaRPr sz="2000">
              <a:latin typeface="Arial"/>
              <a:cs typeface="Arial"/>
            </a:endParaRPr>
          </a:p>
          <a:p>
            <a:pPr marL="703580" indent="-234315">
              <a:lnSpc>
                <a:spcPct val="100000"/>
              </a:lnSpc>
              <a:spcBef>
                <a:spcPts val="994"/>
              </a:spcBef>
              <a:buChar char="–"/>
              <a:tabLst>
                <a:tab pos="703580" algn="l"/>
              </a:tabLst>
            </a:pPr>
            <a:r>
              <a:rPr sz="2000" dirty="0">
                <a:latin typeface="Arial"/>
                <a:cs typeface="Arial"/>
              </a:rPr>
              <a:t>Basic</a:t>
            </a:r>
            <a:r>
              <a:rPr sz="2000" spc="-55" dirty="0">
                <a:latin typeface="Arial"/>
                <a:cs typeface="Arial"/>
              </a:rPr>
              <a:t> </a:t>
            </a:r>
            <a:r>
              <a:rPr sz="2000" dirty="0">
                <a:latin typeface="Arial"/>
                <a:cs typeface="Arial"/>
              </a:rPr>
              <a:t>rates</a:t>
            </a:r>
            <a:r>
              <a:rPr sz="2000" spc="-65" dirty="0">
                <a:latin typeface="Arial"/>
                <a:cs typeface="Arial"/>
              </a:rPr>
              <a:t> </a:t>
            </a:r>
            <a:r>
              <a:rPr sz="2000" spc="-10" dirty="0">
                <a:latin typeface="Arial"/>
                <a:cs typeface="Arial"/>
              </a:rPr>
              <a:t>effective</a:t>
            </a:r>
            <a:r>
              <a:rPr sz="2000" spc="-80" dirty="0">
                <a:latin typeface="Arial"/>
                <a:cs typeface="Arial"/>
              </a:rPr>
              <a:t> </a:t>
            </a:r>
            <a:r>
              <a:rPr sz="2000" dirty="0">
                <a:latin typeface="Arial"/>
                <a:cs typeface="Arial"/>
              </a:rPr>
              <a:t>1</a:t>
            </a:r>
            <a:r>
              <a:rPr sz="2000" spc="-30" dirty="0">
                <a:latin typeface="Arial"/>
                <a:cs typeface="Arial"/>
              </a:rPr>
              <a:t> </a:t>
            </a:r>
            <a:r>
              <a:rPr sz="2000" dirty="0">
                <a:latin typeface="Arial"/>
                <a:cs typeface="Arial"/>
              </a:rPr>
              <a:t>December</a:t>
            </a:r>
            <a:r>
              <a:rPr sz="2000" spc="-65" dirty="0">
                <a:latin typeface="Arial"/>
                <a:cs typeface="Arial"/>
              </a:rPr>
              <a:t> </a:t>
            </a:r>
            <a:r>
              <a:rPr sz="2000" dirty="0">
                <a:latin typeface="Arial"/>
                <a:cs typeface="Arial"/>
              </a:rPr>
              <a:t>2022</a:t>
            </a:r>
            <a:r>
              <a:rPr sz="2000" spc="-70" dirty="0">
                <a:latin typeface="Arial"/>
                <a:cs typeface="Arial"/>
              </a:rPr>
              <a:t> </a:t>
            </a:r>
            <a:r>
              <a:rPr sz="2000" spc="-20" dirty="0">
                <a:latin typeface="Arial"/>
                <a:cs typeface="Arial"/>
              </a:rPr>
              <a:t>(Veteran</a:t>
            </a:r>
            <a:r>
              <a:rPr sz="2000" spc="-70" dirty="0">
                <a:latin typeface="Arial"/>
                <a:cs typeface="Arial"/>
              </a:rPr>
              <a:t> </a:t>
            </a:r>
            <a:r>
              <a:rPr sz="2000" dirty="0">
                <a:latin typeface="Arial"/>
                <a:cs typeface="Arial"/>
              </a:rPr>
              <a:t>only):</a:t>
            </a:r>
            <a:r>
              <a:rPr sz="2000" spc="-75" dirty="0">
                <a:latin typeface="Arial"/>
                <a:cs typeface="Arial"/>
              </a:rPr>
              <a:t> </a:t>
            </a:r>
            <a:r>
              <a:rPr sz="2000" spc="-20" dirty="0">
                <a:latin typeface="Arial"/>
                <a:cs typeface="Arial"/>
              </a:rPr>
              <a:t>from</a:t>
            </a:r>
            <a:endParaRPr sz="2000">
              <a:latin typeface="Arial"/>
              <a:cs typeface="Arial"/>
            </a:endParaRPr>
          </a:p>
          <a:p>
            <a:pPr marL="641350" marR="260350">
              <a:lnSpc>
                <a:spcPct val="100000"/>
              </a:lnSpc>
              <a:spcBef>
                <a:spcPts val="5"/>
              </a:spcBef>
            </a:pPr>
            <a:r>
              <a:rPr sz="2000" dirty="0">
                <a:latin typeface="Arial"/>
                <a:cs typeface="Arial"/>
              </a:rPr>
              <a:t>$165.92</a:t>
            </a:r>
            <a:r>
              <a:rPr sz="2000" spc="-75" dirty="0">
                <a:latin typeface="Arial"/>
                <a:cs typeface="Arial"/>
              </a:rPr>
              <a:t> </a:t>
            </a:r>
            <a:r>
              <a:rPr sz="2000" dirty="0">
                <a:latin typeface="Arial"/>
                <a:cs typeface="Arial"/>
              </a:rPr>
              <a:t>(10%)</a:t>
            </a:r>
            <a:r>
              <a:rPr sz="2000" spc="-65" dirty="0">
                <a:latin typeface="Arial"/>
                <a:cs typeface="Arial"/>
              </a:rPr>
              <a:t> </a:t>
            </a:r>
            <a:r>
              <a:rPr sz="2000" dirty="0">
                <a:latin typeface="Arial"/>
                <a:cs typeface="Arial"/>
              </a:rPr>
              <a:t>to</a:t>
            </a:r>
            <a:r>
              <a:rPr sz="2000" spc="-50" dirty="0">
                <a:latin typeface="Arial"/>
                <a:cs typeface="Arial"/>
              </a:rPr>
              <a:t> </a:t>
            </a:r>
            <a:r>
              <a:rPr sz="2000" dirty="0">
                <a:latin typeface="Arial"/>
                <a:cs typeface="Arial"/>
              </a:rPr>
              <a:t>$3,621.95</a:t>
            </a:r>
            <a:r>
              <a:rPr sz="2000" spc="-65" dirty="0">
                <a:latin typeface="Arial"/>
                <a:cs typeface="Arial"/>
              </a:rPr>
              <a:t> </a:t>
            </a:r>
            <a:r>
              <a:rPr sz="2000" dirty="0">
                <a:latin typeface="Arial"/>
                <a:cs typeface="Arial"/>
              </a:rPr>
              <a:t>(100%),</a:t>
            </a:r>
            <a:r>
              <a:rPr sz="2000" spc="-75" dirty="0">
                <a:latin typeface="Arial"/>
                <a:cs typeface="Arial"/>
              </a:rPr>
              <a:t> </a:t>
            </a:r>
            <a:r>
              <a:rPr sz="2000" dirty="0">
                <a:latin typeface="Arial"/>
                <a:cs typeface="Arial"/>
              </a:rPr>
              <a:t>(30%</a:t>
            </a:r>
            <a:r>
              <a:rPr sz="2000" spc="-80" dirty="0">
                <a:latin typeface="Arial"/>
                <a:cs typeface="Arial"/>
              </a:rPr>
              <a:t> </a:t>
            </a:r>
            <a:r>
              <a:rPr sz="2000" dirty="0">
                <a:latin typeface="Arial"/>
                <a:cs typeface="Arial"/>
              </a:rPr>
              <a:t>&amp;</a:t>
            </a:r>
            <a:r>
              <a:rPr sz="2000" spc="-25" dirty="0">
                <a:latin typeface="Arial"/>
                <a:cs typeface="Arial"/>
              </a:rPr>
              <a:t> </a:t>
            </a:r>
            <a:r>
              <a:rPr sz="2000" dirty="0">
                <a:latin typeface="Arial"/>
                <a:cs typeface="Arial"/>
              </a:rPr>
              <a:t>higher</a:t>
            </a:r>
            <a:r>
              <a:rPr sz="2000" spc="-80" dirty="0">
                <a:latin typeface="Arial"/>
                <a:cs typeface="Arial"/>
              </a:rPr>
              <a:t> </a:t>
            </a:r>
            <a:r>
              <a:rPr sz="2000" dirty="0">
                <a:latin typeface="Arial"/>
                <a:cs typeface="Arial"/>
              </a:rPr>
              <a:t>=</a:t>
            </a:r>
            <a:r>
              <a:rPr sz="2000" spc="-40" dirty="0">
                <a:latin typeface="Arial"/>
                <a:cs typeface="Arial"/>
              </a:rPr>
              <a:t> </a:t>
            </a:r>
            <a:r>
              <a:rPr sz="2000" spc="-10" dirty="0">
                <a:latin typeface="Arial"/>
                <a:cs typeface="Arial"/>
              </a:rPr>
              <a:t>Extra </a:t>
            </a:r>
            <a:r>
              <a:rPr sz="2000" dirty="0">
                <a:latin typeface="Arial"/>
                <a:cs typeface="Arial"/>
              </a:rPr>
              <a:t>dependent</a:t>
            </a:r>
            <a:r>
              <a:rPr sz="2000" spc="-100" dirty="0">
                <a:latin typeface="Arial"/>
                <a:cs typeface="Arial"/>
              </a:rPr>
              <a:t> </a:t>
            </a:r>
            <a:r>
              <a:rPr sz="2000" spc="-10" dirty="0">
                <a:latin typeface="Arial"/>
                <a:cs typeface="Arial"/>
              </a:rPr>
              <a:t>allowance)</a:t>
            </a:r>
            <a:endParaRPr sz="2000">
              <a:latin typeface="Arial"/>
              <a:cs typeface="Arial"/>
            </a:endParaRPr>
          </a:p>
          <a:p>
            <a:pPr marL="699135" indent="-229870">
              <a:lnSpc>
                <a:spcPct val="100000"/>
              </a:lnSpc>
              <a:spcBef>
                <a:spcPts val="995"/>
              </a:spcBef>
              <a:buChar char="–"/>
              <a:tabLst>
                <a:tab pos="699135" algn="l"/>
              </a:tabLst>
            </a:pPr>
            <a:r>
              <a:rPr sz="2000" spc="-130" dirty="0">
                <a:latin typeface="Arial"/>
                <a:cs typeface="Arial"/>
              </a:rPr>
              <a:t>Tax</a:t>
            </a:r>
            <a:r>
              <a:rPr sz="2000" spc="-145" dirty="0">
                <a:latin typeface="Arial"/>
                <a:cs typeface="Arial"/>
              </a:rPr>
              <a:t> </a:t>
            </a:r>
            <a:r>
              <a:rPr sz="2000" dirty="0">
                <a:latin typeface="Arial"/>
                <a:cs typeface="Arial"/>
              </a:rPr>
              <a:t>free</a:t>
            </a:r>
            <a:r>
              <a:rPr sz="2000" spc="20" dirty="0">
                <a:latin typeface="Arial"/>
                <a:cs typeface="Arial"/>
              </a:rPr>
              <a:t> </a:t>
            </a:r>
            <a:r>
              <a:rPr sz="2000" spc="-10" dirty="0">
                <a:latin typeface="Arial"/>
                <a:cs typeface="Arial"/>
              </a:rPr>
              <a:t>payments</a:t>
            </a:r>
            <a:endParaRPr sz="2000">
              <a:latin typeface="Arial"/>
              <a:cs typeface="Arial"/>
            </a:endParaRPr>
          </a:p>
          <a:p>
            <a:pPr marL="643255" marR="442595" indent="-173990">
              <a:lnSpc>
                <a:spcPct val="100000"/>
              </a:lnSpc>
              <a:spcBef>
                <a:spcPts val="1005"/>
              </a:spcBef>
              <a:buFont typeface="Arial"/>
              <a:buChar char="–"/>
              <a:tabLst>
                <a:tab pos="643255" algn="l"/>
                <a:tab pos="703580" algn="l"/>
              </a:tabLst>
            </a:pPr>
            <a:r>
              <a:rPr sz="2000" dirty="0">
                <a:latin typeface="Arial"/>
                <a:cs typeface="Arial"/>
              </a:rPr>
              <a:t>	</a:t>
            </a:r>
            <a:r>
              <a:rPr sz="2000" i="1" dirty="0">
                <a:solidFill>
                  <a:srgbClr val="FF0000"/>
                </a:solidFill>
                <a:latin typeface="Arial"/>
                <a:cs typeface="Arial"/>
              </a:rPr>
              <a:t>For</a:t>
            </a:r>
            <a:r>
              <a:rPr sz="2000" i="1" spc="-55" dirty="0">
                <a:solidFill>
                  <a:srgbClr val="FF0000"/>
                </a:solidFill>
                <a:latin typeface="Arial"/>
                <a:cs typeface="Arial"/>
              </a:rPr>
              <a:t> </a:t>
            </a:r>
            <a:r>
              <a:rPr sz="2000" i="1" dirty="0">
                <a:solidFill>
                  <a:srgbClr val="FF0000"/>
                </a:solidFill>
                <a:latin typeface="Arial"/>
                <a:cs typeface="Arial"/>
              </a:rPr>
              <a:t>Retired</a:t>
            </a:r>
            <a:r>
              <a:rPr sz="2000" i="1" spc="-90" dirty="0">
                <a:solidFill>
                  <a:srgbClr val="FF0000"/>
                </a:solidFill>
                <a:latin typeface="Arial"/>
                <a:cs typeface="Arial"/>
              </a:rPr>
              <a:t> </a:t>
            </a:r>
            <a:r>
              <a:rPr sz="2000" i="1" dirty="0">
                <a:solidFill>
                  <a:srgbClr val="FF0000"/>
                </a:solidFill>
                <a:latin typeface="Arial"/>
                <a:cs typeface="Arial"/>
              </a:rPr>
              <a:t>Soldiers</a:t>
            </a:r>
            <a:r>
              <a:rPr sz="2000" i="1" spc="-90" dirty="0">
                <a:solidFill>
                  <a:srgbClr val="FF0000"/>
                </a:solidFill>
                <a:latin typeface="Arial"/>
                <a:cs typeface="Arial"/>
              </a:rPr>
              <a:t> </a:t>
            </a:r>
            <a:r>
              <a:rPr sz="2000" i="1" u="heavy" dirty="0">
                <a:solidFill>
                  <a:srgbClr val="FF0000"/>
                </a:solidFill>
                <a:uFill>
                  <a:solidFill>
                    <a:srgbClr val="FF0000"/>
                  </a:solidFill>
                </a:uFill>
                <a:latin typeface="Arial"/>
                <a:cs typeface="Arial"/>
              </a:rPr>
              <a:t>&lt;50%</a:t>
            </a:r>
            <a:r>
              <a:rPr sz="2000" i="1" u="none" spc="-95" dirty="0">
                <a:solidFill>
                  <a:srgbClr val="FF0000"/>
                </a:solidFill>
                <a:latin typeface="Arial"/>
                <a:cs typeface="Arial"/>
              </a:rPr>
              <a:t> </a:t>
            </a:r>
            <a:r>
              <a:rPr sz="2000" i="1" u="none" dirty="0">
                <a:solidFill>
                  <a:srgbClr val="FF0000"/>
                </a:solidFill>
                <a:latin typeface="Arial"/>
                <a:cs typeface="Arial"/>
              </a:rPr>
              <a:t>disabled</a:t>
            </a:r>
            <a:r>
              <a:rPr sz="2000" i="1" u="none" dirty="0">
                <a:latin typeface="Arial"/>
                <a:cs typeface="Arial"/>
              </a:rPr>
              <a:t>,</a:t>
            </a:r>
            <a:r>
              <a:rPr sz="2000" i="1" u="none" spc="-105" dirty="0">
                <a:latin typeface="Arial"/>
                <a:cs typeface="Arial"/>
              </a:rPr>
              <a:t> </a:t>
            </a:r>
            <a:r>
              <a:rPr sz="2000" i="1" u="none" dirty="0">
                <a:latin typeface="Arial"/>
                <a:cs typeface="Arial"/>
              </a:rPr>
              <a:t>disability</a:t>
            </a:r>
            <a:r>
              <a:rPr sz="2000" i="1" u="none" spc="-90" dirty="0">
                <a:latin typeface="Arial"/>
                <a:cs typeface="Arial"/>
              </a:rPr>
              <a:t> </a:t>
            </a:r>
            <a:r>
              <a:rPr sz="2000" i="1" u="none" dirty="0">
                <a:latin typeface="Arial"/>
                <a:cs typeface="Arial"/>
              </a:rPr>
              <a:t>pay</a:t>
            </a:r>
            <a:r>
              <a:rPr sz="2000" i="1" u="none" spc="-70" dirty="0">
                <a:latin typeface="Arial"/>
                <a:cs typeface="Arial"/>
              </a:rPr>
              <a:t> </a:t>
            </a:r>
            <a:r>
              <a:rPr sz="2000" u="none" spc="-10" dirty="0">
                <a:latin typeface="Arial"/>
                <a:cs typeface="Arial"/>
              </a:rPr>
              <a:t>offsets </a:t>
            </a:r>
            <a:r>
              <a:rPr sz="2000" u="none" dirty="0">
                <a:latin typeface="Arial"/>
                <a:cs typeface="Arial"/>
              </a:rPr>
              <a:t>military</a:t>
            </a:r>
            <a:r>
              <a:rPr sz="2000" u="none" spc="-35" dirty="0">
                <a:latin typeface="Arial"/>
                <a:cs typeface="Arial"/>
              </a:rPr>
              <a:t> </a:t>
            </a:r>
            <a:r>
              <a:rPr sz="2000" u="none" dirty="0">
                <a:latin typeface="Arial"/>
                <a:cs typeface="Arial"/>
              </a:rPr>
              <a:t>retired</a:t>
            </a:r>
            <a:r>
              <a:rPr sz="2000" u="none" spc="-85" dirty="0">
                <a:latin typeface="Arial"/>
                <a:cs typeface="Arial"/>
              </a:rPr>
              <a:t> </a:t>
            </a:r>
            <a:r>
              <a:rPr sz="2000" u="none" dirty="0">
                <a:latin typeface="Arial"/>
                <a:cs typeface="Arial"/>
              </a:rPr>
              <a:t>pay</a:t>
            </a:r>
            <a:r>
              <a:rPr sz="2000" u="none" spc="-60" dirty="0">
                <a:latin typeface="Arial"/>
                <a:cs typeface="Arial"/>
              </a:rPr>
              <a:t> </a:t>
            </a:r>
            <a:r>
              <a:rPr sz="2000" u="none" dirty="0">
                <a:latin typeface="Arial"/>
                <a:cs typeface="Arial"/>
              </a:rPr>
              <a:t>dollar</a:t>
            </a:r>
            <a:r>
              <a:rPr sz="2000" u="none" spc="-60" dirty="0">
                <a:latin typeface="Arial"/>
                <a:cs typeface="Arial"/>
              </a:rPr>
              <a:t> </a:t>
            </a:r>
            <a:r>
              <a:rPr sz="2000" u="none" dirty="0">
                <a:latin typeface="Arial"/>
                <a:cs typeface="Arial"/>
              </a:rPr>
              <a:t>for</a:t>
            </a:r>
            <a:r>
              <a:rPr sz="2000" u="none" spc="-60" dirty="0">
                <a:latin typeface="Arial"/>
                <a:cs typeface="Arial"/>
              </a:rPr>
              <a:t> </a:t>
            </a:r>
            <a:r>
              <a:rPr sz="2000" u="none" spc="-10" dirty="0">
                <a:latin typeface="Arial"/>
                <a:cs typeface="Arial"/>
              </a:rPr>
              <a:t>dollar</a:t>
            </a:r>
            <a:endParaRPr sz="2000">
              <a:latin typeface="Arial"/>
              <a:cs typeface="Arial"/>
            </a:endParaRPr>
          </a:p>
          <a:p>
            <a:pPr marL="703580" indent="-234315">
              <a:lnSpc>
                <a:spcPct val="100000"/>
              </a:lnSpc>
              <a:spcBef>
                <a:spcPts val="994"/>
              </a:spcBef>
              <a:buChar char="–"/>
              <a:tabLst>
                <a:tab pos="703580" algn="l"/>
              </a:tabLst>
            </a:pPr>
            <a:r>
              <a:rPr sz="2000" dirty="0">
                <a:latin typeface="Arial"/>
                <a:cs typeface="Arial"/>
              </a:rPr>
              <a:t>Free</a:t>
            </a:r>
            <a:r>
              <a:rPr sz="2000" spc="-20" dirty="0">
                <a:latin typeface="Arial"/>
                <a:cs typeface="Arial"/>
              </a:rPr>
              <a:t> </a:t>
            </a:r>
            <a:r>
              <a:rPr sz="2000" spc="-135" dirty="0">
                <a:latin typeface="Arial"/>
                <a:cs typeface="Arial"/>
              </a:rPr>
              <a:t>VA</a:t>
            </a:r>
            <a:r>
              <a:rPr sz="2000" spc="-275" dirty="0">
                <a:latin typeface="Arial"/>
                <a:cs typeface="Arial"/>
              </a:rPr>
              <a:t> </a:t>
            </a:r>
            <a:r>
              <a:rPr sz="2000" dirty="0">
                <a:latin typeface="Arial"/>
                <a:cs typeface="Arial"/>
              </a:rPr>
              <a:t>medical</a:t>
            </a:r>
            <a:r>
              <a:rPr sz="2000" spc="-20" dirty="0">
                <a:latin typeface="Arial"/>
                <a:cs typeface="Arial"/>
              </a:rPr>
              <a:t> </a:t>
            </a:r>
            <a:r>
              <a:rPr sz="2000" dirty="0">
                <a:latin typeface="Arial"/>
                <a:cs typeface="Arial"/>
              </a:rPr>
              <a:t>care</a:t>
            </a:r>
            <a:r>
              <a:rPr sz="2000" spc="-45" dirty="0">
                <a:latin typeface="Arial"/>
                <a:cs typeface="Arial"/>
              </a:rPr>
              <a:t> </a:t>
            </a:r>
            <a:r>
              <a:rPr sz="2000" dirty="0">
                <a:latin typeface="Arial"/>
                <a:cs typeface="Arial"/>
              </a:rPr>
              <a:t>for </a:t>
            </a:r>
            <a:r>
              <a:rPr sz="2000" spc="-10" dirty="0">
                <a:latin typeface="Arial"/>
                <a:cs typeface="Arial"/>
              </a:rPr>
              <a:t>service-connected</a:t>
            </a:r>
            <a:r>
              <a:rPr sz="2000" spc="-125" dirty="0">
                <a:latin typeface="Arial"/>
                <a:cs typeface="Arial"/>
              </a:rPr>
              <a:t> </a:t>
            </a:r>
            <a:r>
              <a:rPr sz="2000" spc="-10" dirty="0">
                <a:latin typeface="Arial"/>
                <a:cs typeface="Arial"/>
              </a:rPr>
              <a:t>conditions</a:t>
            </a:r>
            <a:endParaRPr sz="2000">
              <a:latin typeface="Arial"/>
              <a:cs typeface="Arial"/>
            </a:endParaRPr>
          </a:p>
          <a:p>
            <a:pPr marL="641350" marR="1189355" indent="-172085">
              <a:lnSpc>
                <a:spcPct val="100000"/>
              </a:lnSpc>
              <a:spcBef>
                <a:spcPts val="1000"/>
              </a:spcBef>
              <a:buChar char="–"/>
              <a:tabLst>
                <a:tab pos="641350" algn="l"/>
                <a:tab pos="703580" algn="l"/>
              </a:tabLst>
            </a:pPr>
            <a:r>
              <a:rPr sz="2000" dirty="0">
                <a:latin typeface="Arial"/>
                <a:cs typeface="Arial"/>
              </a:rPr>
              <a:t>	0%</a:t>
            </a:r>
            <a:r>
              <a:rPr sz="2000" spc="-45" dirty="0">
                <a:latin typeface="Arial"/>
                <a:cs typeface="Arial"/>
              </a:rPr>
              <a:t> </a:t>
            </a:r>
            <a:r>
              <a:rPr sz="2000" dirty="0">
                <a:latin typeface="Arial"/>
                <a:cs typeface="Arial"/>
              </a:rPr>
              <a:t>rating</a:t>
            </a:r>
            <a:r>
              <a:rPr sz="2000" spc="-60" dirty="0">
                <a:latin typeface="Arial"/>
                <a:cs typeface="Arial"/>
              </a:rPr>
              <a:t> </a:t>
            </a:r>
            <a:r>
              <a:rPr sz="2000" dirty="0">
                <a:latin typeface="Arial"/>
                <a:cs typeface="Arial"/>
              </a:rPr>
              <a:t>means</a:t>
            </a:r>
            <a:r>
              <a:rPr sz="2000" spc="-35" dirty="0">
                <a:latin typeface="Arial"/>
                <a:cs typeface="Arial"/>
              </a:rPr>
              <a:t> </a:t>
            </a:r>
            <a:r>
              <a:rPr sz="2000" dirty="0">
                <a:latin typeface="Arial"/>
                <a:cs typeface="Arial"/>
              </a:rPr>
              <a:t>a</a:t>
            </a:r>
            <a:r>
              <a:rPr sz="2000" spc="-35" dirty="0">
                <a:latin typeface="Arial"/>
                <a:cs typeface="Arial"/>
              </a:rPr>
              <a:t> </a:t>
            </a:r>
            <a:r>
              <a:rPr sz="2000" dirty="0">
                <a:latin typeface="Arial"/>
                <a:cs typeface="Arial"/>
              </a:rPr>
              <a:t>condition</a:t>
            </a:r>
            <a:r>
              <a:rPr sz="2000" spc="-60" dirty="0">
                <a:latin typeface="Arial"/>
                <a:cs typeface="Arial"/>
              </a:rPr>
              <a:t> </a:t>
            </a:r>
            <a:r>
              <a:rPr sz="2000" dirty="0">
                <a:latin typeface="Arial"/>
                <a:cs typeface="Arial"/>
              </a:rPr>
              <a:t>is</a:t>
            </a:r>
            <a:r>
              <a:rPr sz="2000" spc="-35" dirty="0">
                <a:latin typeface="Arial"/>
                <a:cs typeface="Arial"/>
              </a:rPr>
              <a:t> </a:t>
            </a:r>
            <a:r>
              <a:rPr sz="2000" spc="-10" dirty="0">
                <a:latin typeface="Arial"/>
                <a:cs typeface="Arial"/>
              </a:rPr>
              <a:t>service-connected, </a:t>
            </a:r>
            <a:r>
              <a:rPr sz="2000" dirty="0">
                <a:latin typeface="Arial"/>
                <a:cs typeface="Arial"/>
              </a:rPr>
              <a:t>but</a:t>
            </a:r>
            <a:r>
              <a:rPr sz="2000" spc="-45" dirty="0">
                <a:latin typeface="Arial"/>
                <a:cs typeface="Arial"/>
              </a:rPr>
              <a:t> </a:t>
            </a:r>
            <a:r>
              <a:rPr sz="2000" dirty="0">
                <a:latin typeface="Arial"/>
                <a:cs typeface="Arial"/>
              </a:rPr>
              <a:t>is</a:t>
            </a:r>
            <a:r>
              <a:rPr sz="2000" spc="-10" dirty="0">
                <a:latin typeface="Arial"/>
                <a:cs typeface="Arial"/>
              </a:rPr>
              <a:t> </a:t>
            </a:r>
            <a:r>
              <a:rPr sz="2000" dirty="0">
                <a:latin typeface="Arial"/>
                <a:cs typeface="Arial"/>
              </a:rPr>
              <a:t>not</a:t>
            </a:r>
            <a:r>
              <a:rPr sz="2000" spc="-40" dirty="0">
                <a:latin typeface="Arial"/>
                <a:cs typeface="Arial"/>
              </a:rPr>
              <a:t> </a:t>
            </a:r>
            <a:r>
              <a:rPr sz="2000" dirty="0">
                <a:latin typeface="Arial"/>
                <a:cs typeface="Arial"/>
              </a:rPr>
              <a:t>severe</a:t>
            </a:r>
            <a:r>
              <a:rPr sz="2000" spc="-50" dirty="0">
                <a:latin typeface="Arial"/>
                <a:cs typeface="Arial"/>
              </a:rPr>
              <a:t> </a:t>
            </a:r>
            <a:r>
              <a:rPr sz="2000" dirty="0">
                <a:latin typeface="Arial"/>
                <a:cs typeface="Arial"/>
              </a:rPr>
              <a:t>enough</a:t>
            </a:r>
            <a:r>
              <a:rPr sz="2000" spc="-6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merit</a:t>
            </a:r>
            <a:r>
              <a:rPr sz="2000" spc="-20" dirty="0">
                <a:latin typeface="Arial"/>
                <a:cs typeface="Arial"/>
              </a:rPr>
              <a:t> </a:t>
            </a:r>
            <a:r>
              <a:rPr sz="2000" spc="-10" dirty="0">
                <a:latin typeface="Arial"/>
                <a:cs typeface="Arial"/>
              </a:rPr>
              <a:t>disability</a:t>
            </a:r>
            <a:r>
              <a:rPr sz="2000" spc="-95" dirty="0">
                <a:latin typeface="Arial"/>
                <a:cs typeface="Arial"/>
              </a:rPr>
              <a:t> </a:t>
            </a:r>
            <a:r>
              <a:rPr sz="2000" spc="-25" dirty="0">
                <a:latin typeface="Arial"/>
                <a:cs typeface="Arial"/>
              </a:rPr>
              <a:t>pay</a:t>
            </a:r>
            <a:endParaRPr sz="2000">
              <a:latin typeface="Arial"/>
              <a:cs typeface="Arial"/>
            </a:endParaRPr>
          </a:p>
          <a:p>
            <a:pPr>
              <a:lnSpc>
                <a:spcPct val="100000"/>
              </a:lnSpc>
              <a:spcBef>
                <a:spcPts val="95"/>
              </a:spcBef>
            </a:pPr>
            <a:endParaRPr sz="2000">
              <a:latin typeface="Arial"/>
              <a:cs typeface="Arial"/>
            </a:endParaRPr>
          </a:p>
          <a:p>
            <a:pPr marL="12700">
              <a:lnSpc>
                <a:spcPct val="100000"/>
              </a:lnSpc>
              <a:spcBef>
                <a:spcPts val="5"/>
              </a:spcBef>
            </a:pPr>
            <a:r>
              <a:rPr sz="2000" u="sng" spc="-20" dirty="0">
                <a:solidFill>
                  <a:srgbClr val="0000FF"/>
                </a:solidFill>
                <a:uFill>
                  <a:solidFill>
                    <a:srgbClr val="0000FF"/>
                  </a:solidFill>
                </a:uFill>
                <a:latin typeface="Arial"/>
                <a:cs typeface="Arial"/>
                <a:hlinkClick r:id="rId3"/>
              </a:rPr>
              <a:t>https://www.benefits.va.gov/compensation/types-</a:t>
            </a:r>
            <a:r>
              <a:rPr sz="2000" u="sng" spc="-10" dirty="0">
                <a:solidFill>
                  <a:srgbClr val="0000FF"/>
                </a:solidFill>
                <a:uFill>
                  <a:solidFill>
                    <a:srgbClr val="0000FF"/>
                  </a:solidFill>
                </a:uFill>
                <a:latin typeface="Arial"/>
                <a:cs typeface="Arial"/>
                <a:hlinkClick r:id="rId3"/>
              </a:rPr>
              <a:t>compensation.asp</a:t>
            </a:r>
            <a:endParaRPr sz="2000">
              <a:latin typeface="Arial"/>
              <a:cs typeface="Arial"/>
            </a:endParaRPr>
          </a:p>
        </p:txBody>
      </p:sp>
      <p:sp>
        <p:nvSpPr>
          <p:cNvPr id="3" name="object 3"/>
          <p:cNvSpPr txBox="1">
            <a:spLocks noGrp="1"/>
          </p:cNvSpPr>
          <p:nvPr>
            <p:ph type="title"/>
          </p:nvPr>
        </p:nvSpPr>
        <p:spPr>
          <a:xfrm>
            <a:off x="2492899" y="15940"/>
            <a:ext cx="4157345" cy="513715"/>
          </a:xfrm>
          <a:prstGeom prst="rect">
            <a:avLst/>
          </a:prstGeom>
        </p:spPr>
        <p:txBody>
          <a:bodyPr vert="horz" wrap="square" lIns="0" tIns="12700" rIns="0" bIns="0" rtlCol="0">
            <a:spAutoFit/>
          </a:bodyPr>
          <a:lstStyle/>
          <a:p>
            <a:pPr marL="12700">
              <a:lnSpc>
                <a:spcPct val="100000"/>
              </a:lnSpc>
              <a:spcBef>
                <a:spcPts val="100"/>
              </a:spcBef>
            </a:pPr>
            <a:r>
              <a:rPr dirty="0"/>
              <a:t>VA</a:t>
            </a:r>
            <a:r>
              <a:rPr spc="-15" dirty="0"/>
              <a:t> </a:t>
            </a:r>
            <a:r>
              <a:rPr spc="-10" dirty="0"/>
              <a:t>Compensation</a:t>
            </a:r>
            <a:r>
              <a:rPr spc="-150" dirty="0"/>
              <a:t> </a:t>
            </a:r>
            <a:r>
              <a:rPr spc="-25" dirty="0"/>
              <a:t>for</a:t>
            </a:r>
          </a:p>
        </p:txBody>
      </p:sp>
      <p:sp>
        <p:nvSpPr>
          <p:cNvPr id="4" name="object 4"/>
          <p:cNvSpPr txBox="1"/>
          <p:nvPr/>
        </p:nvSpPr>
        <p:spPr>
          <a:xfrm>
            <a:off x="1776741" y="521320"/>
            <a:ext cx="5593080" cy="513715"/>
          </a:xfrm>
          <a:prstGeom prst="rect">
            <a:avLst/>
          </a:prstGeom>
        </p:spPr>
        <p:txBody>
          <a:bodyPr vert="horz" wrap="square" lIns="0" tIns="13335" rIns="0" bIns="0" rtlCol="0">
            <a:spAutoFit/>
          </a:bodyPr>
          <a:lstStyle/>
          <a:p>
            <a:pPr marL="12700">
              <a:lnSpc>
                <a:spcPct val="100000"/>
              </a:lnSpc>
              <a:spcBef>
                <a:spcPts val="105"/>
              </a:spcBef>
            </a:pPr>
            <a:r>
              <a:rPr sz="3200" b="1" i="1" spc="-20" dirty="0">
                <a:latin typeface="Arial"/>
                <a:cs typeface="Arial"/>
              </a:rPr>
              <a:t>Service-</a:t>
            </a:r>
            <a:r>
              <a:rPr sz="3200" b="1" i="1" spc="-10" dirty="0">
                <a:latin typeface="Arial"/>
                <a:cs typeface="Arial"/>
              </a:rPr>
              <a:t>Connected</a:t>
            </a:r>
            <a:r>
              <a:rPr sz="3200" b="1" i="1" spc="-90" dirty="0">
                <a:latin typeface="Arial"/>
                <a:cs typeface="Arial"/>
              </a:rPr>
              <a:t> </a:t>
            </a:r>
            <a:r>
              <a:rPr sz="3200" b="1" i="1" spc="-10" dirty="0">
                <a:latin typeface="Arial"/>
                <a:cs typeface="Arial"/>
              </a:rPr>
              <a:t>Disability</a:t>
            </a:r>
            <a:endParaRPr sz="3200">
              <a:latin typeface="Arial"/>
              <a:cs typeface="Arial"/>
            </a:endParaRPr>
          </a:p>
        </p:txBody>
      </p:sp>
      <p:pic>
        <p:nvPicPr>
          <p:cNvPr id="5" name="object 5"/>
          <p:cNvPicPr/>
          <p:nvPr/>
        </p:nvPicPr>
        <p:blipFill>
          <a:blip r:embed="rId4" cstate="print"/>
          <a:stretch>
            <a:fillRect/>
          </a:stretch>
        </p:blipFill>
        <p:spPr>
          <a:xfrm>
            <a:off x="7772400" y="2971800"/>
            <a:ext cx="1193291" cy="2206751"/>
          </a:xfrm>
          <a:prstGeom prst="rect">
            <a:avLst/>
          </a:prstGeom>
        </p:spPr>
      </p:pic>
      <p:pic>
        <p:nvPicPr>
          <p:cNvPr id="6" name="object 6"/>
          <p:cNvPicPr/>
          <p:nvPr/>
        </p:nvPicPr>
        <p:blipFill>
          <a:blip r:embed="rId5" cstate="print"/>
          <a:stretch>
            <a:fillRect/>
          </a:stretch>
        </p:blipFill>
        <p:spPr>
          <a:xfrm>
            <a:off x="12611" y="88813"/>
            <a:ext cx="228777" cy="22877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26</a:t>
            </a:fld>
            <a:endParaRPr spc="-25"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5126" y="20827"/>
            <a:ext cx="5334635" cy="513715"/>
          </a:xfrm>
          <a:prstGeom prst="rect">
            <a:avLst/>
          </a:prstGeom>
        </p:spPr>
        <p:txBody>
          <a:bodyPr vert="horz" wrap="square" lIns="0" tIns="12700" rIns="0" bIns="0" rtlCol="0">
            <a:spAutoFit/>
          </a:bodyPr>
          <a:lstStyle/>
          <a:p>
            <a:pPr marL="12700">
              <a:lnSpc>
                <a:spcPct val="100000"/>
              </a:lnSpc>
              <a:spcBef>
                <a:spcPts val="100"/>
              </a:spcBef>
            </a:pPr>
            <a:r>
              <a:rPr dirty="0"/>
              <a:t>CRSC</a:t>
            </a:r>
            <a:r>
              <a:rPr spc="-30" dirty="0"/>
              <a:t> </a:t>
            </a:r>
            <a:r>
              <a:rPr dirty="0"/>
              <a:t>&amp; CRDP</a:t>
            </a:r>
            <a:r>
              <a:rPr spc="-15" dirty="0"/>
              <a:t> </a:t>
            </a:r>
            <a:r>
              <a:rPr spc="-10" dirty="0"/>
              <a:t>Comparison</a:t>
            </a:r>
          </a:p>
        </p:txBody>
      </p:sp>
      <p:graphicFrame>
        <p:nvGraphicFramePr>
          <p:cNvPr id="3" name="object 3"/>
          <p:cNvGraphicFramePr>
            <a:graphicFrameLocks noGrp="1"/>
          </p:cNvGraphicFramePr>
          <p:nvPr/>
        </p:nvGraphicFramePr>
        <p:xfrm>
          <a:off x="143763" y="961243"/>
          <a:ext cx="8837295" cy="5050785"/>
        </p:xfrm>
        <a:graphic>
          <a:graphicData uri="http://schemas.openxmlformats.org/drawingml/2006/table">
            <a:tbl>
              <a:tblPr firstRow="1" bandRow="1">
                <a:tableStyleId>{2D5ABB26-0587-4C30-8999-92F81FD0307C}</a:tableStyleId>
              </a:tblPr>
              <a:tblGrid>
                <a:gridCol w="4422775">
                  <a:extLst>
                    <a:ext uri="{9D8B030D-6E8A-4147-A177-3AD203B41FA5}">
                      <a16:colId xmlns:a16="http://schemas.microsoft.com/office/drawing/2014/main" val="20000"/>
                    </a:ext>
                  </a:extLst>
                </a:gridCol>
                <a:gridCol w="4414520">
                  <a:extLst>
                    <a:ext uri="{9D8B030D-6E8A-4147-A177-3AD203B41FA5}">
                      <a16:colId xmlns:a16="http://schemas.microsoft.com/office/drawing/2014/main" val="20001"/>
                    </a:ext>
                  </a:extLst>
                </a:gridCol>
              </a:tblGrid>
              <a:tr h="419734">
                <a:tc>
                  <a:txBody>
                    <a:bodyPr/>
                    <a:lstStyle/>
                    <a:p>
                      <a:pPr marL="314325">
                        <a:lnSpc>
                          <a:spcPct val="100000"/>
                        </a:lnSpc>
                        <a:spcBef>
                          <a:spcPts val="320"/>
                        </a:spcBef>
                      </a:pPr>
                      <a:r>
                        <a:rPr sz="1600" b="1" spc="-20" dirty="0">
                          <a:solidFill>
                            <a:srgbClr val="FFFFFF"/>
                          </a:solidFill>
                          <a:latin typeface="Arial"/>
                          <a:cs typeface="Arial"/>
                        </a:rPr>
                        <a:t>Combat-</a:t>
                      </a:r>
                      <a:r>
                        <a:rPr sz="1600" b="1" dirty="0">
                          <a:solidFill>
                            <a:srgbClr val="FFFFFF"/>
                          </a:solidFill>
                          <a:latin typeface="Arial"/>
                          <a:cs typeface="Arial"/>
                        </a:rPr>
                        <a:t>Related</a:t>
                      </a:r>
                      <a:r>
                        <a:rPr sz="1600" b="1" spc="20" dirty="0">
                          <a:solidFill>
                            <a:srgbClr val="FFFFFF"/>
                          </a:solidFill>
                          <a:latin typeface="Arial"/>
                          <a:cs typeface="Arial"/>
                        </a:rPr>
                        <a:t> </a:t>
                      </a:r>
                      <a:r>
                        <a:rPr sz="1600" b="1" dirty="0">
                          <a:solidFill>
                            <a:srgbClr val="FFFFFF"/>
                          </a:solidFill>
                          <a:latin typeface="Arial"/>
                          <a:cs typeface="Arial"/>
                        </a:rPr>
                        <a:t>Special</a:t>
                      </a:r>
                      <a:r>
                        <a:rPr sz="1600" b="1" spc="-5" dirty="0">
                          <a:solidFill>
                            <a:srgbClr val="FFFFFF"/>
                          </a:solidFill>
                          <a:latin typeface="Arial"/>
                          <a:cs typeface="Arial"/>
                        </a:rPr>
                        <a:t> </a:t>
                      </a:r>
                      <a:r>
                        <a:rPr sz="1600" b="1" spc="-10" dirty="0">
                          <a:solidFill>
                            <a:srgbClr val="FFFFFF"/>
                          </a:solidFill>
                          <a:latin typeface="Arial"/>
                          <a:cs typeface="Arial"/>
                        </a:rPr>
                        <a:t>Compensation</a:t>
                      </a:r>
                      <a:endParaRPr sz="1600">
                        <a:latin typeface="Arial"/>
                        <a:cs typeface="Arial"/>
                      </a:endParaRPr>
                    </a:p>
                  </a:txBody>
                  <a:tcPr marL="0" marR="0" marT="40640" marB="0">
                    <a:lnL w="12700">
                      <a:solidFill>
                        <a:srgbClr val="000000"/>
                      </a:solidFill>
                      <a:prstDash val="solid"/>
                    </a:lnL>
                    <a:lnR w="19050">
                      <a:solidFill>
                        <a:srgbClr val="000000"/>
                      </a:solidFill>
                      <a:prstDash val="solid"/>
                    </a:lnR>
                    <a:lnT w="12700">
                      <a:solidFill>
                        <a:srgbClr val="FFFFFF"/>
                      </a:solidFill>
                      <a:prstDash val="solid"/>
                    </a:lnT>
                    <a:lnB w="38100">
                      <a:solidFill>
                        <a:srgbClr val="FFFFFF"/>
                      </a:solidFill>
                      <a:prstDash val="solid"/>
                    </a:lnB>
                    <a:solidFill>
                      <a:srgbClr val="000000"/>
                    </a:solidFill>
                  </a:tcPr>
                </a:tc>
                <a:tc>
                  <a:txBody>
                    <a:bodyPr/>
                    <a:lstStyle/>
                    <a:p>
                      <a:pPr marL="203200">
                        <a:lnSpc>
                          <a:spcPct val="100000"/>
                        </a:lnSpc>
                        <a:spcBef>
                          <a:spcPts val="320"/>
                        </a:spcBef>
                      </a:pPr>
                      <a:r>
                        <a:rPr sz="1600" b="1" dirty="0">
                          <a:solidFill>
                            <a:srgbClr val="FFFFFF"/>
                          </a:solidFill>
                          <a:latin typeface="Arial"/>
                          <a:cs typeface="Arial"/>
                        </a:rPr>
                        <a:t>Concurrent</a:t>
                      </a:r>
                      <a:r>
                        <a:rPr sz="1600" b="1" spc="-45" dirty="0">
                          <a:solidFill>
                            <a:srgbClr val="FFFFFF"/>
                          </a:solidFill>
                          <a:latin typeface="Arial"/>
                          <a:cs typeface="Arial"/>
                        </a:rPr>
                        <a:t> </a:t>
                      </a:r>
                      <a:r>
                        <a:rPr sz="1600" b="1" dirty="0">
                          <a:solidFill>
                            <a:srgbClr val="FFFFFF"/>
                          </a:solidFill>
                          <a:latin typeface="Arial"/>
                          <a:cs typeface="Arial"/>
                        </a:rPr>
                        <a:t>Retirement</a:t>
                      </a:r>
                      <a:r>
                        <a:rPr sz="1600" b="1" spc="-25" dirty="0">
                          <a:solidFill>
                            <a:srgbClr val="FFFFFF"/>
                          </a:solidFill>
                          <a:latin typeface="Arial"/>
                          <a:cs typeface="Arial"/>
                        </a:rPr>
                        <a:t> </a:t>
                      </a:r>
                      <a:r>
                        <a:rPr sz="1600" b="1" dirty="0">
                          <a:solidFill>
                            <a:srgbClr val="FFFFFF"/>
                          </a:solidFill>
                          <a:latin typeface="Arial"/>
                          <a:cs typeface="Arial"/>
                        </a:rPr>
                        <a:t>and</a:t>
                      </a:r>
                      <a:r>
                        <a:rPr sz="1600" b="1" spc="-55" dirty="0">
                          <a:solidFill>
                            <a:srgbClr val="FFFFFF"/>
                          </a:solidFill>
                          <a:latin typeface="Arial"/>
                          <a:cs typeface="Arial"/>
                        </a:rPr>
                        <a:t> </a:t>
                      </a:r>
                      <a:r>
                        <a:rPr sz="1600" b="1" dirty="0">
                          <a:solidFill>
                            <a:srgbClr val="FFFFFF"/>
                          </a:solidFill>
                          <a:latin typeface="Arial"/>
                          <a:cs typeface="Arial"/>
                        </a:rPr>
                        <a:t>Disability</a:t>
                      </a:r>
                      <a:r>
                        <a:rPr sz="1600" b="1" spc="-30" dirty="0">
                          <a:solidFill>
                            <a:srgbClr val="FFFFFF"/>
                          </a:solidFill>
                          <a:latin typeface="Arial"/>
                          <a:cs typeface="Arial"/>
                        </a:rPr>
                        <a:t> </a:t>
                      </a:r>
                      <a:r>
                        <a:rPr sz="1600" b="1" spc="-25" dirty="0">
                          <a:solidFill>
                            <a:srgbClr val="FFFFFF"/>
                          </a:solidFill>
                          <a:latin typeface="Arial"/>
                          <a:cs typeface="Arial"/>
                        </a:rPr>
                        <a:t>Pay</a:t>
                      </a:r>
                      <a:endParaRPr sz="1600">
                        <a:latin typeface="Arial"/>
                        <a:cs typeface="Arial"/>
                      </a:endParaRPr>
                    </a:p>
                  </a:txBody>
                  <a:tcPr marL="0" marR="0" marT="40640" marB="0">
                    <a:lnL w="19050">
                      <a:solidFill>
                        <a:srgbClr val="000000"/>
                      </a:solidFill>
                      <a:prstDash val="solid"/>
                    </a:lnL>
                    <a:lnR w="19050">
                      <a:solidFill>
                        <a:srgbClr val="000000"/>
                      </a:solidFill>
                      <a:prstDash val="solid"/>
                    </a:lnR>
                    <a:lnT w="12700">
                      <a:solidFill>
                        <a:srgbClr val="FFFFFF"/>
                      </a:solidFill>
                      <a:prstDash val="solid"/>
                    </a:lnT>
                    <a:lnB w="38100">
                      <a:solidFill>
                        <a:srgbClr val="FFFFFF"/>
                      </a:solidFill>
                      <a:prstDash val="solid"/>
                    </a:lnB>
                    <a:solidFill>
                      <a:srgbClr val="000000"/>
                    </a:solidFill>
                  </a:tcPr>
                </a:tc>
                <a:extLst>
                  <a:ext uri="{0D108BD9-81ED-4DB2-BD59-A6C34878D82A}">
                    <a16:rowId xmlns:a16="http://schemas.microsoft.com/office/drawing/2014/main" val="10000"/>
                  </a:ext>
                </a:extLst>
              </a:tr>
              <a:tr h="419734">
                <a:tc>
                  <a:txBody>
                    <a:bodyPr/>
                    <a:lstStyle/>
                    <a:p>
                      <a:pPr marL="90805">
                        <a:lnSpc>
                          <a:spcPct val="100000"/>
                        </a:lnSpc>
                        <a:spcBef>
                          <a:spcPts val="320"/>
                        </a:spcBef>
                      </a:pPr>
                      <a:r>
                        <a:rPr sz="1600" spc="-20" dirty="0">
                          <a:solidFill>
                            <a:srgbClr val="FF0000"/>
                          </a:solidFill>
                          <a:latin typeface="Arial"/>
                          <a:cs typeface="Arial"/>
                        </a:rPr>
                        <a:t>Combat-</a:t>
                      </a:r>
                      <a:r>
                        <a:rPr sz="1600" dirty="0">
                          <a:solidFill>
                            <a:srgbClr val="FF0000"/>
                          </a:solidFill>
                          <a:latin typeface="Arial"/>
                          <a:cs typeface="Arial"/>
                        </a:rPr>
                        <a:t>related</a:t>
                      </a:r>
                      <a:r>
                        <a:rPr sz="1600" spc="25" dirty="0">
                          <a:solidFill>
                            <a:srgbClr val="FF0000"/>
                          </a:solidFill>
                          <a:latin typeface="Arial"/>
                          <a:cs typeface="Arial"/>
                        </a:rPr>
                        <a:t> </a:t>
                      </a:r>
                      <a:r>
                        <a:rPr sz="1600" spc="-10" dirty="0">
                          <a:solidFill>
                            <a:srgbClr val="FF0000"/>
                          </a:solidFill>
                          <a:latin typeface="Arial"/>
                          <a:cs typeface="Arial"/>
                        </a:rPr>
                        <a:t>disabilities</a:t>
                      </a:r>
                      <a:endParaRPr sz="1600">
                        <a:latin typeface="Arial"/>
                        <a:cs typeface="Arial"/>
                      </a:endParaRPr>
                    </a:p>
                  </a:txBody>
                  <a:tcPr marL="0" marR="0" marT="40640" marB="0">
                    <a:lnL w="12700">
                      <a:solidFill>
                        <a:srgbClr val="000000"/>
                      </a:solidFill>
                      <a:prstDash val="solid"/>
                    </a:lnL>
                    <a:lnR w="19050">
                      <a:solidFill>
                        <a:srgbClr val="000000"/>
                      </a:solidFill>
                      <a:prstDash val="solid"/>
                    </a:lnR>
                    <a:lnT w="38100">
                      <a:solidFill>
                        <a:srgbClr val="FFFFFF"/>
                      </a:solidFill>
                      <a:prstDash val="solid"/>
                    </a:lnT>
                    <a:lnB w="12700">
                      <a:solidFill>
                        <a:srgbClr val="FFFFFF"/>
                      </a:solidFill>
                      <a:prstDash val="solid"/>
                    </a:lnB>
                  </a:tcPr>
                </a:tc>
                <a:tc>
                  <a:txBody>
                    <a:bodyPr/>
                    <a:lstStyle/>
                    <a:p>
                      <a:pPr marL="88265">
                        <a:lnSpc>
                          <a:spcPct val="100000"/>
                        </a:lnSpc>
                        <a:spcBef>
                          <a:spcPts val="320"/>
                        </a:spcBef>
                      </a:pPr>
                      <a:r>
                        <a:rPr sz="1600" spc="-10" dirty="0">
                          <a:solidFill>
                            <a:srgbClr val="FF0000"/>
                          </a:solidFill>
                          <a:latin typeface="Arial"/>
                          <a:cs typeface="Arial"/>
                        </a:rPr>
                        <a:t>Service-</a:t>
                      </a:r>
                      <a:r>
                        <a:rPr sz="1600" dirty="0">
                          <a:solidFill>
                            <a:srgbClr val="FF0000"/>
                          </a:solidFill>
                          <a:latin typeface="Arial"/>
                          <a:cs typeface="Arial"/>
                        </a:rPr>
                        <a:t>connected</a:t>
                      </a:r>
                      <a:r>
                        <a:rPr sz="1600" spc="-35" dirty="0">
                          <a:solidFill>
                            <a:srgbClr val="FF0000"/>
                          </a:solidFill>
                          <a:latin typeface="Arial"/>
                          <a:cs typeface="Arial"/>
                        </a:rPr>
                        <a:t> </a:t>
                      </a:r>
                      <a:r>
                        <a:rPr sz="1600" spc="-10" dirty="0">
                          <a:solidFill>
                            <a:srgbClr val="FF0000"/>
                          </a:solidFill>
                          <a:latin typeface="Arial"/>
                          <a:cs typeface="Arial"/>
                        </a:rPr>
                        <a:t>disabilities</a:t>
                      </a:r>
                      <a:endParaRPr sz="1600">
                        <a:latin typeface="Arial"/>
                        <a:cs typeface="Arial"/>
                      </a:endParaRPr>
                    </a:p>
                  </a:txBody>
                  <a:tcPr marL="0" marR="0" marT="40640" marB="0">
                    <a:lnL w="19050">
                      <a:solidFill>
                        <a:srgbClr val="000000"/>
                      </a:solidFill>
                      <a:prstDash val="solid"/>
                    </a:lnL>
                    <a:lnR w="19050">
                      <a:solidFill>
                        <a:srgbClr val="000000"/>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961390">
                <a:tc>
                  <a:txBody>
                    <a:bodyPr/>
                    <a:lstStyle/>
                    <a:p>
                      <a:pPr marL="200660" indent="-109855">
                        <a:lnSpc>
                          <a:spcPct val="100000"/>
                        </a:lnSpc>
                        <a:spcBef>
                          <a:spcPts val="320"/>
                        </a:spcBef>
                        <a:buChar char="•"/>
                        <a:tabLst>
                          <a:tab pos="200660" algn="l"/>
                        </a:tabLst>
                      </a:pPr>
                      <a:r>
                        <a:rPr sz="1550" dirty="0">
                          <a:latin typeface="Arial"/>
                          <a:cs typeface="Arial"/>
                        </a:rPr>
                        <a:t>Armed</a:t>
                      </a:r>
                      <a:r>
                        <a:rPr sz="1550" spc="-20" dirty="0">
                          <a:latin typeface="Arial"/>
                          <a:cs typeface="Arial"/>
                        </a:rPr>
                        <a:t> </a:t>
                      </a:r>
                      <a:r>
                        <a:rPr sz="1550" dirty="0">
                          <a:latin typeface="Arial"/>
                          <a:cs typeface="Arial"/>
                        </a:rPr>
                        <a:t>conflict</a:t>
                      </a:r>
                      <a:r>
                        <a:rPr sz="1550" spc="-55" dirty="0">
                          <a:latin typeface="Arial"/>
                          <a:cs typeface="Arial"/>
                        </a:rPr>
                        <a:t> </a:t>
                      </a:r>
                      <a:r>
                        <a:rPr sz="1550" dirty="0">
                          <a:latin typeface="Arial"/>
                          <a:cs typeface="Arial"/>
                        </a:rPr>
                        <a:t>(e.g.,</a:t>
                      </a:r>
                      <a:r>
                        <a:rPr sz="1550" spc="-40" dirty="0">
                          <a:latin typeface="Arial"/>
                          <a:cs typeface="Arial"/>
                        </a:rPr>
                        <a:t> </a:t>
                      </a:r>
                      <a:r>
                        <a:rPr sz="1550" spc="-10" dirty="0">
                          <a:latin typeface="Arial"/>
                          <a:cs typeface="Arial"/>
                        </a:rPr>
                        <a:t>wounds)</a:t>
                      </a:r>
                      <a:endParaRPr sz="1550">
                        <a:latin typeface="Arial"/>
                        <a:cs typeface="Arial"/>
                      </a:endParaRPr>
                    </a:p>
                    <a:p>
                      <a:pPr>
                        <a:lnSpc>
                          <a:spcPct val="100000"/>
                        </a:lnSpc>
                        <a:spcBef>
                          <a:spcPts val="75"/>
                        </a:spcBef>
                        <a:buFont typeface="Arial"/>
                        <a:buChar char="•"/>
                      </a:pPr>
                      <a:endParaRPr sz="1550">
                        <a:latin typeface="Times New Roman"/>
                        <a:cs typeface="Times New Roman"/>
                      </a:endParaRPr>
                    </a:p>
                    <a:p>
                      <a:pPr marL="212090" indent="-120650">
                        <a:lnSpc>
                          <a:spcPct val="100000"/>
                        </a:lnSpc>
                        <a:spcBef>
                          <a:spcPts val="5"/>
                        </a:spcBef>
                        <a:buChar char="•"/>
                        <a:tabLst>
                          <a:tab pos="212090" algn="l"/>
                        </a:tabLst>
                      </a:pPr>
                      <a:r>
                        <a:rPr sz="1550" dirty="0">
                          <a:latin typeface="Arial"/>
                          <a:cs typeface="Arial"/>
                        </a:rPr>
                        <a:t>Simulated</a:t>
                      </a:r>
                      <a:r>
                        <a:rPr sz="1550" spc="-25" dirty="0">
                          <a:latin typeface="Arial"/>
                          <a:cs typeface="Arial"/>
                        </a:rPr>
                        <a:t> </a:t>
                      </a:r>
                      <a:r>
                        <a:rPr sz="1550" dirty="0">
                          <a:latin typeface="Arial"/>
                          <a:cs typeface="Arial"/>
                        </a:rPr>
                        <a:t>combat</a:t>
                      </a:r>
                      <a:r>
                        <a:rPr sz="1550" spc="-50" dirty="0">
                          <a:latin typeface="Arial"/>
                          <a:cs typeface="Arial"/>
                        </a:rPr>
                        <a:t> </a:t>
                      </a:r>
                      <a:r>
                        <a:rPr sz="1550" dirty="0">
                          <a:latin typeface="Arial"/>
                          <a:cs typeface="Arial"/>
                        </a:rPr>
                        <a:t>(e.g.,</a:t>
                      </a:r>
                      <a:r>
                        <a:rPr sz="1550" spc="-60" dirty="0">
                          <a:latin typeface="Arial"/>
                          <a:cs typeface="Arial"/>
                        </a:rPr>
                        <a:t> </a:t>
                      </a:r>
                      <a:r>
                        <a:rPr sz="1550" spc="-20" dirty="0">
                          <a:latin typeface="Arial"/>
                          <a:cs typeface="Arial"/>
                        </a:rPr>
                        <a:t>FTX)</a:t>
                      </a:r>
                      <a:endParaRPr sz="1550">
                        <a:latin typeface="Arial"/>
                        <a:cs typeface="Arial"/>
                      </a:endParaRPr>
                    </a:p>
                  </a:txBody>
                  <a:tcPr marL="0" marR="0" marT="40640" marB="0">
                    <a:lnL w="1270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tc>
                  <a:txBody>
                    <a:bodyPr/>
                    <a:lstStyle/>
                    <a:p>
                      <a:pPr marL="88265" marR="241935">
                        <a:lnSpc>
                          <a:spcPct val="100000"/>
                        </a:lnSpc>
                        <a:spcBef>
                          <a:spcPts val="320"/>
                        </a:spcBef>
                      </a:pPr>
                      <a:r>
                        <a:rPr sz="1600" dirty="0">
                          <a:latin typeface="Arial"/>
                          <a:cs typeface="Arial"/>
                        </a:rPr>
                        <a:t>Retired</a:t>
                      </a:r>
                      <a:r>
                        <a:rPr sz="1600" spc="-15" dirty="0">
                          <a:latin typeface="Arial"/>
                          <a:cs typeface="Arial"/>
                        </a:rPr>
                        <a:t> </a:t>
                      </a:r>
                      <a:r>
                        <a:rPr sz="1600" dirty="0">
                          <a:latin typeface="Arial"/>
                          <a:cs typeface="Arial"/>
                        </a:rPr>
                        <a:t>pay</a:t>
                      </a:r>
                      <a:r>
                        <a:rPr sz="1600" spc="-20" dirty="0">
                          <a:latin typeface="Arial"/>
                          <a:cs typeface="Arial"/>
                        </a:rPr>
                        <a:t> </a:t>
                      </a:r>
                      <a:r>
                        <a:rPr sz="1600" dirty="0">
                          <a:latin typeface="Arial"/>
                          <a:cs typeface="Arial"/>
                        </a:rPr>
                        <a:t>that</a:t>
                      </a:r>
                      <a:r>
                        <a:rPr sz="1600" spc="-10" dirty="0">
                          <a:latin typeface="Arial"/>
                          <a:cs typeface="Arial"/>
                        </a:rPr>
                        <a:t> </a:t>
                      </a:r>
                      <a:r>
                        <a:rPr sz="1600" dirty="0">
                          <a:latin typeface="Arial"/>
                          <a:cs typeface="Arial"/>
                        </a:rPr>
                        <a:t>would</a:t>
                      </a:r>
                      <a:r>
                        <a:rPr sz="1600" spc="-15" dirty="0">
                          <a:latin typeface="Arial"/>
                          <a:cs typeface="Arial"/>
                        </a:rPr>
                        <a:t> </a:t>
                      </a:r>
                      <a:r>
                        <a:rPr sz="1600" dirty="0">
                          <a:latin typeface="Arial"/>
                          <a:cs typeface="Arial"/>
                        </a:rPr>
                        <a:t>have</a:t>
                      </a:r>
                      <a:r>
                        <a:rPr sz="1600" spc="-30" dirty="0">
                          <a:latin typeface="Arial"/>
                          <a:cs typeface="Arial"/>
                        </a:rPr>
                        <a:t> </a:t>
                      </a:r>
                      <a:r>
                        <a:rPr sz="1600" dirty="0">
                          <a:latin typeface="Arial"/>
                          <a:cs typeface="Arial"/>
                        </a:rPr>
                        <a:t>been</a:t>
                      </a:r>
                      <a:r>
                        <a:rPr sz="1600" spc="-25" dirty="0">
                          <a:latin typeface="Arial"/>
                          <a:cs typeface="Arial"/>
                        </a:rPr>
                        <a:t> </a:t>
                      </a:r>
                      <a:r>
                        <a:rPr sz="1600" dirty="0">
                          <a:latin typeface="Arial"/>
                          <a:cs typeface="Arial"/>
                        </a:rPr>
                        <a:t>waived</a:t>
                      </a:r>
                      <a:r>
                        <a:rPr sz="1600" spc="-15" dirty="0">
                          <a:latin typeface="Arial"/>
                          <a:cs typeface="Arial"/>
                        </a:rPr>
                        <a:t> </a:t>
                      </a:r>
                      <a:r>
                        <a:rPr sz="1600" spc="-25" dirty="0">
                          <a:latin typeface="Arial"/>
                          <a:cs typeface="Arial"/>
                        </a:rPr>
                        <a:t>by </a:t>
                      </a:r>
                      <a:r>
                        <a:rPr sz="1600" dirty="0">
                          <a:latin typeface="Arial"/>
                          <a:cs typeface="Arial"/>
                        </a:rPr>
                        <a:t>the</a:t>
                      </a:r>
                      <a:r>
                        <a:rPr sz="1600" spc="-15" dirty="0">
                          <a:latin typeface="Arial"/>
                          <a:cs typeface="Arial"/>
                        </a:rPr>
                        <a:t> </a:t>
                      </a:r>
                      <a:r>
                        <a:rPr sz="1600" dirty="0">
                          <a:latin typeface="Arial"/>
                          <a:cs typeface="Arial"/>
                        </a:rPr>
                        <a:t>Soldier</a:t>
                      </a:r>
                      <a:r>
                        <a:rPr sz="1600" spc="-40" dirty="0">
                          <a:latin typeface="Arial"/>
                          <a:cs typeface="Arial"/>
                        </a:rPr>
                        <a:t> </a:t>
                      </a:r>
                      <a:r>
                        <a:rPr sz="1600" dirty="0">
                          <a:latin typeface="Arial"/>
                          <a:cs typeface="Arial"/>
                        </a:rPr>
                        <a:t>in</a:t>
                      </a:r>
                      <a:r>
                        <a:rPr sz="1600" spc="-25" dirty="0">
                          <a:latin typeface="Arial"/>
                          <a:cs typeface="Arial"/>
                        </a:rPr>
                        <a:t> </a:t>
                      </a:r>
                      <a:r>
                        <a:rPr sz="1600" dirty="0">
                          <a:latin typeface="Arial"/>
                          <a:cs typeface="Arial"/>
                        </a:rPr>
                        <a:t>order</a:t>
                      </a:r>
                      <a:r>
                        <a:rPr sz="1600" spc="-5" dirty="0">
                          <a:latin typeface="Arial"/>
                          <a:cs typeface="Arial"/>
                        </a:rPr>
                        <a:t> </a:t>
                      </a:r>
                      <a:r>
                        <a:rPr sz="1600" dirty="0">
                          <a:latin typeface="Arial"/>
                          <a:cs typeface="Arial"/>
                        </a:rPr>
                        <a:t>to</a:t>
                      </a:r>
                      <a:r>
                        <a:rPr sz="1600" spc="-10" dirty="0">
                          <a:latin typeface="Arial"/>
                          <a:cs typeface="Arial"/>
                        </a:rPr>
                        <a:t> </a:t>
                      </a:r>
                      <a:r>
                        <a:rPr sz="1600" dirty="0">
                          <a:latin typeface="Arial"/>
                          <a:cs typeface="Arial"/>
                        </a:rPr>
                        <a:t>receive</a:t>
                      </a:r>
                      <a:r>
                        <a:rPr sz="1600" spc="-40" dirty="0">
                          <a:latin typeface="Arial"/>
                          <a:cs typeface="Arial"/>
                        </a:rPr>
                        <a:t> </a:t>
                      </a:r>
                      <a:r>
                        <a:rPr sz="1600" dirty="0">
                          <a:latin typeface="Arial"/>
                          <a:cs typeface="Arial"/>
                        </a:rPr>
                        <a:t>disability</a:t>
                      </a:r>
                      <a:r>
                        <a:rPr sz="1600" spc="-40" dirty="0">
                          <a:latin typeface="Arial"/>
                          <a:cs typeface="Arial"/>
                        </a:rPr>
                        <a:t> </a:t>
                      </a:r>
                      <a:r>
                        <a:rPr sz="1600" dirty="0">
                          <a:latin typeface="Arial"/>
                          <a:cs typeface="Arial"/>
                        </a:rPr>
                        <a:t>pay</a:t>
                      </a:r>
                      <a:r>
                        <a:rPr sz="1600" spc="-5" dirty="0">
                          <a:latin typeface="Arial"/>
                          <a:cs typeface="Arial"/>
                        </a:rPr>
                        <a:t> </a:t>
                      </a:r>
                      <a:r>
                        <a:rPr sz="1600" spc="-25" dirty="0">
                          <a:latin typeface="Arial"/>
                          <a:cs typeface="Arial"/>
                        </a:rPr>
                        <a:t>is </a:t>
                      </a:r>
                      <a:r>
                        <a:rPr sz="1600" dirty="0">
                          <a:latin typeface="Arial"/>
                          <a:cs typeface="Arial"/>
                        </a:rPr>
                        <a:t>restored (i.e., no</a:t>
                      </a:r>
                      <a:r>
                        <a:rPr sz="1600" spc="-25" dirty="0">
                          <a:latin typeface="Arial"/>
                          <a:cs typeface="Arial"/>
                        </a:rPr>
                        <a:t> </a:t>
                      </a:r>
                      <a:r>
                        <a:rPr sz="1600" dirty="0">
                          <a:latin typeface="Arial"/>
                          <a:cs typeface="Arial"/>
                        </a:rPr>
                        <a:t>$</a:t>
                      </a:r>
                      <a:r>
                        <a:rPr sz="1600" spc="-5" dirty="0">
                          <a:latin typeface="Arial"/>
                          <a:cs typeface="Arial"/>
                        </a:rPr>
                        <a:t> </a:t>
                      </a:r>
                      <a:r>
                        <a:rPr sz="1600" dirty="0">
                          <a:latin typeface="Arial"/>
                          <a:cs typeface="Arial"/>
                        </a:rPr>
                        <a:t>for</a:t>
                      </a:r>
                      <a:r>
                        <a:rPr sz="1600" spc="-5" dirty="0">
                          <a:latin typeface="Arial"/>
                          <a:cs typeface="Arial"/>
                        </a:rPr>
                        <a:t> </a:t>
                      </a:r>
                      <a:r>
                        <a:rPr sz="1600" dirty="0">
                          <a:latin typeface="Arial"/>
                          <a:cs typeface="Arial"/>
                        </a:rPr>
                        <a:t>$</a:t>
                      </a:r>
                      <a:r>
                        <a:rPr sz="1600" spc="-20" dirty="0">
                          <a:latin typeface="Arial"/>
                          <a:cs typeface="Arial"/>
                        </a:rPr>
                        <a:t> off-</a:t>
                      </a:r>
                      <a:r>
                        <a:rPr sz="1600" dirty="0">
                          <a:latin typeface="Arial"/>
                          <a:cs typeface="Arial"/>
                        </a:rPr>
                        <a:t>set of</a:t>
                      </a:r>
                      <a:r>
                        <a:rPr sz="1600" spc="-10" dirty="0">
                          <a:latin typeface="Arial"/>
                          <a:cs typeface="Arial"/>
                        </a:rPr>
                        <a:t> </a:t>
                      </a:r>
                      <a:r>
                        <a:rPr sz="1600" dirty="0">
                          <a:latin typeface="Arial"/>
                          <a:cs typeface="Arial"/>
                        </a:rPr>
                        <a:t>retired </a:t>
                      </a:r>
                      <a:r>
                        <a:rPr sz="1600" spc="-20" dirty="0">
                          <a:latin typeface="Arial"/>
                          <a:cs typeface="Arial"/>
                        </a:rPr>
                        <a:t>pay)</a:t>
                      </a:r>
                      <a:endParaRPr sz="1600">
                        <a:latin typeface="Arial"/>
                        <a:cs typeface="Arial"/>
                      </a:endParaRPr>
                    </a:p>
                  </a:txBody>
                  <a:tcPr marL="0" marR="0" marT="40640" marB="0">
                    <a:lnL w="1905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457200">
                <a:tc>
                  <a:txBody>
                    <a:bodyPr/>
                    <a:lstStyle/>
                    <a:p>
                      <a:pPr marL="211454" indent="-120650">
                        <a:lnSpc>
                          <a:spcPct val="100000"/>
                        </a:lnSpc>
                        <a:spcBef>
                          <a:spcPts val="320"/>
                        </a:spcBef>
                        <a:buChar char="•"/>
                        <a:tabLst>
                          <a:tab pos="211454" algn="l"/>
                        </a:tabLst>
                      </a:pPr>
                      <a:r>
                        <a:rPr sz="1550" dirty="0">
                          <a:latin typeface="Arial"/>
                          <a:cs typeface="Arial"/>
                        </a:rPr>
                        <a:t>Hazardous</a:t>
                      </a:r>
                      <a:r>
                        <a:rPr sz="1550" spc="-35" dirty="0">
                          <a:latin typeface="Arial"/>
                          <a:cs typeface="Arial"/>
                        </a:rPr>
                        <a:t> </a:t>
                      </a:r>
                      <a:r>
                        <a:rPr sz="1550" dirty="0">
                          <a:latin typeface="Arial"/>
                          <a:cs typeface="Arial"/>
                        </a:rPr>
                        <a:t>service</a:t>
                      </a:r>
                      <a:r>
                        <a:rPr sz="1550" spc="-45" dirty="0">
                          <a:latin typeface="Arial"/>
                          <a:cs typeface="Arial"/>
                        </a:rPr>
                        <a:t> </a:t>
                      </a:r>
                      <a:r>
                        <a:rPr sz="1550" dirty="0">
                          <a:latin typeface="Arial"/>
                          <a:cs typeface="Arial"/>
                        </a:rPr>
                        <a:t>(e.g.,</a:t>
                      </a:r>
                      <a:r>
                        <a:rPr sz="1550" spc="-60" dirty="0">
                          <a:latin typeface="Arial"/>
                          <a:cs typeface="Arial"/>
                        </a:rPr>
                        <a:t> </a:t>
                      </a:r>
                      <a:r>
                        <a:rPr sz="1550" dirty="0">
                          <a:latin typeface="Arial"/>
                          <a:cs typeface="Arial"/>
                        </a:rPr>
                        <a:t>parachute</a:t>
                      </a:r>
                      <a:r>
                        <a:rPr sz="1550" spc="-60" dirty="0">
                          <a:latin typeface="Arial"/>
                          <a:cs typeface="Arial"/>
                        </a:rPr>
                        <a:t> </a:t>
                      </a:r>
                      <a:r>
                        <a:rPr sz="1550" spc="-10" dirty="0">
                          <a:latin typeface="Arial"/>
                          <a:cs typeface="Arial"/>
                        </a:rPr>
                        <a:t>duty)</a:t>
                      </a:r>
                      <a:endParaRPr sz="1550">
                        <a:latin typeface="Arial"/>
                        <a:cs typeface="Arial"/>
                      </a:endParaRPr>
                    </a:p>
                  </a:txBody>
                  <a:tcPr marL="0" marR="0" marT="40640" marB="0">
                    <a:lnL w="1270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458470">
                <a:tc>
                  <a:txBody>
                    <a:bodyPr/>
                    <a:lstStyle/>
                    <a:p>
                      <a:pPr marL="211454" indent="-120650">
                        <a:lnSpc>
                          <a:spcPct val="100000"/>
                        </a:lnSpc>
                        <a:spcBef>
                          <a:spcPts val="320"/>
                        </a:spcBef>
                        <a:buChar char="•"/>
                        <a:tabLst>
                          <a:tab pos="211454" algn="l"/>
                        </a:tabLst>
                      </a:pPr>
                      <a:r>
                        <a:rPr sz="1550" dirty="0">
                          <a:latin typeface="Arial"/>
                          <a:cs typeface="Arial"/>
                        </a:rPr>
                        <a:t>Instrumentalities</a:t>
                      </a:r>
                      <a:r>
                        <a:rPr sz="1550" spc="-65" dirty="0">
                          <a:latin typeface="Arial"/>
                          <a:cs typeface="Arial"/>
                        </a:rPr>
                        <a:t> </a:t>
                      </a:r>
                      <a:r>
                        <a:rPr sz="1550" dirty="0">
                          <a:latin typeface="Arial"/>
                          <a:cs typeface="Arial"/>
                        </a:rPr>
                        <a:t>of</a:t>
                      </a:r>
                      <a:r>
                        <a:rPr sz="1550" spc="-30" dirty="0">
                          <a:latin typeface="Arial"/>
                          <a:cs typeface="Arial"/>
                        </a:rPr>
                        <a:t> </a:t>
                      </a:r>
                      <a:r>
                        <a:rPr sz="1550" dirty="0">
                          <a:latin typeface="Arial"/>
                          <a:cs typeface="Arial"/>
                        </a:rPr>
                        <a:t>war (e.g.,</a:t>
                      </a:r>
                      <a:r>
                        <a:rPr sz="1550" spc="-55" dirty="0">
                          <a:latin typeface="Arial"/>
                          <a:cs typeface="Arial"/>
                        </a:rPr>
                        <a:t> </a:t>
                      </a:r>
                      <a:r>
                        <a:rPr sz="1550" dirty="0">
                          <a:latin typeface="Arial"/>
                          <a:cs typeface="Arial"/>
                        </a:rPr>
                        <a:t>combat</a:t>
                      </a:r>
                      <a:r>
                        <a:rPr sz="1550" spc="-45" dirty="0">
                          <a:latin typeface="Arial"/>
                          <a:cs typeface="Arial"/>
                        </a:rPr>
                        <a:t> </a:t>
                      </a:r>
                      <a:r>
                        <a:rPr sz="1550" spc="-10" dirty="0">
                          <a:latin typeface="Arial"/>
                          <a:cs typeface="Arial"/>
                        </a:rPr>
                        <a:t>vehicles)</a:t>
                      </a:r>
                      <a:endParaRPr sz="1550">
                        <a:latin typeface="Arial"/>
                        <a:cs typeface="Arial"/>
                      </a:endParaRPr>
                    </a:p>
                  </a:txBody>
                  <a:tcPr marL="0" marR="0" marT="40640" marB="0">
                    <a:lnL w="1270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tc>
                  <a:txBody>
                    <a:bodyPr/>
                    <a:lstStyle/>
                    <a:p>
                      <a:pPr>
                        <a:lnSpc>
                          <a:spcPct val="100000"/>
                        </a:lnSpc>
                      </a:pPr>
                      <a:endParaRPr sz="1600">
                        <a:latin typeface="Times New Roman"/>
                        <a:cs typeface="Times New Roman"/>
                      </a:endParaRPr>
                    </a:p>
                  </a:txBody>
                  <a:tcPr marL="0" marR="0" marT="0" marB="0">
                    <a:lnL w="1905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413384">
                <a:tc>
                  <a:txBody>
                    <a:bodyPr/>
                    <a:lstStyle/>
                    <a:p>
                      <a:pPr marL="90805">
                        <a:lnSpc>
                          <a:spcPct val="100000"/>
                        </a:lnSpc>
                        <a:spcBef>
                          <a:spcPts val="650"/>
                        </a:spcBef>
                      </a:pPr>
                      <a:r>
                        <a:rPr sz="1600" spc="-25" dirty="0">
                          <a:latin typeface="Arial"/>
                          <a:cs typeface="Arial"/>
                        </a:rPr>
                        <a:t>10%-</a:t>
                      </a:r>
                      <a:r>
                        <a:rPr sz="1600" dirty="0">
                          <a:latin typeface="Arial"/>
                          <a:cs typeface="Arial"/>
                        </a:rPr>
                        <a:t>100% disability</a:t>
                      </a:r>
                      <a:r>
                        <a:rPr sz="1600" spc="-50" dirty="0">
                          <a:latin typeface="Arial"/>
                          <a:cs typeface="Arial"/>
                        </a:rPr>
                        <a:t> </a:t>
                      </a:r>
                      <a:r>
                        <a:rPr sz="1600" dirty="0">
                          <a:latin typeface="Arial"/>
                          <a:cs typeface="Arial"/>
                        </a:rPr>
                        <a:t>rating</a:t>
                      </a:r>
                      <a:r>
                        <a:rPr sz="1600" spc="-15" dirty="0">
                          <a:latin typeface="Arial"/>
                          <a:cs typeface="Arial"/>
                        </a:rPr>
                        <a:t> </a:t>
                      </a:r>
                      <a:r>
                        <a:rPr sz="1600" spc="-10" dirty="0">
                          <a:latin typeface="Arial"/>
                          <a:cs typeface="Arial"/>
                        </a:rPr>
                        <a:t>(combat-related)</a:t>
                      </a:r>
                      <a:endParaRPr sz="1600">
                        <a:latin typeface="Arial"/>
                        <a:cs typeface="Arial"/>
                      </a:endParaRPr>
                    </a:p>
                  </a:txBody>
                  <a:tcPr marL="0" marR="0" marT="82550" marB="0">
                    <a:lnL w="1270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solidFill>
                      <a:srgbClr val="BEBEBE"/>
                    </a:solidFill>
                  </a:tcPr>
                </a:tc>
                <a:tc>
                  <a:txBody>
                    <a:bodyPr/>
                    <a:lstStyle/>
                    <a:p>
                      <a:pPr marL="88265">
                        <a:lnSpc>
                          <a:spcPct val="100000"/>
                        </a:lnSpc>
                        <a:spcBef>
                          <a:spcPts val="650"/>
                        </a:spcBef>
                      </a:pPr>
                      <a:r>
                        <a:rPr sz="1600" spc="-25" dirty="0">
                          <a:latin typeface="Arial"/>
                          <a:cs typeface="Arial"/>
                        </a:rPr>
                        <a:t>50%-</a:t>
                      </a:r>
                      <a:r>
                        <a:rPr sz="1600" dirty="0">
                          <a:latin typeface="Arial"/>
                          <a:cs typeface="Arial"/>
                        </a:rPr>
                        <a:t>100%</a:t>
                      </a:r>
                      <a:r>
                        <a:rPr sz="1600" spc="15" dirty="0">
                          <a:latin typeface="Arial"/>
                          <a:cs typeface="Arial"/>
                        </a:rPr>
                        <a:t> </a:t>
                      </a:r>
                      <a:r>
                        <a:rPr sz="1600" dirty="0">
                          <a:latin typeface="Arial"/>
                          <a:cs typeface="Arial"/>
                        </a:rPr>
                        <a:t>disability</a:t>
                      </a:r>
                      <a:r>
                        <a:rPr sz="1600" spc="-50" dirty="0">
                          <a:latin typeface="Arial"/>
                          <a:cs typeface="Arial"/>
                        </a:rPr>
                        <a:t> </a:t>
                      </a:r>
                      <a:r>
                        <a:rPr sz="1600" dirty="0">
                          <a:latin typeface="Arial"/>
                          <a:cs typeface="Arial"/>
                        </a:rPr>
                        <a:t>rating</a:t>
                      </a:r>
                      <a:r>
                        <a:rPr sz="1600" spc="-5" dirty="0">
                          <a:latin typeface="Arial"/>
                          <a:cs typeface="Arial"/>
                        </a:rPr>
                        <a:t> </a:t>
                      </a:r>
                      <a:r>
                        <a:rPr sz="1600" spc="-10" dirty="0">
                          <a:latin typeface="Arial"/>
                          <a:cs typeface="Arial"/>
                        </a:rPr>
                        <a:t>(service-connected)</a:t>
                      </a:r>
                      <a:endParaRPr sz="1600">
                        <a:latin typeface="Arial"/>
                        <a:cs typeface="Arial"/>
                      </a:endParaRPr>
                    </a:p>
                  </a:txBody>
                  <a:tcPr marL="0" marR="0" marT="82550" marB="0">
                    <a:lnL w="1905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solidFill>
                      <a:srgbClr val="BEBEBE"/>
                    </a:solidFill>
                  </a:tcPr>
                </a:tc>
                <a:extLst>
                  <a:ext uri="{0D108BD9-81ED-4DB2-BD59-A6C34878D82A}">
                    <a16:rowId xmlns:a16="http://schemas.microsoft.com/office/drawing/2014/main" val="10005"/>
                  </a:ext>
                </a:extLst>
              </a:tr>
              <a:tr h="426084">
                <a:tc>
                  <a:txBody>
                    <a:bodyPr/>
                    <a:lstStyle/>
                    <a:p>
                      <a:pPr marL="91440">
                        <a:lnSpc>
                          <a:spcPct val="100000"/>
                        </a:lnSpc>
                        <a:spcBef>
                          <a:spcPts val="700"/>
                        </a:spcBef>
                      </a:pPr>
                      <a:r>
                        <a:rPr sz="1600" dirty="0">
                          <a:latin typeface="Arial"/>
                          <a:cs typeface="Arial"/>
                        </a:rPr>
                        <a:t>Not</a:t>
                      </a:r>
                      <a:r>
                        <a:rPr sz="1600" spc="-10" dirty="0">
                          <a:latin typeface="Arial"/>
                          <a:cs typeface="Arial"/>
                        </a:rPr>
                        <a:t> </a:t>
                      </a:r>
                      <a:r>
                        <a:rPr sz="1600" dirty="0">
                          <a:latin typeface="Arial"/>
                          <a:cs typeface="Arial"/>
                        </a:rPr>
                        <a:t>taxable;</a:t>
                      </a:r>
                      <a:r>
                        <a:rPr sz="1600" spc="-10" dirty="0">
                          <a:latin typeface="Arial"/>
                          <a:cs typeface="Arial"/>
                        </a:rPr>
                        <a:t> </a:t>
                      </a:r>
                      <a:r>
                        <a:rPr sz="1600" dirty="0">
                          <a:latin typeface="Arial"/>
                          <a:cs typeface="Arial"/>
                        </a:rPr>
                        <a:t>not</a:t>
                      </a:r>
                      <a:r>
                        <a:rPr sz="1600" spc="-10" dirty="0">
                          <a:latin typeface="Arial"/>
                          <a:cs typeface="Arial"/>
                        </a:rPr>
                        <a:t> </a:t>
                      </a:r>
                      <a:r>
                        <a:rPr sz="1600" dirty="0">
                          <a:latin typeface="Arial"/>
                          <a:cs typeface="Arial"/>
                        </a:rPr>
                        <a:t>divisible</a:t>
                      </a:r>
                      <a:r>
                        <a:rPr sz="1600" spc="-55" dirty="0">
                          <a:latin typeface="Arial"/>
                          <a:cs typeface="Arial"/>
                        </a:rPr>
                        <a:t> </a:t>
                      </a:r>
                      <a:r>
                        <a:rPr sz="1600" dirty="0">
                          <a:latin typeface="Arial"/>
                          <a:cs typeface="Arial"/>
                        </a:rPr>
                        <a:t>in</a:t>
                      </a:r>
                      <a:r>
                        <a:rPr sz="1600" spc="-25" dirty="0">
                          <a:latin typeface="Arial"/>
                          <a:cs typeface="Arial"/>
                        </a:rPr>
                        <a:t> </a:t>
                      </a:r>
                      <a:r>
                        <a:rPr sz="1600" spc="-10" dirty="0">
                          <a:latin typeface="Arial"/>
                          <a:cs typeface="Arial"/>
                        </a:rPr>
                        <a:t>divorce</a:t>
                      </a:r>
                      <a:endParaRPr sz="1600">
                        <a:latin typeface="Arial"/>
                        <a:cs typeface="Arial"/>
                      </a:endParaRPr>
                    </a:p>
                  </a:txBody>
                  <a:tcPr marL="0" marR="0" marT="88900" marB="0">
                    <a:lnL w="1270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tc>
                  <a:txBody>
                    <a:bodyPr/>
                    <a:lstStyle/>
                    <a:p>
                      <a:pPr marL="88265">
                        <a:lnSpc>
                          <a:spcPct val="100000"/>
                        </a:lnSpc>
                        <a:spcBef>
                          <a:spcPts val="700"/>
                        </a:spcBef>
                      </a:pPr>
                      <a:r>
                        <a:rPr sz="1600" spc="-20" dirty="0">
                          <a:latin typeface="Arial"/>
                          <a:cs typeface="Arial"/>
                        </a:rPr>
                        <a:t>Taxable; </a:t>
                      </a:r>
                      <a:r>
                        <a:rPr sz="1600" dirty="0">
                          <a:latin typeface="Arial"/>
                          <a:cs typeface="Arial"/>
                        </a:rPr>
                        <a:t>divisible</a:t>
                      </a:r>
                      <a:r>
                        <a:rPr sz="1600" spc="-50" dirty="0">
                          <a:latin typeface="Arial"/>
                          <a:cs typeface="Arial"/>
                        </a:rPr>
                        <a:t> </a:t>
                      </a:r>
                      <a:r>
                        <a:rPr sz="1600" dirty="0">
                          <a:latin typeface="Arial"/>
                          <a:cs typeface="Arial"/>
                        </a:rPr>
                        <a:t>in</a:t>
                      </a:r>
                      <a:r>
                        <a:rPr sz="1600" spc="-40" dirty="0">
                          <a:latin typeface="Arial"/>
                          <a:cs typeface="Arial"/>
                        </a:rPr>
                        <a:t> </a:t>
                      </a:r>
                      <a:r>
                        <a:rPr sz="1600" spc="-10" dirty="0">
                          <a:latin typeface="Arial"/>
                          <a:cs typeface="Arial"/>
                        </a:rPr>
                        <a:t>divorce</a:t>
                      </a:r>
                      <a:endParaRPr sz="1600">
                        <a:latin typeface="Arial"/>
                        <a:cs typeface="Arial"/>
                      </a:endParaRPr>
                    </a:p>
                  </a:txBody>
                  <a:tcPr marL="0" marR="0" marT="88900" marB="0">
                    <a:lnL w="19050">
                      <a:solidFill>
                        <a:srgbClr val="000000"/>
                      </a:solidFill>
                      <a:prstDash val="solid"/>
                    </a:lnL>
                    <a:lnR w="19050">
                      <a:solidFill>
                        <a:srgbClr val="000000"/>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416559">
                <a:tc>
                  <a:txBody>
                    <a:bodyPr/>
                    <a:lstStyle/>
                    <a:p>
                      <a:pPr marL="91440">
                        <a:lnSpc>
                          <a:spcPct val="100000"/>
                        </a:lnSpc>
                        <a:spcBef>
                          <a:spcPts val="650"/>
                        </a:spcBef>
                      </a:pPr>
                      <a:r>
                        <a:rPr sz="1600" dirty="0">
                          <a:latin typeface="Arial"/>
                          <a:cs typeface="Arial"/>
                        </a:rPr>
                        <a:t>Receiving</a:t>
                      </a:r>
                      <a:r>
                        <a:rPr sz="1600" spc="-55" dirty="0">
                          <a:latin typeface="Arial"/>
                          <a:cs typeface="Arial"/>
                        </a:rPr>
                        <a:t> </a:t>
                      </a:r>
                      <a:r>
                        <a:rPr sz="1600" dirty="0">
                          <a:latin typeface="Arial"/>
                          <a:cs typeface="Arial"/>
                        </a:rPr>
                        <a:t>retired</a:t>
                      </a:r>
                      <a:r>
                        <a:rPr sz="1600" spc="-15" dirty="0">
                          <a:latin typeface="Arial"/>
                          <a:cs typeface="Arial"/>
                        </a:rPr>
                        <a:t> </a:t>
                      </a:r>
                      <a:r>
                        <a:rPr sz="1600" spc="-25" dirty="0">
                          <a:latin typeface="Arial"/>
                          <a:cs typeface="Arial"/>
                        </a:rPr>
                        <a:t>pay</a:t>
                      </a:r>
                      <a:endParaRPr sz="1600">
                        <a:latin typeface="Arial"/>
                        <a:cs typeface="Arial"/>
                      </a:endParaRPr>
                    </a:p>
                  </a:txBody>
                  <a:tcPr marL="0" marR="0" marT="82550" marB="0">
                    <a:lnL w="12700">
                      <a:solidFill>
                        <a:srgbClr val="000000"/>
                      </a:solidFill>
                      <a:prstDash val="solid"/>
                    </a:lnL>
                    <a:lnR w="19050">
                      <a:solidFill>
                        <a:srgbClr val="000000"/>
                      </a:solidFill>
                      <a:prstDash val="solid"/>
                    </a:lnR>
                    <a:lnT w="12700">
                      <a:solidFill>
                        <a:srgbClr val="FFFFFF"/>
                      </a:solidFill>
                      <a:prstDash val="solid"/>
                    </a:lnT>
                    <a:lnB w="28575">
                      <a:solidFill>
                        <a:srgbClr val="FFFFFF"/>
                      </a:solidFill>
                      <a:prstDash val="solid"/>
                    </a:lnB>
                    <a:solidFill>
                      <a:srgbClr val="BEBEBE"/>
                    </a:solidFill>
                  </a:tcPr>
                </a:tc>
                <a:tc>
                  <a:txBody>
                    <a:bodyPr/>
                    <a:lstStyle/>
                    <a:p>
                      <a:pPr marL="88265">
                        <a:lnSpc>
                          <a:spcPct val="100000"/>
                        </a:lnSpc>
                        <a:spcBef>
                          <a:spcPts val="650"/>
                        </a:spcBef>
                      </a:pPr>
                      <a:r>
                        <a:rPr sz="1600" dirty="0">
                          <a:latin typeface="Arial"/>
                          <a:cs typeface="Arial"/>
                        </a:rPr>
                        <a:t>Qualified</a:t>
                      </a:r>
                      <a:r>
                        <a:rPr sz="1600" spc="-60" dirty="0">
                          <a:latin typeface="Arial"/>
                          <a:cs typeface="Arial"/>
                        </a:rPr>
                        <a:t> </a:t>
                      </a:r>
                      <a:r>
                        <a:rPr sz="1600" dirty="0">
                          <a:latin typeface="Arial"/>
                          <a:cs typeface="Arial"/>
                        </a:rPr>
                        <a:t>retiree</a:t>
                      </a:r>
                      <a:r>
                        <a:rPr sz="1600" spc="-25" dirty="0">
                          <a:latin typeface="Arial"/>
                          <a:cs typeface="Arial"/>
                        </a:rPr>
                        <a:t> </a:t>
                      </a:r>
                      <a:r>
                        <a:rPr sz="1600" dirty="0">
                          <a:latin typeface="Arial"/>
                          <a:cs typeface="Arial"/>
                        </a:rPr>
                        <a:t>receiving</a:t>
                      </a:r>
                      <a:r>
                        <a:rPr sz="1600" spc="-60" dirty="0">
                          <a:latin typeface="Arial"/>
                          <a:cs typeface="Arial"/>
                        </a:rPr>
                        <a:t> </a:t>
                      </a:r>
                      <a:r>
                        <a:rPr sz="1600" dirty="0">
                          <a:latin typeface="Arial"/>
                          <a:cs typeface="Arial"/>
                        </a:rPr>
                        <a:t>retired</a:t>
                      </a:r>
                      <a:r>
                        <a:rPr sz="1600" spc="-25" dirty="0">
                          <a:latin typeface="Arial"/>
                          <a:cs typeface="Arial"/>
                        </a:rPr>
                        <a:t> </a:t>
                      </a:r>
                      <a:r>
                        <a:rPr sz="1600" spc="-20" dirty="0">
                          <a:latin typeface="Arial"/>
                          <a:cs typeface="Arial"/>
                        </a:rPr>
                        <a:t>pay*</a:t>
                      </a:r>
                      <a:endParaRPr sz="1600">
                        <a:latin typeface="Arial"/>
                        <a:cs typeface="Arial"/>
                      </a:endParaRPr>
                    </a:p>
                  </a:txBody>
                  <a:tcPr marL="0" marR="0" marT="82550" marB="0">
                    <a:lnL w="19050">
                      <a:solidFill>
                        <a:srgbClr val="000000"/>
                      </a:solidFill>
                      <a:prstDash val="solid"/>
                    </a:lnL>
                    <a:lnR w="19050">
                      <a:solidFill>
                        <a:srgbClr val="000000"/>
                      </a:solidFill>
                      <a:prstDash val="solid"/>
                    </a:lnR>
                    <a:lnT w="12700">
                      <a:solidFill>
                        <a:srgbClr val="FFFFFF"/>
                      </a:solidFill>
                      <a:prstDash val="solid"/>
                    </a:lnT>
                    <a:lnB w="28575">
                      <a:solidFill>
                        <a:srgbClr val="FFFFFF"/>
                      </a:solidFill>
                      <a:prstDash val="solid"/>
                    </a:lnB>
                    <a:solidFill>
                      <a:srgbClr val="BEBEBE"/>
                    </a:solidFill>
                  </a:tcPr>
                </a:tc>
                <a:extLst>
                  <a:ext uri="{0D108BD9-81ED-4DB2-BD59-A6C34878D82A}">
                    <a16:rowId xmlns:a16="http://schemas.microsoft.com/office/drawing/2014/main" val="10007"/>
                  </a:ext>
                </a:extLst>
              </a:tr>
              <a:tr h="422275">
                <a:tc>
                  <a:txBody>
                    <a:bodyPr/>
                    <a:lstStyle/>
                    <a:p>
                      <a:pPr marL="90805">
                        <a:lnSpc>
                          <a:spcPct val="100000"/>
                        </a:lnSpc>
                        <a:spcBef>
                          <a:spcPts val="675"/>
                        </a:spcBef>
                      </a:pPr>
                      <a:r>
                        <a:rPr sz="1600" dirty="0">
                          <a:latin typeface="Arial"/>
                          <a:cs typeface="Arial"/>
                        </a:rPr>
                        <a:t>Must</a:t>
                      </a:r>
                      <a:r>
                        <a:rPr sz="1600" spc="-15" dirty="0">
                          <a:latin typeface="Arial"/>
                          <a:cs typeface="Arial"/>
                        </a:rPr>
                        <a:t> </a:t>
                      </a:r>
                      <a:r>
                        <a:rPr sz="1600" dirty="0">
                          <a:latin typeface="Arial"/>
                          <a:cs typeface="Arial"/>
                        </a:rPr>
                        <a:t>apply</a:t>
                      </a:r>
                      <a:r>
                        <a:rPr sz="1600" spc="-30" dirty="0">
                          <a:latin typeface="Arial"/>
                          <a:cs typeface="Arial"/>
                        </a:rPr>
                        <a:t> </a:t>
                      </a:r>
                      <a:r>
                        <a:rPr sz="1600" dirty="0">
                          <a:latin typeface="Arial"/>
                          <a:cs typeface="Arial"/>
                        </a:rPr>
                        <a:t>to</a:t>
                      </a:r>
                      <a:r>
                        <a:rPr sz="1600" spc="-15" dirty="0">
                          <a:latin typeface="Arial"/>
                          <a:cs typeface="Arial"/>
                        </a:rPr>
                        <a:t> </a:t>
                      </a:r>
                      <a:r>
                        <a:rPr sz="1600" spc="-25" dirty="0">
                          <a:latin typeface="Arial"/>
                          <a:cs typeface="Arial"/>
                        </a:rPr>
                        <a:t>HRC</a:t>
                      </a:r>
                      <a:endParaRPr sz="1600">
                        <a:latin typeface="Arial"/>
                        <a:cs typeface="Arial"/>
                      </a:endParaRPr>
                    </a:p>
                  </a:txBody>
                  <a:tcPr marL="0" marR="0" marT="85725" marB="0">
                    <a:lnL w="12700">
                      <a:solidFill>
                        <a:srgbClr val="000000"/>
                      </a:solidFill>
                      <a:prstDash val="solid"/>
                    </a:lnL>
                    <a:lnR w="19050">
                      <a:solidFill>
                        <a:srgbClr val="000000"/>
                      </a:solidFill>
                      <a:prstDash val="solid"/>
                    </a:lnR>
                    <a:lnT w="28575">
                      <a:solidFill>
                        <a:srgbClr val="FFFFFF"/>
                      </a:solidFill>
                      <a:prstDash val="solid"/>
                    </a:lnT>
                    <a:lnB w="19050">
                      <a:solidFill>
                        <a:srgbClr val="FFFFFF"/>
                      </a:solidFill>
                      <a:prstDash val="solid"/>
                    </a:lnB>
                  </a:tcPr>
                </a:tc>
                <a:tc>
                  <a:txBody>
                    <a:bodyPr/>
                    <a:lstStyle/>
                    <a:p>
                      <a:pPr marL="88265">
                        <a:lnSpc>
                          <a:spcPct val="100000"/>
                        </a:lnSpc>
                        <a:spcBef>
                          <a:spcPts val="675"/>
                        </a:spcBef>
                      </a:pPr>
                      <a:r>
                        <a:rPr sz="1600" dirty="0">
                          <a:latin typeface="Arial"/>
                          <a:cs typeface="Arial"/>
                        </a:rPr>
                        <a:t>Automatic;</a:t>
                      </a:r>
                      <a:r>
                        <a:rPr sz="1600" spc="-30" dirty="0">
                          <a:latin typeface="Arial"/>
                          <a:cs typeface="Arial"/>
                        </a:rPr>
                        <a:t> </a:t>
                      </a:r>
                      <a:r>
                        <a:rPr sz="1600" dirty="0">
                          <a:latin typeface="Arial"/>
                          <a:cs typeface="Arial"/>
                        </a:rPr>
                        <a:t>no</a:t>
                      </a:r>
                      <a:r>
                        <a:rPr sz="1600" spc="-40" dirty="0">
                          <a:latin typeface="Arial"/>
                          <a:cs typeface="Arial"/>
                        </a:rPr>
                        <a:t> </a:t>
                      </a:r>
                      <a:r>
                        <a:rPr sz="1600" dirty="0">
                          <a:latin typeface="Arial"/>
                          <a:cs typeface="Arial"/>
                        </a:rPr>
                        <a:t>application</a:t>
                      </a:r>
                      <a:r>
                        <a:rPr sz="1600" spc="-60" dirty="0">
                          <a:latin typeface="Arial"/>
                          <a:cs typeface="Arial"/>
                        </a:rPr>
                        <a:t> </a:t>
                      </a:r>
                      <a:r>
                        <a:rPr sz="1600" spc="-10" dirty="0">
                          <a:latin typeface="Arial"/>
                          <a:cs typeface="Arial"/>
                        </a:rPr>
                        <a:t>required</a:t>
                      </a:r>
                      <a:endParaRPr sz="1600">
                        <a:latin typeface="Arial"/>
                        <a:cs typeface="Arial"/>
                      </a:endParaRPr>
                    </a:p>
                  </a:txBody>
                  <a:tcPr marL="0" marR="0" marT="85725" marB="0">
                    <a:lnL w="19050">
                      <a:solidFill>
                        <a:srgbClr val="000000"/>
                      </a:solidFill>
                      <a:prstDash val="solid"/>
                    </a:lnL>
                    <a:lnR w="19050">
                      <a:solidFill>
                        <a:srgbClr val="000000"/>
                      </a:solidFill>
                      <a:prstDash val="solid"/>
                    </a:lnR>
                    <a:lnT w="28575">
                      <a:solidFill>
                        <a:srgbClr val="FFFFFF"/>
                      </a:solidFill>
                      <a:prstDash val="solid"/>
                    </a:lnT>
                    <a:lnB w="19050">
                      <a:solidFill>
                        <a:srgbClr val="FFFFFF"/>
                      </a:solidFill>
                      <a:prstDash val="solid"/>
                    </a:lnB>
                  </a:tcPr>
                </a:tc>
                <a:extLst>
                  <a:ext uri="{0D108BD9-81ED-4DB2-BD59-A6C34878D82A}">
                    <a16:rowId xmlns:a16="http://schemas.microsoft.com/office/drawing/2014/main" val="10008"/>
                  </a:ext>
                </a:extLst>
              </a:tr>
              <a:tr h="655955">
                <a:tc>
                  <a:txBody>
                    <a:bodyPr/>
                    <a:lstStyle/>
                    <a:p>
                      <a:pPr marL="90805" marR="146685">
                        <a:lnSpc>
                          <a:spcPct val="100000"/>
                        </a:lnSpc>
                        <a:spcBef>
                          <a:spcPts val="625"/>
                        </a:spcBef>
                      </a:pPr>
                      <a:r>
                        <a:rPr sz="1600" u="sng" spc="-10" dirty="0">
                          <a:solidFill>
                            <a:srgbClr val="0000FF"/>
                          </a:solidFill>
                          <a:uFill>
                            <a:solidFill>
                              <a:srgbClr val="0000FF"/>
                            </a:solidFill>
                          </a:uFill>
                          <a:latin typeface="Arial"/>
                          <a:cs typeface="Arial"/>
                          <a:hlinkClick r:id="rId3"/>
                        </a:rPr>
                        <a:t>https://www.hrc.army.mil/TAGD/Apply%20for%</a:t>
                      </a:r>
                      <a:r>
                        <a:rPr sz="1600" u="none" spc="-10" dirty="0">
                          <a:solidFill>
                            <a:srgbClr val="0000FF"/>
                          </a:solidFill>
                          <a:latin typeface="Arial"/>
                          <a:cs typeface="Arial"/>
                          <a:hlinkClick r:id="rId3"/>
                        </a:rPr>
                        <a:t> </a:t>
                      </a:r>
                      <a:r>
                        <a:rPr sz="1600" u="sng" spc="-10" dirty="0">
                          <a:solidFill>
                            <a:srgbClr val="0000FF"/>
                          </a:solidFill>
                          <a:uFill>
                            <a:solidFill>
                              <a:srgbClr val="0000FF"/>
                            </a:solidFill>
                          </a:uFill>
                          <a:latin typeface="Arial"/>
                          <a:cs typeface="Arial"/>
                          <a:hlinkClick r:id="rId3"/>
                        </a:rPr>
                        <a:t>20CRSC</a:t>
                      </a:r>
                      <a:endParaRPr sz="1600">
                        <a:latin typeface="Arial"/>
                        <a:cs typeface="Arial"/>
                      </a:endParaRPr>
                    </a:p>
                  </a:txBody>
                  <a:tcPr marL="0" marR="0" marT="79375" marB="0">
                    <a:lnL w="12700">
                      <a:solidFill>
                        <a:srgbClr val="000000"/>
                      </a:solidFill>
                      <a:prstDash val="solid"/>
                    </a:lnL>
                    <a:lnR w="19050">
                      <a:solidFill>
                        <a:srgbClr val="000000"/>
                      </a:solidFill>
                      <a:prstDash val="solid"/>
                    </a:lnR>
                    <a:lnT w="19050">
                      <a:solidFill>
                        <a:srgbClr val="FFFFFF"/>
                      </a:solidFill>
                      <a:prstDash val="solid"/>
                    </a:lnT>
                    <a:lnB w="12700">
                      <a:solidFill>
                        <a:srgbClr val="000000"/>
                      </a:solidFill>
                      <a:prstDash val="solid"/>
                    </a:lnB>
                    <a:solidFill>
                      <a:srgbClr val="BEBEBE"/>
                    </a:solidFill>
                  </a:tcPr>
                </a:tc>
                <a:tc>
                  <a:txBody>
                    <a:bodyPr/>
                    <a:lstStyle/>
                    <a:p>
                      <a:pPr marL="88265" marR="192405">
                        <a:lnSpc>
                          <a:spcPct val="100000"/>
                        </a:lnSpc>
                        <a:spcBef>
                          <a:spcPts val="625"/>
                        </a:spcBef>
                      </a:pPr>
                      <a:r>
                        <a:rPr sz="1600" u="sng" spc="-10" dirty="0">
                          <a:solidFill>
                            <a:srgbClr val="0000FF"/>
                          </a:solidFill>
                          <a:uFill>
                            <a:solidFill>
                              <a:srgbClr val="0000FF"/>
                            </a:solidFill>
                          </a:uFill>
                          <a:latin typeface="Arial"/>
                          <a:cs typeface="Arial"/>
                          <a:hlinkClick r:id="rId4"/>
                        </a:rPr>
                        <a:t>https://www.dfas.mil/retiredmilitary/disability/cr</a:t>
                      </a:r>
                      <a:r>
                        <a:rPr sz="1600" u="none" spc="-10" dirty="0">
                          <a:solidFill>
                            <a:srgbClr val="0000FF"/>
                          </a:solidFill>
                          <a:latin typeface="Arial"/>
                          <a:cs typeface="Arial"/>
                          <a:hlinkClick r:id="rId4"/>
                        </a:rPr>
                        <a:t> </a:t>
                      </a:r>
                      <a:r>
                        <a:rPr sz="1600" u="sng" spc="-10" dirty="0">
                          <a:solidFill>
                            <a:srgbClr val="0000FF"/>
                          </a:solidFill>
                          <a:uFill>
                            <a:solidFill>
                              <a:srgbClr val="0000FF"/>
                            </a:solidFill>
                          </a:uFill>
                          <a:latin typeface="Arial"/>
                          <a:cs typeface="Arial"/>
                          <a:hlinkClick r:id="rId4"/>
                        </a:rPr>
                        <a:t>dp.html</a:t>
                      </a:r>
                      <a:endParaRPr sz="1600">
                        <a:latin typeface="Arial"/>
                        <a:cs typeface="Arial"/>
                      </a:endParaRPr>
                    </a:p>
                  </a:txBody>
                  <a:tcPr marL="0" marR="0" marT="79375" marB="0">
                    <a:lnL w="19050">
                      <a:solidFill>
                        <a:srgbClr val="000000"/>
                      </a:solidFill>
                      <a:prstDash val="solid"/>
                    </a:lnL>
                    <a:lnR w="19050">
                      <a:solidFill>
                        <a:srgbClr val="000000"/>
                      </a:solidFill>
                      <a:prstDash val="solid"/>
                    </a:lnR>
                    <a:lnT w="19050">
                      <a:solidFill>
                        <a:srgbClr val="FFFFFF"/>
                      </a:solidFill>
                      <a:prstDash val="solid"/>
                    </a:lnT>
                    <a:lnB w="12700">
                      <a:solidFill>
                        <a:srgbClr val="000000"/>
                      </a:solidFill>
                      <a:prstDash val="solid"/>
                    </a:lnB>
                    <a:solidFill>
                      <a:srgbClr val="BEBEBE"/>
                    </a:solidFill>
                  </a:tcPr>
                </a:tc>
                <a:extLst>
                  <a:ext uri="{0D108BD9-81ED-4DB2-BD59-A6C34878D82A}">
                    <a16:rowId xmlns:a16="http://schemas.microsoft.com/office/drawing/2014/main" val="10009"/>
                  </a:ext>
                </a:extLst>
              </a:tr>
            </a:tbl>
          </a:graphicData>
        </a:graphic>
      </p:graphicFrame>
      <p:sp>
        <p:nvSpPr>
          <p:cNvPr id="4" name="object 4"/>
          <p:cNvSpPr txBox="1"/>
          <p:nvPr/>
        </p:nvSpPr>
        <p:spPr>
          <a:xfrm>
            <a:off x="231140" y="6009992"/>
            <a:ext cx="863409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*A</a:t>
            </a:r>
            <a:r>
              <a:rPr sz="1800" spc="-120" dirty="0">
                <a:latin typeface="Arial"/>
                <a:cs typeface="Arial"/>
              </a:rPr>
              <a:t> </a:t>
            </a:r>
            <a:r>
              <a:rPr sz="1800" dirty="0">
                <a:latin typeface="Arial"/>
                <a:cs typeface="Arial"/>
              </a:rPr>
              <a:t>member</a:t>
            </a:r>
            <a:r>
              <a:rPr sz="1800" spc="-25" dirty="0">
                <a:latin typeface="Arial"/>
                <a:cs typeface="Arial"/>
              </a:rPr>
              <a:t> </a:t>
            </a:r>
            <a:r>
              <a:rPr sz="1800" dirty="0">
                <a:latin typeface="Arial"/>
                <a:cs typeface="Arial"/>
              </a:rPr>
              <a:t>or</a:t>
            </a:r>
            <a:r>
              <a:rPr sz="1800" spc="-30" dirty="0">
                <a:latin typeface="Arial"/>
                <a:cs typeface="Arial"/>
              </a:rPr>
              <a:t> </a:t>
            </a:r>
            <a:r>
              <a:rPr sz="1800" dirty="0">
                <a:latin typeface="Arial"/>
                <a:cs typeface="Arial"/>
              </a:rPr>
              <a:t>former</a:t>
            </a:r>
            <a:r>
              <a:rPr sz="1800" spc="-30" dirty="0">
                <a:latin typeface="Arial"/>
                <a:cs typeface="Arial"/>
              </a:rPr>
              <a:t> </a:t>
            </a:r>
            <a:r>
              <a:rPr sz="1800" dirty="0">
                <a:latin typeface="Arial"/>
                <a:cs typeface="Arial"/>
              </a:rPr>
              <a:t>member</a:t>
            </a:r>
            <a:r>
              <a:rPr sz="1800" spc="-10" dirty="0">
                <a:latin typeface="Arial"/>
                <a:cs typeface="Arial"/>
              </a:rPr>
              <a:t> </a:t>
            </a:r>
            <a:r>
              <a:rPr sz="1800" dirty="0">
                <a:latin typeface="Arial"/>
                <a:cs typeface="Arial"/>
              </a:rPr>
              <a:t>of</a:t>
            </a:r>
            <a:r>
              <a:rPr sz="1800" spc="-25"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uniformed</a:t>
            </a:r>
            <a:r>
              <a:rPr sz="1800" spc="-20" dirty="0">
                <a:latin typeface="Arial"/>
                <a:cs typeface="Arial"/>
              </a:rPr>
              <a:t> </a:t>
            </a:r>
            <a:r>
              <a:rPr sz="1800" dirty="0">
                <a:latin typeface="Arial"/>
                <a:cs typeface="Arial"/>
              </a:rPr>
              <a:t>services</a:t>
            </a:r>
            <a:r>
              <a:rPr sz="1800" spc="-15" dirty="0">
                <a:latin typeface="Arial"/>
                <a:cs typeface="Arial"/>
              </a:rPr>
              <a:t> </a:t>
            </a:r>
            <a:r>
              <a:rPr sz="1800" dirty="0">
                <a:latin typeface="Arial"/>
                <a:cs typeface="Arial"/>
              </a:rPr>
              <a:t>who</a:t>
            </a:r>
            <a:r>
              <a:rPr sz="1800" spc="5"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entitled</a:t>
            </a:r>
            <a:r>
              <a:rPr sz="1800" spc="-20" dirty="0">
                <a:latin typeface="Arial"/>
                <a:cs typeface="Arial"/>
              </a:rPr>
              <a:t> </a:t>
            </a:r>
            <a:r>
              <a:rPr sz="1800" dirty="0">
                <a:latin typeface="Arial"/>
                <a:cs typeface="Arial"/>
              </a:rPr>
              <a:t>for</a:t>
            </a:r>
            <a:r>
              <a:rPr sz="1800" spc="-25" dirty="0">
                <a:latin typeface="Arial"/>
                <a:cs typeface="Arial"/>
              </a:rPr>
              <a:t> </a:t>
            </a:r>
            <a:r>
              <a:rPr sz="1800" dirty="0">
                <a:latin typeface="Arial"/>
                <a:cs typeface="Arial"/>
              </a:rPr>
              <a:t>any</a:t>
            </a:r>
            <a:r>
              <a:rPr sz="1800" spc="-30" dirty="0">
                <a:latin typeface="Arial"/>
                <a:cs typeface="Arial"/>
              </a:rPr>
              <a:t> </a:t>
            </a:r>
            <a:r>
              <a:rPr sz="1800" spc="-10" dirty="0">
                <a:latin typeface="Arial"/>
                <a:cs typeface="Arial"/>
              </a:rPr>
              <a:t>month </a:t>
            </a:r>
            <a:r>
              <a:rPr sz="1800" dirty="0">
                <a:latin typeface="Arial"/>
                <a:cs typeface="Arial"/>
              </a:rPr>
              <a:t>to</a:t>
            </a:r>
            <a:r>
              <a:rPr sz="1800" spc="-35" dirty="0">
                <a:latin typeface="Arial"/>
                <a:cs typeface="Arial"/>
              </a:rPr>
              <a:t> </a:t>
            </a:r>
            <a:r>
              <a:rPr sz="1800" dirty="0">
                <a:latin typeface="Arial"/>
                <a:cs typeface="Arial"/>
              </a:rPr>
              <a:t>retired</a:t>
            </a:r>
            <a:r>
              <a:rPr sz="1800" spc="-35" dirty="0">
                <a:latin typeface="Arial"/>
                <a:cs typeface="Arial"/>
              </a:rPr>
              <a:t> </a:t>
            </a:r>
            <a:r>
              <a:rPr sz="1800" dirty="0">
                <a:latin typeface="Arial"/>
                <a:cs typeface="Arial"/>
              </a:rPr>
              <a:t>pay</a:t>
            </a:r>
            <a:r>
              <a:rPr sz="1800" spc="-15"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a</a:t>
            </a:r>
            <a:r>
              <a:rPr sz="1800" spc="-35" dirty="0">
                <a:latin typeface="Arial"/>
                <a:cs typeface="Arial"/>
              </a:rPr>
              <a:t> </a:t>
            </a:r>
            <a:r>
              <a:rPr sz="1800" dirty="0">
                <a:latin typeface="Arial"/>
                <a:cs typeface="Arial"/>
              </a:rPr>
              <a:t>qualified</a:t>
            </a:r>
            <a:r>
              <a:rPr sz="1800" spc="-10" dirty="0">
                <a:latin typeface="Arial"/>
                <a:cs typeface="Arial"/>
              </a:rPr>
              <a:t> </a:t>
            </a:r>
            <a:r>
              <a:rPr sz="1800" dirty="0">
                <a:latin typeface="Arial"/>
                <a:cs typeface="Arial"/>
              </a:rPr>
              <a:t>retiree.</a:t>
            </a:r>
            <a:r>
              <a:rPr sz="1800" spc="-25" dirty="0">
                <a:latin typeface="Arial"/>
                <a:cs typeface="Arial"/>
              </a:rPr>
              <a:t> </a:t>
            </a:r>
            <a:r>
              <a:rPr sz="1800" dirty="0">
                <a:latin typeface="Arial"/>
                <a:cs typeface="Arial"/>
              </a:rPr>
              <a:t>(Special</a:t>
            </a:r>
            <a:r>
              <a:rPr sz="1800" spc="-20" dirty="0">
                <a:latin typeface="Arial"/>
                <a:cs typeface="Arial"/>
              </a:rPr>
              <a:t> </a:t>
            </a:r>
            <a:r>
              <a:rPr sz="1800" dirty="0">
                <a:latin typeface="Arial"/>
                <a:cs typeface="Arial"/>
              </a:rPr>
              <a:t>Rules</a:t>
            </a:r>
            <a:r>
              <a:rPr sz="1800" spc="-15" dirty="0">
                <a:latin typeface="Arial"/>
                <a:cs typeface="Arial"/>
              </a:rPr>
              <a:t> </a:t>
            </a:r>
            <a:r>
              <a:rPr sz="1800" dirty="0">
                <a:latin typeface="Arial"/>
                <a:cs typeface="Arial"/>
              </a:rPr>
              <a:t>for</a:t>
            </a:r>
            <a:r>
              <a:rPr sz="1800" spc="-30" dirty="0">
                <a:latin typeface="Arial"/>
                <a:cs typeface="Arial"/>
              </a:rPr>
              <a:t> </a:t>
            </a:r>
            <a:r>
              <a:rPr sz="1800" dirty="0">
                <a:latin typeface="Arial"/>
                <a:cs typeface="Arial"/>
              </a:rPr>
              <a:t>Chapter</a:t>
            </a:r>
            <a:r>
              <a:rPr sz="1800" spc="-15" dirty="0">
                <a:latin typeface="Arial"/>
                <a:cs typeface="Arial"/>
              </a:rPr>
              <a:t> </a:t>
            </a:r>
            <a:r>
              <a:rPr sz="1800" dirty="0">
                <a:latin typeface="Arial"/>
                <a:cs typeface="Arial"/>
              </a:rPr>
              <a:t>61</a:t>
            </a:r>
            <a:r>
              <a:rPr sz="1800" spc="-35" dirty="0">
                <a:latin typeface="Arial"/>
                <a:cs typeface="Arial"/>
              </a:rPr>
              <a:t> </a:t>
            </a:r>
            <a:r>
              <a:rPr sz="1800" dirty="0">
                <a:latin typeface="Arial"/>
                <a:cs typeface="Arial"/>
              </a:rPr>
              <a:t>Disability</a:t>
            </a:r>
            <a:r>
              <a:rPr sz="1800" spc="-5" dirty="0">
                <a:latin typeface="Arial"/>
                <a:cs typeface="Arial"/>
              </a:rPr>
              <a:t> </a:t>
            </a:r>
            <a:r>
              <a:rPr sz="1800" spc="-10" dirty="0">
                <a:latin typeface="Arial"/>
                <a:cs typeface="Arial"/>
              </a:rPr>
              <a:t>Retirees)</a:t>
            </a:r>
            <a:endParaRPr sz="1800">
              <a:latin typeface="Arial"/>
              <a:cs typeface="Arial"/>
            </a:endParaRPr>
          </a:p>
        </p:txBody>
      </p:sp>
      <p:pic>
        <p:nvPicPr>
          <p:cNvPr id="5" name="object 5"/>
          <p:cNvPicPr/>
          <p:nvPr/>
        </p:nvPicPr>
        <p:blipFill>
          <a:blip r:embed="rId5"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27</a:t>
            </a:fld>
            <a:endParaRPr spc="-25" dirty="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9263" y="15251"/>
            <a:ext cx="6205855" cy="513715"/>
          </a:xfrm>
          <a:prstGeom prst="rect">
            <a:avLst/>
          </a:prstGeom>
        </p:spPr>
        <p:txBody>
          <a:bodyPr vert="horz" wrap="square" lIns="0" tIns="12700" rIns="0" bIns="0" rtlCol="0">
            <a:spAutoFit/>
          </a:bodyPr>
          <a:lstStyle/>
          <a:p>
            <a:pPr marL="12700">
              <a:lnSpc>
                <a:spcPct val="100000"/>
              </a:lnSpc>
              <a:spcBef>
                <a:spcPts val="100"/>
              </a:spcBef>
            </a:pPr>
            <a:r>
              <a:rPr dirty="0"/>
              <a:t>Retired</a:t>
            </a:r>
            <a:r>
              <a:rPr spc="-60" dirty="0"/>
              <a:t> </a:t>
            </a:r>
            <a:r>
              <a:rPr dirty="0"/>
              <a:t>and</a:t>
            </a:r>
            <a:r>
              <a:rPr spc="-45" dirty="0"/>
              <a:t> </a:t>
            </a:r>
            <a:r>
              <a:rPr dirty="0"/>
              <a:t>Disability</a:t>
            </a:r>
            <a:r>
              <a:rPr spc="-65" dirty="0"/>
              <a:t> </a:t>
            </a:r>
            <a:r>
              <a:rPr spc="-10" dirty="0"/>
              <a:t>Payments</a:t>
            </a:r>
          </a:p>
        </p:txBody>
      </p:sp>
      <p:grpSp>
        <p:nvGrpSpPr>
          <p:cNvPr id="3" name="object 3"/>
          <p:cNvGrpSpPr/>
          <p:nvPr/>
        </p:nvGrpSpPr>
        <p:grpSpPr>
          <a:xfrm>
            <a:off x="2249423" y="2139505"/>
            <a:ext cx="5235575" cy="2018030"/>
            <a:chOff x="2249423" y="2139505"/>
            <a:chExt cx="5235575" cy="2018030"/>
          </a:xfrm>
        </p:grpSpPr>
        <p:sp>
          <p:nvSpPr>
            <p:cNvPr id="4" name="object 4"/>
            <p:cNvSpPr/>
            <p:nvPr/>
          </p:nvSpPr>
          <p:spPr>
            <a:xfrm>
              <a:off x="2302763" y="3124200"/>
              <a:ext cx="5177155" cy="652780"/>
            </a:xfrm>
            <a:custGeom>
              <a:avLst/>
              <a:gdLst/>
              <a:ahLst/>
              <a:cxnLst/>
              <a:rect l="l" t="t" r="r" b="b"/>
              <a:pathLst>
                <a:path w="5177155" h="652779">
                  <a:moveTo>
                    <a:pt x="0" y="652272"/>
                  </a:moveTo>
                  <a:lnTo>
                    <a:pt x="388619" y="652272"/>
                  </a:lnTo>
                </a:path>
                <a:path w="5177155" h="652779">
                  <a:moveTo>
                    <a:pt x="906779" y="652272"/>
                  </a:moveTo>
                  <a:lnTo>
                    <a:pt x="1682496" y="652272"/>
                  </a:lnTo>
                </a:path>
                <a:path w="5177155" h="652779">
                  <a:moveTo>
                    <a:pt x="3494532" y="652272"/>
                  </a:moveTo>
                  <a:lnTo>
                    <a:pt x="4271771" y="652272"/>
                  </a:lnTo>
                </a:path>
                <a:path w="5177155" h="652779">
                  <a:moveTo>
                    <a:pt x="4789931" y="652272"/>
                  </a:moveTo>
                  <a:lnTo>
                    <a:pt x="5177028" y="652272"/>
                  </a:lnTo>
                </a:path>
                <a:path w="5177155" h="652779">
                  <a:moveTo>
                    <a:pt x="2200656" y="652272"/>
                  </a:moveTo>
                  <a:lnTo>
                    <a:pt x="2977896" y="652272"/>
                  </a:lnTo>
                </a:path>
                <a:path w="5177155" h="652779">
                  <a:moveTo>
                    <a:pt x="3494532" y="326136"/>
                  </a:moveTo>
                  <a:lnTo>
                    <a:pt x="4271771" y="326136"/>
                  </a:lnTo>
                </a:path>
                <a:path w="5177155" h="652779">
                  <a:moveTo>
                    <a:pt x="4789931" y="326136"/>
                  </a:moveTo>
                  <a:lnTo>
                    <a:pt x="5177028" y="326136"/>
                  </a:lnTo>
                </a:path>
                <a:path w="5177155" h="652779">
                  <a:moveTo>
                    <a:pt x="0" y="326136"/>
                  </a:moveTo>
                  <a:lnTo>
                    <a:pt x="388619" y="326136"/>
                  </a:lnTo>
                </a:path>
                <a:path w="5177155" h="652779">
                  <a:moveTo>
                    <a:pt x="906779" y="326136"/>
                  </a:moveTo>
                  <a:lnTo>
                    <a:pt x="1682496" y="326136"/>
                  </a:lnTo>
                </a:path>
                <a:path w="5177155" h="652779">
                  <a:moveTo>
                    <a:pt x="2200656" y="326136"/>
                  </a:moveTo>
                  <a:lnTo>
                    <a:pt x="2977896" y="326136"/>
                  </a:lnTo>
                </a:path>
                <a:path w="5177155" h="652779">
                  <a:moveTo>
                    <a:pt x="906779" y="0"/>
                  </a:moveTo>
                  <a:lnTo>
                    <a:pt x="4271771" y="0"/>
                  </a:lnTo>
                </a:path>
                <a:path w="5177155" h="652779">
                  <a:moveTo>
                    <a:pt x="4789931" y="0"/>
                  </a:moveTo>
                  <a:lnTo>
                    <a:pt x="5177028" y="0"/>
                  </a:lnTo>
                </a:path>
                <a:path w="5177155" h="652779">
                  <a:moveTo>
                    <a:pt x="0" y="0"/>
                  </a:moveTo>
                  <a:lnTo>
                    <a:pt x="388619" y="0"/>
                  </a:lnTo>
                </a:path>
              </a:pathLst>
            </a:custGeom>
            <a:ln w="9525">
              <a:solidFill>
                <a:srgbClr val="858585"/>
              </a:solidFill>
            </a:ln>
          </p:spPr>
          <p:txBody>
            <a:bodyPr wrap="square" lIns="0" tIns="0" rIns="0" bIns="0" rtlCol="0"/>
            <a:lstStyle/>
            <a:p>
              <a:endParaRPr/>
            </a:p>
          </p:txBody>
        </p:sp>
        <p:sp>
          <p:nvSpPr>
            <p:cNvPr id="5" name="object 5"/>
            <p:cNvSpPr/>
            <p:nvPr/>
          </p:nvSpPr>
          <p:spPr>
            <a:xfrm>
              <a:off x="2302763" y="2796539"/>
              <a:ext cx="5177155" cy="0"/>
            </a:xfrm>
            <a:custGeom>
              <a:avLst/>
              <a:gdLst/>
              <a:ahLst/>
              <a:cxnLst/>
              <a:rect l="l" t="t" r="r" b="b"/>
              <a:pathLst>
                <a:path w="5177155">
                  <a:moveTo>
                    <a:pt x="0" y="0"/>
                  </a:moveTo>
                  <a:lnTo>
                    <a:pt x="5177028" y="0"/>
                  </a:lnTo>
                </a:path>
              </a:pathLst>
            </a:custGeom>
            <a:ln w="9525">
              <a:solidFill>
                <a:srgbClr val="858585"/>
              </a:solidFill>
            </a:ln>
          </p:spPr>
          <p:txBody>
            <a:bodyPr wrap="square" lIns="0" tIns="0" rIns="0" bIns="0" rtlCol="0"/>
            <a:lstStyle/>
            <a:p>
              <a:endParaRPr/>
            </a:p>
          </p:txBody>
        </p:sp>
        <p:sp>
          <p:nvSpPr>
            <p:cNvPr id="6" name="object 6"/>
            <p:cNvSpPr/>
            <p:nvPr/>
          </p:nvSpPr>
          <p:spPr>
            <a:xfrm>
              <a:off x="2302763" y="2470403"/>
              <a:ext cx="5177155" cy="0"/>
            </a:xfrm>
            <a:custGeom>
              <a:avLst/>
              <a:gdLst/>
              <a:ahLst/>
              <a:cxnLst/>
              <a:rect l="l" t="t" r="r" b="b"/>
              <a:pathLst>
                <a:path w="5177155">
                  <a:moveTo>
                    <a:pt x="0" y="0"/>
                  </a:moveTo>
                  <a:lnTo>
                    <a:pt x="4271771" y="0"/>
                  </a:lnTo>
                </a:path>
                <a:path w="5177155">
                  <a:moveTo>
                    <a:pt x="4789931" y="0"/>
                  </a:moveTo>
                  <a:lnTo>
                    <a:pt x="5177028" y="0"/>
                  </a:lnTo>
                </a:path>
              </a:pathLst>
            </a:custGeom>
            <a:ln w="9525">
              <a:solidFill>
                <a:srgbClr val="858585"/>
              </a:solidFill>
            </a:ln>
          </p:spPr>
          <p:txBody>
            <a:bodyPr wrap="square" lIns="0" tIns="0" rIns="0" bIns="0" rtlCol="0"/>
            <a:lstStyle/>
            <a:p>
              <a:endParaRPr/>
            </a:p>
          </p:txBody>
        </p:sp>
        <p:sp>
          <p:nvSpPr>
            <p:cNvPr id="7" name="object 7"/>
            <p:cNvSpPr/>
            <p:nvPr/>
          </p:nvSpPr>
          <p:spPr>
            <a:xfrm>
              <a:off x="2302763" y="2144267"/>
              <a:ext cx="5177155" cy="0"/>
            </a:xfrm>
            <a:custGeom>
              <a:avLst/>
              <a:gdLst/>
              <a:ahLst/>
              <a:cxnLst/>
              <a:rect l="l" t="t" r="r" b="b"/>
              <a:pathLst>
                <a:path w="5177155">
                  <a:moveTo>
                    <a:pt x="0" y="0"/>
                  </a:moveTo>
                  <a:lnTo>
                    <a:pt x="5177028" y="0"/>
                  </a:lnTo>
                </a:path>
              </a:pathLst>
            </a:custGeom>
            <a:ln w="9525">
              <a:solidFill>
                <a:srgbClr val="858585"/>
              </a:solidFill>
            </a:ln>
          </p:spPr>
          <p:txBody>
            <a:bodyPr wrap="square" lIns="0" tIns="0" rIns="0" bIns="0" rtlCol="0"/>
            <a:lstStyle/>
            <a:p>
              <a:endParaRPr/>
            </a:p>
          </p:txBody>
        </p:sp>
        <p:sp>
          <p:nvSpPr>
            <p:cNvPr id="8" name="object 8"/>
            <p:cNvSpPr/>
            <p:nvPr/>
          </p:nvSpPr>
          <p:spPr>
            <a:xfrm>
              <a:off x="2691384" y="2796539"/>
              <a:ext cx="4401820" cy="1308100"/>
            </a:xfrm>
            <a:custGeom>
              <a:avLst/>
              <a:gdLst/>
              <a:ahLst/>
              <a:cxnLst/>
              <a:rect l="l" t="t" r="r" b="b"/>
              <a:pathLst>
                <a:path w="4401820" h="1308100">
                  <a:moveTo>
                    <a:pt x="518147" y="0"/>
                  </a:moveTo>
                  <a:lnTo>
                    <a:pt x="0" y="0"/>
                  </a:lnTo>
                  <a:lnTo>
                    <a:pt x="0" y="1307592"/>
                  </a:lnTo>
                  <a:lnTo>
                    <a:pt x="518147" y="1307592"/>
                  </a:lnTo>
                  <a:lnTo>
                    <a:pt x="518147" y="0"/>
                  </a:lnTo>
                  <a:close/>
                </a:path>
                <a:path w="4401820" h="1308100">
                  <a:moveTo>
                    <a:pt x="1812036" y="327647"/>
                  </a:moveTo>
                  <a:lnTo>
                    <a:pt x="1293876" y="327647"/>
                  </a:lnTo>
                  <a:lnTo>
                    <a:pt x="1293876" y="1307592"/>
                  </a:lnTo>
                  <a:lnTo>
                    <a:pt x="1812036" y="1307592"/>
                  </a:lnTo>
                  <a:lnTo>
                    <a:pt x="1812036" y="327647"/>
                  </a:lnTo>
                  <a:close/>
                </a:path>
                <a:path w="4401820" h="1308100">
                  <a:moveTo>
                    <a:pt x="3105912" y="327647"/>
                  </a:moveTo>
                  <a:lnTo>
                    <a:pt x="2589276" y="327647"/>
                  </a:lnTo>
                  <a:lnTo>
                    <a:pt x="2589276" y="1307592"/>
                  </a:lnTo>
                  <a:lnTo>
                    <a:pt x="3105912" y="1307592"/>
                  </a:lnTo>
                  <a:lnTo>
                    <a:pt x="3105912" y="327647"/>
                  </a:lnTo>
                  <a:close/>
                </a:path>
                <a:path w="4401820" h="1308100">
                  <a:moveTo>
                    <a:pt x="4401299" y="0"/>
                  </a:moveTo>
                  <a:lnTo>
                    <a:pt x="3883139" y="0"/>
                  </a:lnTo>
                  <a:lnTo>
                    <a:pt x="3883139" y="1307592"/>
                  </a:lnTo>
                  <a:lnTo>
                    <a:pt x="4401299" y="1307592"/>
                  </a:lnTo>
                  <a:lnTo>
                    <a:pt x="4401299" y="0"/>
                  </a:lnTo>
                  <a:close/>
                </a:path>
              </a:pathLst>
            </a:custGeom>
            <a:solidFill>
              <a:srgbClr val="336600"/>
            </a:solidFill>
          </p:spPr>
          <p:txBody>
            <a:bodyPr wrap="square" lIns="0" tIns="0" rIns="0" bIns="0" rtlCol="0"/>
            <a:lstStyle/>
            <a:p>
              <a:endParaRPr/>
            </a:p>
          </p:txBody>
        </p:sp>
        <p:sp>
          <p:nvSpPr>
            <p:cNvPr id="9" name="object 9"/>
            <p:cNvSpPr/>
            <p:nvPr/>
          </p:nvSpPr>
          <p:spPr>
            <a:xfrm>
              <a:off x="3985260" y="2307335"/>
              <a:ext cx="3107690" cy="817244"/>
            </a:xfrm>
            <a:custGeom>
              <a:avLst/>
              <a:gdLst/>
              <a:ahLst/>
              <a:cxnLst/>
              <a:rect l="l" t="t" r="r" b="b"/>
              <a:pathLst>
                <a:path w="3107690" h="817244">
                  <a:moveTo>
                    <a:pt x="518160" y="489204"/>
                  </a:moveTo>
                  <a:lnTo>
                    <a:pt x="0" y="489204"/>
                  </a:lnTo>
                  <a:lnTo>
                    <a:pt x="0" y="816864"/>
                  </a:lnTo>
                  <a:lnTo>
                    <a:pt x="518160" y="816864"/>
                  </a:lnTo>
                  <a:lnTo>
                    <a:pt x="518160" y="489204"/>
                  </a:lnTo>
                  <a:close/>
                </a:path>
                <a:path w="3107690" h="817244">
                  <a:moveTo>
                    <a:pt x="1812036" y="489204"/>
                  </a:moveTo>
                  <a:lnTo>
                    <a:pt x="1295400" y="489204"/>
                  </a:lnTo>
                  <a:lnTo>
                    <a:pt x="1295400" y="816864"/>
                  </a:lnTo>
                  <a:lnTo>
                    <a:pt x="1812036" y="816864"/>
                  </a:lnTo>
                  <a:lnTo>
                    <a:pt x="1812036" y="489204"/>
                  </a:lnTo>
                  <a:close/>
                </a:path>
                <a:path w="3107690" h="817244">
                  <a:moveTo>
                    <a:pt x="3107423" y="0"/>
                  </a:moveTo>
                  <a:lnTo>
                    <a:pt x="2589263" y="0"/>
                  </a:lnTo>
                  <a:lnTo>
                    <a:pt x="2589263" y="489204"/>
                  </a:lnTo>
                  <a:lnTo>
                    <a:pt x="3107423" y="489204"/>
                  </a:lnTo>
                  <a:lnTo>
                    <a:pt x="3107423" y="0"/>
                  </a:lnTo>
                  <a:close/>
                </a:path>
              </a:pathLst>
            </a:custGeom>
            <a:solidFill>
              <a:srgbClr val="548ED4"/>
            </a:solidFill>
          </p:spPr>
          <p:txBody>
            <a:bodyPr wrap="square" lIns="0" tIns="0" rIns="0" bIns="0" rtlCol="0"/>
            <a:lstStyle/>
            <a:p>
              <a:endParaRPr/>
            </a:p>
          </p:txBody>
        </p:sp>
        <p:sp>
          <p:nvSpPr>
            <p:cNvPr id="10" name="object 10"/>
            <p:cNvSpPr/>
            <p:nvPr/>
          </p:nvSpPr>
          <p:spPr>
            <a:xfrm>
              <a:off x="5280659" y="2638043"/>
              <a:ext cx="516890" cy="158750"/>
            </a:xfrm>
            <a:custGeom>
              <a:avLst/>
              <a:gdLst/>
              <a:ahLst/>
              <a:cxnLst/>
              <a:rect l="l" t="t" r="r" b="b"/>
              <a:pathLst>
                <a:path w="516889" h="158750">
                  <a:moveTo>
                    <a:pt x="516636" y="0"/>
                  </a:moveTo>
                  <a:lnTo>
                    <a:pt x="0" y="0"/>
                  </a:lnTo>
                  <a:lnTo>
                    <a:pt x="0" y="158496"/>
                  </a:lnTo>
                  <a:lnTo>
                    <a:pt x="516636" y="158496"/>
                  </a:lnTo>
                  <a:lnTo>
                    <a:pt x="516636" y="0"/>
                  </a:lnTo>
                  <a:close/>
                </a:path>
              </a:pathLst>
            </a:custGeom>
            <a:solidFill>
              <a:srgbClr val="C00000"/>
            </a:solidFill>
          </p:spPr>
          <p:txBody>
            <a:bodyPr wrap="square" lIns="0" tIns="0" rIns="0" bIns="0" rtlCol="0"/>
            <a:lstStyle/>
            <a:p>
              <a:endParaRPr/>
            </a:p>
          </p:txBody>
        </p:sp>
        <p:sp>
          <p:nvSpPr>
            <p:cNvPr id="11" name="object 11"/>
            <p:cNvSpPr/>
            <p:nvPr/>
          </p:nvSpPr>
          <p:spPr>
            <a:xfrm>
              <a:off x="2302763" y="2144267"/>
              <a:ext cx="0" cy="1960245"/>
            </a:xfrm>
            <a:custGeom>
              <a:avLst/>
              <a:gdLst/>
              <a:ahLst/>
              <a:cxnLst/>
              <a:rect l="l" t="t" r="r" b="b"/>
              <a:pathLst>
                <a:path h="1960245">
                  <a:moveTo>
                    <a:pt x="0" y="1959863"/>
                  </a:moveTo>
                  <a:lnTo>
                    <a:pt x="0" y="0"/>
                  </a:lnTo>
                </a:path>
              </a:pathLst>
            </a:custGeom>
            <a:ln w="9525">
              <a:solidFill>
                <a:srgbClr val="858585"/>
              </a:solidFill>
            </a:ln>
          </p:spPr>
          <p:txBody>
            <a:bodyPr wrap="square" lIns="0" tIns="0" rIns="0" bIns="0" rtlCol="0"/>
            <a:lstStyle/>
            <a:p>
              <a:endParaRPr/>
            </a:p>
          </p:txBody>
        </p:sp>
        <p:sp>
          <p:nvSpPr>
            <p:cNvPr id="12" name="object 12"/>
            <p:cNvSpPr/>
            <p:nvPr/>
          </p:nvSpPr>
          <p:spPr>
            <a:xfrm>
              <a:off x="2249423" y="2144267"/>
              <a:ext cx="53340" cy="1960245"/>
            </a:xfrm>
            <a:custGeom>
              <a:avLst/>
              <a:gdLst/>
              <a:ahLst/>
              <a:cxnLst/>
              <a:rect l="l" t="t" r="r" b="b"/>
              <a:pathLst>
                <a:path w="53339" h="1960245">
                  <a:moveTo>
                    <a:pt x="0" y="1959863"/>
                  </a:moveTo>
                  <a:lnTo>
                    <a:pt x="53340" y="1959863"/>
                  </a:lnTo>
                </a:path>
                <a:path w="53339" h="1960245">
                  <a:moveTo>
                    <a:pt x="0" y="1632203"/>
                  </a:moveTo>
                  <a:lnTo>
                    <a:pt x="53340" y="1632203"/>
                  </a:lnTo>
                </a:path>
                <a:path w="53339" h="1960245">
                  <a:moveTo>
                    <a:pt x="0" y="1306067"/>
                  </a:moveTo>
                  <a:lnTo>
                    <a:pt x="53340" y="1306067"/>
                  </a:lnTo>
                </a:path>
                <a:path w="53339" h="1960245">
                  <a:moveTo>
                    <a:pt x="0" y="979931"/>
                  </a:moveTo>
                  <a:lnTo>
                    <a:pt x="53340" y="979931"/>
                  </a:lnTo>
                </a:path>
                <a:path w="53339" h="1960245">
                  <a:moveTo>
                    <a:pt x="0" y="652271"/>
                  </a:moveTo>
                  <a:lnTo>
                    <a:pt x="53340" y="652271"/>
                  </a:lnTo>
                </a:path>
                <a:path w="53339" h="1960245">
                  <a:moveTo>
                    <a:pt x="0" y="326135"/>
                  </a:moveTo>
                  <a:lnTo>
                    <a:pt x="53340" y="326135"/>
                  </a:lnTo>
                </a:path>
                <a:path w="53339" h="1960245">
                  <a:moveTo>
                    <a:pt x="0" y="0"/>
                  </a:moveTo>
                  <a:lnTo>
                    <a:pt x="53340" y="0"/>
                  </a:lnTo>
                </a:path>
              </a:pathLst>
            </a:custGeom>
            <a:ln w="9525">
              <a:solidFill>
                <a:srgbClr val="858585"/>
              </a:solidFill>
            </a:ln>
          </p:spPr>
          <p:txBody>
            <a:bodyPr wrap="square" lIns="0" tIns="0" rIns="0" bIns="0" rtlCol="0"/>
            <a:lstStyle/>
            <a:p>
              <a:endParaRPr/>
            </a:p>
          </p:txBody>
        </p:sp>
        <p:sp>
          <p:nvSpPr>
            <p:cNvPr id="13" name="object 13"/>
            <p:cNvSpPr/>
            <p:nvPr/>
          </p:nvSpPr>
          <p:spPr>
            <a:xfrm>
              <a:off x="2302763" y="4104132"/>
              <a:ext cx="5177155" cy="53340"/>
            </a:xfrm>
            <a:custGeom>
              <a:avLst/>
              <a:gdLst/>
              <a:ahLst/>
              <a:cxnLst/>
              <a:rect l="l" t="t" r="r" b="b"/>
              <a:pathLst>
                <a:path w="5177155" h="53339">
                  <a:moveTo>
                    <a:pt x="0" y="0"/>
                  </a:moveTo>
                  <a:lnTo>
                    <a:pt x="5177028" y="0"/>
                  </a:lnTo>
                </a:path>
                <a:path w="5177155" h="53339">
                  <a:moveTo>
                    <a:pt x="0" y="0"/>
                  </a:moveTo>
                  <a:lnTo>
                    <a:pt x="0" y="53340"/>
                  </a:lnTo>
                </a:path>
                <a:path w="5177155" h="53339">
                  <a:moveTo>
                    <a:pt x="1295400" y="0"/>
                  </a:moveTo>
                  <a:lnTo>
                    <a:pt x="1295400" y="53340"/>
                  </a:lnTo>
                </a:path>
                <a:path w="5177155" h="53339">
                  <a:moveTo>
                    <a:pt x="2589276" y="0"/>
                  </a:moveTo>
                  <a:lnTo>
                    <a:pt x="2589276" y="53340"/>
                  </a:lnTo>
                </a:path>
                <a:path w="5177155" h="53339">
                  <a:moveTo>
                    <a:pt x="3883152" y="0"/>
                  </a:moveTo>
                  <a:lnTo>
                    <a:pt x="3883152" y="53340"/>
                  </a:lnTo>
                </a:path>
                <a:path w="5177155" h="53339">
                  <a:moveTo>
                    <a:pt x="5177028" y="0"/>
                  </a:moveTo>
                  <a:lnTo>
                    <a:pt x="5177028" y="53340"/>
                  </a:lnTo>
                </a:path>
              </a:pathLst>
            </a:custGeom>
            <a:ln w="9525">
              <a:solidFill>
                <a:srgbClr val="858585"/>
              </a:solidFill>
            </a:ln>
          </p:spPr>
          <p:txBody>
            <a:bodyPr wrap="square" lIns="0" tIns="0" rIns="0" bIns="0" rtlCol="0"/>
            <a:lstStyle/>
            <a:p>
              <a:endParaRPr/>
            </a:p>
          </p:txBody>
        </p:sp>
      </p:grpSp>
      <p:grpSp>
        <p:nvGrpSpPr>
          <p:cNvPr id="14" name="object 14"/>
          <p:cNvGrpSpPr/>
          <p:nvPr/>
        </p:nvGrpSpPr>
        <p:grpSpPr>
          <a:xfrm>
            <a:off x="292809" y="4868242"/>
            <a:ext cx="1396365" cy="1049655"/>
            <a:chOff x="292809" y="4868242"/>
            <a:chExt cx="1396365" cy="1049655"/>
          </a:xfrm>
        </p:grpSpPr>
        <p:sp>
          <p:nvSpPr>
            <p:cNvPr id="15" name="object 15"/>
            <p:cNvSpPr/>
            <p:nvPr/>
          </p:nvSpPr>
          <p:spPr>
            <a:xfrm>
              <a:off x="299159" y="4874592"/>
              <a:ext cx="1383665" cy="1036955"/>
            </a:xfrm>
            <a:custGeom>
              <a:avLst/>
              <a:gdLst/>
              <a:ahLst/>
              <a:cxnLst/>
              <a:rect l="l" t="t" r="r" b="b"/>
              <a:pathLst>
                <a:path w="1383664" h="1036954">
                  <a:moveTo>
                    <a:pt x="840625" y="0"/>
                  </a:moveTo>
                  <a:lnTo>
                    <a:pt x="669340" y="238036"/>
                  </a:lnTo>
                  <a:lnTo>
                    <a:pt x="521334" y="183324"/>
                  </a:lnTo>
                  <a:lnTo>
                    <a:pt x="497700" y="379615"/>
                  </a:lnTo>
                  <a:lnTo>
                    <a:pt x="189928" y="364350"/>
                  </a:lnTo>
                  <a:lnTo>
                    <a:pt x="300596" y="504113"/>
                  </a:lnTo>
                  <a:lnTo>
                    <a:pt x="22250" y="613918"/>
                  </a:lnTo>
                  <a:lnTo>
                    <a:pt x="250139" y="678942"/>
                  </a:lnTo>
                  <a:lnTo>
                    <a:pt x="0" y="814451"/>
                  </a:lnTo>
                  <a:lnTo>
                    <a:pt x="255968" y="835533"/>
                  </a:lnTo>
                  <a:lnTo>
                    <a:pt x="148069" y="973721"/>
                  </a:lnTo>
                  <a:lnTo>
                    <a:pt x="391185" y="911834"/>
                  </a:lnTo>
                  <a:lnTo>
                    <a:pt x="440321" y="1036764"/>
                  </a:lnTo>
                  <a:lnTo>
                    <a:pt x="573786" y="847432"/>
                  </a:lnTo>
                  <a:lnTo>
                    <a:pt x="672731" y="881735"/>
                  </a:lnTo>
                  <a:lnTo>
                    <a:pt x="722998" y="767092"/>
                  </a:lnTo>
                  <a:lnTo>
                    <a:pt x="858837" y="784529"/>
                  </a:lnTo>
                  <a:lnTo>
                    <a:pt x="861275" y="661771"/>
                  </a:lnTo>
                  <a:lnTo>
                    <a:pt x="1065758" y="655269"/>
                  </a:lnTo>
                  <a:lnTo>
                    <a:pt x="1007986" y="547420"/>
                  </a:lnTo>
                  <a:lnTo>
                    <a:pt x="1310297" y="502577"/>
                  </a:lnTo>
                  <a:lnTo>
                    <a:pt x="1100391" y="431698"/>
                  </a:lnTo>
                  <a:lnTo>
                    <a:pt x="1215555" y="351332"/>
                  </a:lnTo>
                  <a:lnTo>
                    <a:pt x="1105331" y="308089"/>
                  </a:lnTo>
                  <a:lnTo>
                    <a:pt x="1383233" y="101765"/>
                  </a:lnTo>
                  <a:lnTo>
                    <a:pt x="1028928" y="212610"/>
                  </a:lnTo>
                  <a:lnTo>
                    <a:pt x="1097356" y="49326"/>
                  </a:lnTo>
                  <a:lnTo>
                    <a:pt x="894168" y="224891"/>
                  </a:lnTo>
                  <a:lnTo>
                    <a:pt x="840625" y="0"/>
                  </a:lnTo>
                  <a:close/>
                </a:path>
              </a:pathLst>
            </a:custGeom>
            <a:solidFill>
              <a:srgbClr val="FFFF00"/>
            </a:solidFill>
          </p:spPr>
          <p:txBody>
            <a:bodyPr wrap="square" lIns="0" tIns="0" rIns="0" bIns="0" rtlCol="0"/>
            <a:lstStyle/>
            <a:p>
              <a:endParaRPr/>
            </a:p>
          </p:txBody>
        </p:sp>
        <p:sp>
          <p:nvSpPr>
            <p:cNvPr id="16" name="object 16"/>
            <p:cNvSpPr/>
            <p:nvPr/>
          </p:nvSpPr>
          <p:spPr>
            <a:xfrm>
              <a:off x="299159" y="4874592"/>
              <a:ext cx="1383665" cy="1036955"/>
            </a:xfrm>
            <a:custGeom>
              <a:avLst/>
              <a:gdLst/>
              <a:ahLst/>
              <a:cxnLst/>
              <a:rect l="l" t="t" r="r" b="b"/>
              <a:pathLst>
                <a:path w="1383664" h="1036954">
                  <a:moveTo>
                    <a:pt x="669340" y="238036"/>
                  </a:moveTo>
                  <a:lnTo>
                    <a:pt x="840625" y="0"/>
                  </a:lnTo>
                  <a:lnTo>
                    <a:pt x="894168" y="224891"/>
                  </a:lnTo>
                  <a:lnTo>
                    <a:pt x="1097356" y="49326"/>
                  </a:lnTo>
                  <a:lnTo>
                    <a:pt x="1028928" y="212610"/>
                  </a:lnTo>
                  <a:lnTo>
                    <a:pt x="1383233" y="101765"/>
                  </a:lnTo>
                  <a:lnTo>
                    <a:pt x="1105331" y="308089"/>
                  </a:lnTo>
                  <a:lnTo>
                    <a:pt x="1215555" y="351332"/>
                  </a:lnTo>
                  <a:lnTo>
                    <a:pt x="1100391" y="431698"/>
                  </a:lnTo>
                  <a:lnTo>
                    <a:pt x="1310297" y="502577"/>
                  </a:lnTo>
                  <a:lnTo>
                    <a:pt x="1007986" y="547420"/>
                  </a:lnTo>
                  <a:lnTo>
                    <a:pt x="1065758" y="655269"/>
                  </a:lnTo>
                  <a:lnTo>
                    <a:pt x="861275" y="661771"/>
                  </a:lnTo>
                  <a:lnTo>
                    <a:pt x="858837" y="784529"/>
                  </a:lnTo>
                  <a:lnTo>
                    <a:pt x="722998" y="767092"/>
                  </a:lnTo>
                  <a:lnTo>
                    <a:pt x="672731" y="881735"/>
                  </a:lnTo>
                  <a:lnTo>
                    <a:pt x="573786" y="847432"/>
                  </a:lnTo>
                  <a:lnTo>
                    <a:pt x="440321" y="1036764"/>
                  </a:lnTo>
                  <a:lnTo>
                    <a:pt x="391185" y="911834"/>
                  </a:lnTo>
                  <a:lnTo>
                    <a:pt x="148069" y="973721"/>
                  </a:lnTo>
                  <a:lnTo>
                    <a:pt x="255968" y="835533"/>
                  </a:lnTo>
                  <a:lnTo>
                    <a:pt x="0" y="814451"/>
                  </a:lnTo>
                  <a:lnTo>
                    <a:pt x="250139" y="678942"/>
                  </a:lnTo>
                  <a:lnTo>
                    <a:pt x="22250" y="613918"/>
                  </a:lnTo>
                  <a:lnTo>
                    <a:pt x="300596" y="504113"/>
                  </a:lnTo>
                  <a:lnTo>
                    <a:pt x="189928" y="364350"/>
                  </a:lnTo>
                  <a:lnTo>
                    <a:pt x="497700" y="379615"/>
                  </a:lnTo>
                  <a:lnTo>
                    <a:pt x="521334" y="183324"/>
                  </a:lnTo>
                  <a:lnTo>
                    <a:pt x="669340" y="238036"/>
                  </a:lnTo>
                  <a:close/>
                </a:path>
              </a:pathLst>
            </a:custGeom>
            <a:ln w="12699">
              <a:solidFill>
                <a:srgbClr val="000000"/>
              </a:solidFill>
            </a:ln>
          </p:spPr>
          <p:txBody>
            <a:bodyPr wrap="square" lIns="0" tIns="0" rIns="0" bIns="0" rtlCol="0"/>
            <a:lstStyle/>
            <a:p>
              <a:endParaRPr/>
            </a:p>
          </p:txBody>
        </p:sp>
        <p:sp>
          <p:nvSpPr>
            <p:cNvPr id="17" name="object 17"/>
            <p:cNvSpPr/>
            <p:nvPr/>
          </p:nvSpPr>
          <p:spPr>
            <a:xfrm>
              <a:off x="689076" y="5137086"/>
              <a:ext cx="666750" cy="487680"/>
            </a:xfrm>
            <a:custGeom>
              <a:avLst/>
              <a:gdLst/>
              <a:ahLst/>
              <a:cxnLst/>
              <a:rect l="l" t="t" r="r" b="b"/>
              <a:pathLst>
                <a:path w="666750" h="487679">
                  <a:moveTo>
                    <a:pt x="130136" y="266928"/>
                  </a:moveTo>
                  <a:lnTo>
                    <a:pt x="125463" y="252603"/>
                  </a:lnTo>
                  <a:lnTo>
                    <a:pt x="50977" y="276910"/>
                  </a:lnTo>
                  <a:lnTo>
                    <a:pt x="37503" y="235610"/>
                  </a:lnTo>
                  <a:lnTo>
                    <a:pt x="81140" y="221373"/>
                  </a:lnTo>
                  <a:lnTo>
                    <a:pt x="104622" y="213715"/>
                  </a:lnTo>
                  <a:lnTo>
                    <a:pt x="99987" y="199478"/>
                  </a:lnTo>
                  <a:lnTo>
                    <a:pt x="32854" y="221373"/>
                  </a:lnTo>
                  <a:lnTo>
                    <a:pt x="20726" y="184200"/>
                  </a:lnTo>
                  <a:lnTo>
                    <a:pt x="92405" y="160820"/>
                  </a:lnTo>
                  <a:lnTo>
                    <a:pt x="87744" y="146507"/>
                  </a:lnTo>
                  <a:lnTo>
                    <a:pt x="0" y="175120"/>
                  </a:lnTo>
                  <a:lnTo>
                    <a:pt x="39585" y="296468"/>
                  </a:lnTo>
                  <a:lnTo>
                    <a:pt x="99529" y="276910"/>
                  </a:lnTo>
                  <a:lnTo>
                    <a:pt x="130136" y="266928"/>
                  </a:lnTo>
                  <a:close/>
                </a:path>
                <a:path w="666750" h="487679">
                  <a:moveTo>
                    <a:pt x="200964" y="429679"/>
                  </a:moveTo>
                  <a:lnTo>
                    <a:pt x="189445" y="385978"/>
                  </a:lnTo>
                  <a:lnTo>
                    <a:pt x="184111" y="378180"/>
                  </a:lnTo>
                  <a:lnTo>
                    <a:pt x="184111" y="429679"/>
                  </a:lnTo>
                  <a:lnTo>
                    <a:pt x="183184" y="439254"/>
                  </a:lnTo>
                  <a:lnTo>
                    <a:pt x="154660" y="470446"/>
                  </a:lnTo>
                  <a:lnTo>
                    <a:pt x="137985" y="472605"/>
                  </a:lnTo>
                  <a:lnTo>
                    <a:pt x="137350" y="472605"/>
                  </a:lnTo>
                  <a:lnTo>
                    <a:pt x="129032" y="470954"/>
                  </a:lnTo>
                  <a:lnTo>
                    <a:pt x="97891" y="436765"/>
                  </a:lnTo>
                  <a:lnTo>
                    <a:pt x="93306" y="412280"/>
                  </a:lnTo>
                  <a:lnTo>
                    <a:pt x="94272" y="402234"/>
                  </a:lnTo>
                  <a:lnTo>
                    <a:pt x="122948" y="372364"/>
                  </a:lnTo>
                  <a:lnTo>
                    <a:pt x="138823" y="369430"/>
                  </a:lnTo>
                  <a:lnTo>
                    <a:pt x="154330" y="373341"/>
                  </a:lnTo>
                  <a:lnTo>
                    <a:pt x="180263" y="407974"/>
                  </a:lnTo>
                  <a:lnTo>
                    <a:pt x="184111" y="429679"/>
                  </a:lnTo>
                  <a:lnTo>
                    <a:pt x="184111" y="378180"/>
                  </a:lnTo>
                  <a:lnTo>
                    <a:pt x="179095" y="372364"/>
                  </a:lnTo>
                  <a:lnTo>
                    <a:pt x="175818" y="369430"/>
                  </a:lnTo>
                  <a:lnTo>
                    <a:pt x="172986" y="366890"/>
                  </a:lnTo>
                  <a:lnTo>
                    <a:pt x="134988" y="355358"/>
                  </a:lnTo>
                  <a:lnTo>
                    <a:pt x="126720" y="356387"/>
                  </a:lnTo>
                  <a:lnTo>
                    <a:pt x="88315" y="379006"/>
                  </a:lnTo>
                  <a:lnTo>
                    <a:pt x="76530" y="413664"/>
                  </a:lnTo>
                  <a:lnTo>
                    <a:pt x="77609" y="427304"/>
                  </a:lnTo>
                  <a:lnTo>
                    <a:pt x="92684" y="463677"/>
                  </a:lnTo>
                  <a:lnTo>
                    <a:pt x="125907" y="485876"/>
                  </a:lnTo>
                  <a:lnTo>
                    <a:pt x="142341" y="487375"/>
                  </a:lnTo>
                  <a:lnTo>
                    <a:pt x="150736" y="486359"/>
                  </a:lnTo>
                  <a:lnTo>
                    <a:pt x="159232" y="484162"/>
                  </a:lnTo>
                  <a:lnTo>
                    <a:pt x="166852" y="481152"/>
                  </a:lnTo>
                  <a:lnTo>
                    <a:pt x="173901" y="477304"/>
                  </a:lnTo>
                  <a:lnTo>
                    <a:pt x="180365" y="472605"/>
                  </a:lnTo>
                  <a:lnTo>
                    <a:pt x="158851" y="472605"/>
                  </a:lnTo>
                  <a:lnTo>
                    <a:pt x="180365" y="472592"/>
                  </a:lnTo>
                  <a:lnTo>
                    <a:pt x="200164" y="438111"/>
                  </a:lnTo>
                  <a:lnTo>
                    <a:pt x="200964" y="429679"/>
                  </a:lnTo>
                  <a:close/>
                </a:path>
                <a:path w="666750" h="487679">
                  <a:moveTo>
                    <a:pt x="222707" y="236728"/>
                  </a:moveTo>
                  <a:lnTo>
                    <a:pt x="194310" y="215468"/>
                  </a:lnTo>
                  <a:lnTo>
                    <a:pt x="174828" y="200875"/>
                  </a:lnTo>
                  <a:lnTo>
                    <a:pt x="177457" y="192874"/>
                  </a:lnTo>
                  <a:lnTo>
                    <a:pt x="191706" y="149580"/>
                  </a:lnTo>
                  <a:lnTo>
                    <a:pt x="173913" y="155384"/>
                  </a:lnTo>
                  <a:lnTo>
                    <a:pt x="164401" y="185648"/>
                  </a:lnTo>
                  <a:lnTo>
                    <a:pt x="163576" y="188429"/>
                  </a:lnTo>
                  <a:lnTo>
                    <a:pt x="162331" y="192874"/>
                  </a:lnTo>
                  <a:lnTo>
                    <a:pt x="159918" y="190728"/>
                  </a:lnTo>
                  <a:lnTo>
                    <a:pt x="156806" y="188112"/>
                  </a:lnTo>
                  <a:lnTo>
                    <a:pt x="152323" y="184480"/>
                  </a:lnTo>
                  <a:lnTo>
                    <a:pt x="132778" y="168808"/>
                  </a:lnTo>
                  <a:lnTo>
                    <a:pt x="114147" y="174879"/>
                  </a:lnTo>
                  <a:lnTo>
                    <a:pt x="157645" y="207403"/>
                  </a:lnTo>
                  <a:lnTo>
                    <a:pt x="140423" y="263575"/>
                  </a:lnTo>
                  <a:lnTo>
                    <a:pt x="158470" y="257683"/>
                  </a:lnTo>
                  <a:lnTo>
                    <a:pt x="170256" y="215468"/>
                  </a:lnTo>
                  <a:lnTo>
                    <a:pt x="177457" y="221272"/>
                  </a:lnTo>
                  <a:lnTo>
                    <a:pt x="204406" y="242697"/>
                  </a:lnTo>
                  <a:lnTo>
                    <a:pt x="222707" y="236728"/>
                  </a:lnTo>
                  <a:close/>
                </a:path>
                <a:path w="666750" h="487679">
                  <a:moveTo>
                    <a:pt x="306793" y="433730"/>
                  </a:moveTo>
                  <a:lnTo>
                    <a:pt x="286905" y="372783"/>
                  </a:lnTo>
                  <a:lnTo>
                    <a:pt x="257898" y="351282"/>
                  </a:lnTo>
                  <a:lnTo>
                    <a:pt x="252717" y="351917"/>
                  </a:lnTo>
                  <a:lnTo>
                    <a:pt x="224167" y="377253"/>
                  </a:lnTo>
                  <a:lnTo>
                    <a:pt x="220091" y="364756"/>
                  </a:lnTo>
                  <a:lnTo>
                    <a:pt x="206679" y="369138"/>
                  </a:lnTo>
                  <a:lnTo>
                    <a:pt x="235356" y="457034"/>
                  </a:lnTo>
                  <a:lnTo>
                    <a:pt x="250253" y="452183"/>
                  </a:lnTo>
                  <a:lnTo>
                    <a:pt x="234594" y="404164"/>
                  </a:lnTo>
                  <a:lnTo>
                    <a:pt x="232498" y="396252"/>
                  </a:lnTo>
                  <a:lnTo>
                    <a:pt x="231698" y="389420"/>
                  </a:lnTo>
                  <a:lnTo>
                    <a:pt x="232219" y="383667"/>
                  </a:lnTo>
                  <a:lnTo>
                    <a:pt x="234022" y="378993"/>
                  </a:lnTo>
                  <a:lnTo>
                    <a:pt x="235064" y="377253"/>
                  </a:lnTo>
                  <a:lnTo>
                    <a:pt x="237324" y="373456"/>
                  </a:lnTo>
                  <a:lnTo>
                    <a:pt x="242138" y="369658"/>
                  </a:lnTo>
                  <a:lnTo>
                    <a:pt x="252463" y="366293"/>
                  </a:lnTo>
                  <a:lnTo>
                    <a:pt x="256222" y="366052"/>
                  </a:lnTo>
                  <a:lnTo>
                    <a:pt x="263296" y="367715"/>
                  </a:lnTo>
                  <a:lnTo>
                    <a:pt x="266128" y="369443"/>
                  </a:lnTo>
                  <a:lnTo>
                    <a:pt x="270408" y="374700"/>
                  </a:lnTo>
                  <a:lnTo>
                    <a:pt x="272465" y="379056"/>
                  </a:lnTo>
                  <a:lnTo>
                    <a:pt x="291896" y="438594"/>
                  </a:lnTo>
                  <a:lnTo>
                    <a:pt x="306793" y="433730"/>
                  </a:lnTo>
                  <a:close/>
                </a:path>
                <a:path w="666750" h="487679">
                  <a:moveTo>
                    <a:pt x="308851" y="208635"/>
                  </a:moveTo>
                  <a:lnTo>
                    <a:pt x="291338" y="170967"/>
                  </a:lnTo>
                  <a:lnTo>
                    <a:pt x="283337" y="146507"/>
                  </a:lnTo>
                  <a:lnTo>
                    <a:pt x="281736" y="142354"/>
                  </a:lnTo>
                  <a:lnTo>
                    <a:pt x="281419" y="141795"/>
                  </a:lnTo>
                  <a:lnTo>
                    <a:pt x="280403" y="139979"/>
                  </a:lnTo>
                  <a:lnTo>
                    <a:pt x="279387" y="138239"/>
                  </a:lnTo>
                  <a:lnTo>
                    <a:pt x="279387" y="188429"/>
                  </a:lnTo>
                  <a:lnTo>
                    <a:pt x="278244" y="197154"/>
                  </a:lnTo>
                  <a:lnTo>
                    <a:pt x="247713" y="216395"/>
                  </a:lnTo>
                  <a:lnTo>
                    <a:pt x="239979" y="213055"/>
                  </a:lnTo>
                  <a:lnTo>
                    <a:pt x="237388" y="210235"/>
                  </a:lnTo>
                  <a:lnTo>
                    <a:pt x="235292" y="203835"/>
                  </a:lnTo>
                  <a:lnTo>
                    <a:pt x="235178" y="201663"/>
                  </a:lnTo>
                  <a:lnTo>
                    <a:pt x="235216" y="200875"/>
                  </a:lnTo>
                  <a:lnTo>
                    <a:pt x="252272" y="184480"/>
                  </a:lnTo>
                  <a:lnTo>
                    <a:pt x="259486" y="180771"/>
                  </a:lnTo>
                  <a:lnTo>
                    <a:pt x="265531" y="177342"/>
                  </a:lnTo>
                  <a:lnTo>
                    <a:pt x="270624" y="174053"/>
                  </a:lnTo>
                  <a:lnTo>
                    <a:pt x="274675" y="170967"/>
                  </a:lnTo>
                  <a:lnTo>
                    <a:pt x="278599" y="182994"/>
                  </a:lnTo>
                  <a:lnTo>
                    <a:pt x="279285" y="187413"/>
                  </a:lnTo>
                  <a:lnTo>
                    <a:pt x="279387" y="188429"/>
                  </a:lnTo>
                  <a:lnTo>
                    <a:pt x="279387" y="138239"/>
                  </a:lnTo>
                  <a:lnTo>
                    <a:pt x="254673" y="127825"/>
                  </a:lnTo>
                  <a:lnTo>
                    <a:pt x="248297" y="128930"/>
                  </a:lnTo>
                  <a:lnTo>
                    <a:pt x="213360" y="149313"/>
                  </a:lnTo>
                  <a:lnTo>
                    <a:pt x="209359" y="165633"/>
                  </a:lnTo>
                  <a:lnTo>
                    <a:pt x="209969" y="171373"/>
                  </a:lnTo>
                  <a:lnTo>
                    <a:pt x="225183" y="168605"/>
                  </a:lnTo>
                  <a:lnTo>
                    <a:pt x="224751" y="161848"/>
                  </a:lnTo>
                  <a:lnTo>
                    <a:pt x="225806" y="156705"/>
                  </a:lnTo>
                  <a:lnTo>
                    <a:pt x="230873" y="149618"/>
                  </a:lnTo>
                  <a:lnTo>
                    <a:pt x="235648" y="146697"/>
                  </a:lnTo>
                  <a:lnTo>
                    <a:pt x="250164" y="141960"/>
                  </a:lnTo>
                  <a:lnTo>
                    <a:pt x="256362" y="141795"/>
                  </a:lnTo>
                  <a:lnTo>
                    <a:pt x="264896" y="145491"/>
                  </a:lnTo>
                  <a:lnTo>
                    <a:pt x="267703" y="149313"/>
                  </a:lnTo>
                  <a:lnTo>
                    <a:pt x="269684" y="155384"/>
                  </a:lnTo>
                  <a:lnTo>
                    <a:pt x="270865" y="159296"/>
                  </a:lnTo>
                  <a:lnTo>
                    <a:pt x="266471" y="162318"/>
                  </a:lnTo>
                  <a:lnTo>
                    <a:pt x="260870" y="165633"/>
                  </a:lnTo>
                  <a:lnTo>
                    <a:pt x="254025" y="169227"/>
                  </a:lnTo>
                  <a:lnTo>
                    <a:pt x="245973" y="173101"/>
                  </a:lnTo>
                  <a:lnTo>
                    <a:pt x="240296" y="175742"/>
                  </a:lnTo>
                  <a:lnTo>
                    <a:pt x="236131" y="177927"/>
                  </a:lnTo>
                  <a:lnTo>
                    <a:pt x="218668" y="203835"/>
                  </a:lnTo>
                  <a:lnTo>
                    <a:pt x="218922" y="207403"/>
                  </a:lnTo>
                  <a:lnTo>
                    <a:pt x="219024" y="207835"/>
                  </a:lnTo>
                  <a:lnTo>
                    <a:pt x="222732" y="219202"/>
                  </a:lnTo>
                  <a:lnTo>
                    <a:pt x="227291" y="224383"/>
                  </a:lnTo>
                  <a:lnTo>
                    <a:pt x="240741" y="230428"/>
                  </a:lnTo>
                  <a:lnTo>
                    <a:pt x="248932" y="230378"/>
                  </a:lnTo>
                  <a:lnTo>
                    <a:pt x="264439" y="225310"/>
                  </a:lnTo>
                  <a:lnTo>
                    <a:pt x="269608" y="222567"/>
                  </a:lnTo>
                  <a:lnTo>
                    <a:pt x="277266" y="216395"/>
                  </a:lnTo>
                  <a:lnTo>
                    <a:pt x="278549" y="215366"/>
                  </a:lnTo>
                  <a:lnTo>
                    <a:pt x="282778" y="210324"/>
                  </a:lnTo>
                  <a:lnTo>
                    <a:pt x="286766" y="203835"/>
                  </a:lnTo>
                  <a:lnTo>
                    <a:pt x="288556" y="207835"/>
                  </a:lnTo>
                  <a:lnTo>
                    <a:pt x="290728" y="211124"/>
                  </a:lnTo>
                  <a:lnTo>
                    <a:pt x="293281" y="213702"/>
                  </a:lnTo>
                  <a:lnTo>
                    <a:pt x="308851" y="208635"/>
                  </a:lnTo>
                  <a:close/>
                </a:path>
                <a:path w="666750" h="487679">
                  <a:moveTo>
                    <a:pt x="344106" y="421563"/>
                  </a:moveTo>
                  <a:lnTo>
                    <a:pt x="304520" y="300215"/>
                  </a:lnTo>
                  <a:lnTo>
                    <a:pt x="289623" y="305079"/>
                  </a:lnTo>
                  <a:lnTo>
                    <a:pt x="329209" y="426427"/>
                  </a:lnTo>
                  <a:lnTo>
                    <a:pt x="344106" y="421563"/>
                  </a:lnTo>
                  <a:close/>
                </a:path>
                <a:path w="666750" h="487679">
                  <a:moveTo>
                    <a:pt x="410629" y="302602"/>
                  </a:moveTo>
                  <a:lnTo>
                    <a:pt x="395719" y="307467"/>
                  </a:lnTo>
                  <a:lnTo>
                    <a:pt x="393623" y="366052"/>
                  </a:lnTo>
                  <a:lnTo>
                    <a:pt x="393496" y="377253"/>
                  </a:lnTo>
                  <a:lnTo>
                    <a:pt x="393598" y="380352"/>
                  </a:lnTo>
                  <a:lnTo>
                    <a:pt x="394055" y="386854"/>
                  </a:lnTo>
                  <a:lnTo>
                    <a:pt x="389864" y="380352"/>
                  </a:lnTo>
                  <a:lnTo>
                    <a:pt x="385521" y="374256"/>
                  </a:lnTo>
                  <a:lnTo>
                    <a:pt x="381038" y="368579"/>
                  </a:lnTo>
                  <a:lnTo>
                    <a:pt x="346138" y="323634"/>
                  </a:lnTo>
                  <a:lnTo>
                    <a:pt x="330085" y="328879"/>
                  </a:lnTo>
                  <a:lnTo>
                    <a:pt x="392176" y="406069"/>
                  </a:lnTo>
                  <a:lnTo>
                    <a:pt x="392087" y="407860"/>
                  </a:lnTo>
                  <a:lnTo>
                    <a:pt x="371373" y="434644"/>
                  </a:lnTo>
                  <a:lnTo>
                    <a:pt x="377583" y="448094"/>
                  </a:lnTo>
                  <a:lnTo>
                    <a:pt x="405257" y="421563"/>
                  </a:lnTo>
                  <a:lnTo>
                    <a:pt x="407035" y="386854"/>
                  </a:lnTo>
                  <a:lnTo>
                    <a:pt x="410629" y="302602"/>
                  </a:lnTo>
                  <a:close/>
                </a:path>
                <a:path w="666750" h="487679">
                  <a:moveTo>
                    <a:pt x="446227" y="163817"/>
                  </a:moveTo>
                  <a:lnTo>
                    <a:pt x="423926" y="95478"/>
                  </a:lnTo>
                  <a:lnTo>
                    <a:pt x="398475" y="79933"/>
                  </a:lnTo>
                  <a:lnTo>
                    <a:pt x="389763" y="82778"/>
                  </a:lnTo>
                  <a:lnTo>
                    <a:pt x="382104" y="86347"/>
                  </a:lnTo>
                  <a:lnTo>
                    <a:pt x="375869" y="91579"/>
                  </a:lnTo>
                  <a:lnTo>
                    <a:pt x="371030" y="98475"/>
                  </a:lnTo>
                  <a:lnTo>
                    <a:pt x="367626" y="107035"/>
                  </a:lnTo>
                  <a:lnTo>
                    <a:pt x="364337" y="102730"/>
                  </a:lnTo>
                  <a:lnTo>
                    <a:pt x="360159" y="99910"/>
                  </a:lnTo>
                  <a:lnTo>
                    <a:pt x="350062" y="97218"/>
                  </a:lnTo>
                  <a:lnTo>
                    <a:pt x="344284" y="97612"/>
                  </a:lnTo>
                  <a:lnTo>
                    <a:pt x="315798" y="122745"/>
                  </a:lnTo>
                  <a:lnTo>
                    <a:pt x="311772" y="110413"/>
                  </a:lnTo>
                  <a:lnTo>
                    <a:pt x="298513" y="114757"/>
                  </a:lnTo>
                  <a:lnTo>
                    <a:pt x="298551" y="115100"/>
                  </a:lnTo>
                  <a:lnTo>
                    <a:pt x="327126" y="202666"/>
                  </a:lnTo>
                  <a:lnTo>
                    <a:pt x="342023" y="197802"/>
                  </a:lnTo>
                  <a:lnTo>
                    <a:pt x="324535" y="144195"/>
                  </a:lnTo>
                  <a:lnTo>
                    <a:pt x="323329" y="137807"/>
                  </a:lnTo>
                  <a:lnTo>
                    <a:pt x="323710" y="129387"/>
                  </a:lnTo>
                  <a:lnTo>
                    <a:pt x="323799" y="128181"/>
                  </a:lnTo>
                  <a:lnTo>
                    <a:pt x="325285" y="124206"/>
                  </a:lnTo>
                  <a:lnTo>
                    <a:pt x="326517" y="122745"/>
                  </a:lnTo>
                  <a:lnTo>
                    <a:pt x="330962" y="117462"/>
                  </a:lnTo>
                  <a:lnTo>
                    <a:pt x="334479" y="115100"/>
                  </a:lnTo>
                  <a:lnTo>
                    <a:pt x="344195" y="111925"/>
                  </a:lnTo>
                  <a:lnTo>
                    <a:pt x="348703" y="112293"/>
                  </a:lnTo>
                  <a:lnTo>
                    <a:pt x="355727" y="117322"/>
                  </a:lnTo>
                  <a:lnTo>
                    <a:pt x="358559" y="121894"/>
                  </a:lnTo>
                  <a:lnTo>
                    <a:pt x="379349" y="185635"/>
                  </a:lnTo>
                  <a:lnTo>
                    <a:pt x="394246" y="180771"/>
                  </a:lnTo>
                  <a:lnTo>
                    <a:pt x="374637" y="120650"/>
                  </a:lnTo>
                  <a:lnTo>
                    <a:pt x="374637" y="113182"/>
                  </a:lnTo>
                  <a:lnTo>
                    <a:pt x="375272" y="111925"/>
                  </a:lnTo>
                  <a:lnTo>
                    <a:pt x="377736" y="107035"/>
                  </a:lnTo>
                  <a:lnTo>
                    <a:pt x="380022" y="102514"/>
                  </a:lnTo>
                  <a:lnTo>
                    <a:pt x="384479" y="98793"/>
                  </a:lnTo>
                  <a:lnTo>
                    <a:pt x="394081" y="95656"/>
                  </a:lnTo>
                  <a:lnTo>
                    <a:pt x="397319" y="95478"/>
                  </a:lnTo>
                  <a:lnTo>
                    <a:pt x="403440" y="97028"/>
                  </a:lnTo>
                  <a:lnTo>
                    <a:pt x="405879" y="98564"/>
                  </a:lnTo>
                  <a:lnTo>
                    <a:pt x="409524" y="103174"/>
                  </a:lnTo>
                  <a:lnTo>
                    <a:pt x="411403" y="107315"/>
                  </a:lnTo>
                  <a:lnTo>
                    <a:pt x="431419" y="168643"/>
                  </a:lnTo>
                  <a:lnTo>
                    <a:pt x="446227" y="163817"/>
                  </a:lnTo>
                  <a:close/>
                </a:path>
                <a:path w="666750" h="487679">
                  <a:moveTo>
                    <a:pt x="532803" y="106934"/>
                  </a:moveTo>
                  <a:lnTo>
                    <a:pt x="517359" y="65468"/>
                  </a:lnTo>
                  <a:lnTo>
                    <a:pt x="517359" y="108966"/>
                  </a:lnTo>
                  <a:lnTo>
                    <a:pt x="517118" y="114757"/>
                  </a:lnTo>
                  <a:lnTo>
                    <a:pt x="515581" y="120535"/>
                  </a:lnTo>
                  <a:lnTo>
                    <a:pt x="512686" y="127673"/>
                  </a:lnTo>
                  <a:lnTo>
                    <a:pt x="507936" y="132334"/>
                  </a:lnTo>
                  <a:lnTo>
                    <a:pt x="494804" y="136613"/>
                  </a:lnTo>
                  <a:lnTo>
                    <a:pt x="488378" y="135712"/>
                  </a:lnTo>
                  <a:lnTo>
                    <a:pt x="464832" y="100838"/>
                  </a:lnTo>
                  <a:lnTo>
                    <a:pt x="463994" y="93992"/>
                  </a:lnTo>
                  <a:lnTo>
                    <a:pt x="464019" y="91579"/>
                  </a:lnTo>
                  <a:lnTo>
                    <a:pt x="486206" y="64223"/>
                  </a:lnTo>
                  <a:lnTo>
                    <a:pt x="492620" y="65214"/>
                  </a:lnTo>
                  <a:lnTo>
                    <a:pt x="516394" y="100533"/>
                  </a:lnTo>
                  <a:lnTo>
                    <a:pt x="517359" y="108966"/>
                  </a:lnTo>
                  <a:lnTo>
                    <a:pt x="517359" y="65468"/>
                  </a:lnTo>
                  <a:lnTo>
                    <a:pt x="516293" y="64223"/>
                  </a:lnTo>
                  <a:lnTo>
                    <a:pt x="512267" y="59524"/>
                  </a:lnTo>
                  <a:lnTo>
                    <a:pt x="506158" y="55486"/>
                  </a:lnTo>
                  <a:lnTo>
                    <a:pt x="492163" y="51511"/>
                  </a:lnTo>
                  <a:lnTo>
                    <a:pt x="484911" y="51739"/>
                  </a:lnTo>
                  <a:lnTo>
                    <a:pt x="471665" y="56057"/>
                  </a:lnTo>
                  <a:lnTo>
                    <a:pt x="467144" y="58775"/>
                  </a:lnTo>
                  <a:lnTo>
                    <a:pt x="460552" y="65862"/>
                  </a:lnTo>
                  <a:lnTo>
                    <a:pt x="458025" y="70396"/>
                  </a:lnTo>
                  <a:lnTo>
                    <a:pt x="456285" y="75907"/>
                  </a:lnTo>
                  <a:lnTo>
                    <a:pt x="452564" y="64490"/>
                  </a:lnTo>
                  <a:lnTo>
                    <a:pt x="438988" y="68922"/>
                  </a:lnTo>
                  <a:lnTo>
                    <a:pt x="478650" y="190512"/>
                  </a:lnTo>
                  <a:lnTo>
                    <a:pt x="493547" y="185648"/>
                  </a:lnTo>
                  <a:lnTo>
                    <a:pt x="479590" y="142862"/>
                  </a:lnTo>
                  <a:lnTo>
                    <a:pt x="483171" y="145224"/>
                  </a:lnTo>
                  <a:lnTo>
                    <a:pt x="487273" y="146824"/>
                  </a:lnTo>
                  <a:lnTo>
                    <a:pt x="496531" y="148437"/>
                  </a:lnTo>
                  <a:lnTo>
                    <a:pt x="501332" y="148031"/>
                  </a:lnTo>
                  <a:lnTo>
                    <a:pt x="513092" y="144195"/>
                  </a:lnTo>
                  <a:lnTo>
                    <a:pt x="515023" y="142862"/>
                  </a:lnTo>
                  <a:lnTo>
                    <a:pt x="518934" y="140169"/>
                  </a:lnTo>
                  <a:lnTo>
                    <a:pt x="521919" y="136613"/>
                  </a:lnTo>
                  <a:lnTo>
                    <a:pt x="528739" y="128485"/>
                  </a:lnTo>
                  <a:lnTo>
                    <a:pt x="531622" y="121437"/>
                  </a:lnTo>
                  <a:lnTo>
                    <a:pt x="532485" y="113398"/>
                  </a:lnTo>
                  <a:lnTo>
                    <a:pt x="532803" y="106934"/>
                  </a:lnTo>
                  <a:close/>
                </a:path>
                <a:path w="666750" h="487679">
                  <a:moveTo>
                    <a:pt x="576402" y="121348"/>
                  </a:moveTo>
                  <a:lnTo>
                    <a:pt x="536816" y="0"/>
                  </a:lnTo>
                  <a:lnTo>
                    <a:pt x="521919" y="4864"/>
                  </a:lnTo>
                  <a:lnTo>
                    <a:pt x="561505" y="126212"/>
                  </a:lnTo>
                  <a:lnTo>
                    <a:pt x="576402" y="121348"/>
                  </a:lnTo>
                  <a:close/>
                </a:path>
                <a:path w="666750" h="487679">
                  <a:moveTo>
                    <a:pt x="666457" y="62750"/>
                  </a:moveTo>
                  <a:lnTo>
                    <a:pt x="650443" y="65874"/>
                  </a:lnTo>
                  <a:lnTo>
                    <a:pt x="650240" y="72898"/>
                  </a:lnTo>
                  <a:lnTo>
                    <a:pt x="648665" y="78486"/>
                  </a:lnTo>
                  <a:lnTo>
                    <a:pt x="642810" y="86741"/>
                  </a:lnTo>
                  <a:lnTo>
                    <a:pt x="638619" y="89700"/>
                  </a:lnTo>
                  <a:lnTo>
                    <a:pt x="625817" y="93865"/>
                  </a:lnTo>
                  <a:lnTo>
                    <a:pt x="618858" y="93306"/>
                  </a:lnTo>
                  <a:lnTo>
                    <a:pt x="605688" y="86245"/>
                  </a:lnTo>
                  <a:lnTo>
                    <a:pt x="600544" y="79743"/>
                  </a:lnTo>
                  <a:lnTo>
                    <a:pt x="596836" y="70269"/>
                  </a:lnTo>
                  <a:lnTo>
                    <a:pt x="635215" y="57746"/>
                  </a:lnTo>
                  <a:lnTo>
                    <a:pt x="662393" y="48882"/>
                  </a:lnTo>
                  <a:lnTo>
                    <a:pt x="661873" y="47091"/>
                  </a:lnTo>
                  <a:lnTo>
                    <a:pt x="642759" y="17449"/>
                  </a:lnTo>
                  <a:lnTo>
                    <a:pt x="642759" y="41732"/>
                  </a:lnTo>
                  <a:lnTo>
                    <a:pt x="593674" y="57746"/>
                  </a:lnTo>
                  <a:lnTo>
                    <a:pt x="591667" y="49911"/>
                  </a:lnTo>
                  <a:lnTo>
                    <a:pt x="592251" y="42951"/>
                  </a:lnTo>
                  <a:lnTo>
                    <a:pt x="598589" y="30746"/>
                  </a:lnTo>
                  <a:lnTo>
                    <a:pt x="603592" y="26581"/>
                  </a:lnTo>
                  <a:lnTo>
                    <a:pt x="617994" y="21882"/>
                  </a:lnTo>
                  <a:lnTo>
                    <a:pt x="625081" y="22745"/>
                  </a:lnTo>
                  <a:lnTo>
                    <a:pt x="635990" y="29616"/>
                  </a:lnTo>
                  <a:lnTo>
                    <a:pt x="639686" y="34556"/>
                  </a:lnTo>
                  <a:lnTo>
                    <a:pt x="642759" y="41732"/>
                  </a:lnTo>
                  <a:lnTo>
                    <a:pt x="642759" y="17449"/>
                  </a:lnTo>
                  <a:lnTo>
                    <a:pt x="638987" y="14757"/>
                  </a:lnTo>
                  <a:lnTo>
                    <a:pt x="631278" y="11468"/>
                  </a:lnTo>
                  <a:lnTo>
                    <a:pt x="623265" y="9931"/>
                  </a:lnTo>
                  <a:lnTo>
                    <a:pt x="614921" y="10160"/>
                  </a:lnTo>
                  <a:lnTo>
                    <a:pt x="580631" y="34061"/>
                  </a:lnTo>
                  <a:lnTo>
                    <a:pt x="576872" y="51600"/>
                  </a:lnTo>
                  <a:lnTo>
                    <a:pt x="577735" y="61518"/>
                  </a:lnTo>
                  <a:lnTo>
                    <a:pt x="595528" y="96939"/>
                  </a:lnTo>
                  <a:lnTo>
                    <a:pt x="618807" y="106426"/>
                  </a:lnTo>
                  <a:lnTo>
                    <a:pt x="627684" y="106006"/>
                  </a:lnTo>
                  <a:lnTo>
                    <a:pt x="637070" y="103759"/>
                  </a:lnTo>
                  <a:lnTo>
                    <a:pt x="644232" y="100901"/>
                  </a:lnTo>
                  <a:lnTo>
                    <a:pt x="650405" y="97345"/>
                  </a:lnTo>
                  <a:lnTo>
                    <a:pt x="654634" y="93865"/>
                  </a:lnTo>
                  <a:lnTo>
                    <a:pt x="655599" y="93078"/>
                  </a:lnTo>
                  <a:lnTo>
                    <a:pt x="659803" y="88099"/>
                  </a:lnTo>
                  <a:lnTo>
                    <a:pt x="662990" y="82524"/>
                  </a:lnTo>
                  <a:lnTo>
                    <a:pt x="665175" y="76441"/>
                  </a:lnTo>
                  <a:lnTo>
                    <a:pt x="666330" y="69850"/>
                  </a:lnTo>
                  <a:lnTo>
                    <a:pt x="666457" y="62750"/>
                  </a:lnTo>
                  <a:close/>
                </a:path>
              </a:pathLst>
            </a:custGeom>
            <a:solidFill>
              <a:srgbClr val="000000"/>
            </a:solidFill>
          </p:spPr>
          <p:txBody>
            <a:bodyPr wrap="square" lIns="0" tIns="0" rIns="0" bIns="0" rtlCol="0"/>
            <a:lstStyle/>
            <a:p>
              <a:endParaRPr/>
            </a:p>
          </p:txBody>
        </p:sp>
      </p:grpSp>
      <p:sp>
        <p:nvSpPr>
          <p:cNvPr id="18" name="object 18"/>
          <p:cNvSpPr txBox="1"/>
          <p:nvPr/>
        </p:nvSpPr>
        <p:spPr>
          <a:xfrm>
            <a:off x="1069975" y="711200"/>
            <a:ext cx="7123430" cy="3498215"/>
          </a:xfrm>
          <a:prstGeom prst="rect">
            <a:avLst/>
          </a:prstGeom>
        </p:spPr>
        <p:txBody>
          <a:bodyPr vert="horz" wrap="square" lIns="0" tIns="12700" rIns="0" bIns="0" rtlCol="0">
            <a:spAutoFit/>
          </a:bodyPr>
          <a:lstStyle/>
          <a:p>
            <a:pPr marR="112395" algn="ctr">
              <a:lnSpc>
                <a:spcPct val="100000"/>
              </a:lnSpc>
              <a:spcBef>
                <a:spcPts val="100"/>
              </a:spcBef>
            </a:pPr>
            <a:r>
              <a:rPr sz="2400" b="1" spc="-20" dirty="0">
                <a:latin typeface="Arial"/>
                <a:cs typeface="Arial"/>
              </a:rPr>
              <a:t>Tying</a:t>
            </a:r>
            <a:r>
              <a:rPr sz="2400" b="1" spc="-45" dirty="0">
                <a:latin typeface="Arial"/>
                <a:cs typeface="Arial"/>
              </a:rPr>
              <a:t> </a:t>
            </a:r>
            <a:r>
              <a:rPr sz="2400" b="1" dirty="0">
                <a:latin typeface="Arial"/>
                <a:cs typeface="Arial"/>
              </a:rPr>
              <a:t>It</a:t>
            </a:r>
            <a:r>
              <a:rPr sz="2400" b="1" spc="-155" dirty="0">
                <a:latin typeface="Arial"/>
                <a:cs typeface="Arial"/>
              </a:rPr>
              <a:t> </a:t>
            </a:r>
            <a:r>
              <a:rPr sz="2400" b="1" dirty="0">
                <a:latin typeface="Arial"/>
                <a:cs typeface="Arial"/>
              </a:rPr>
              <a:t>All</a:t>
            </a:r>
            <a:r>
              <a:rPr sz="2400" b="1" spc="-55" dirty="0">
                <a:latin typeface="Arial"/>
                <a:cs typeface="Arial"/>
              </a:rPr>
              <a:t> </a:t>
            </a:r>
            <a:r>
              <a:rPr sz="2400" b="1" spc="-10" dirty="0">
                <a:latin typeface="Arial"/>
                <a:cs typeface="Arial"/>
              </a:rPr>
              <a:t>Together</a:t>
            </a:r>
            <a:endParaRPr sz="2400">
              <a:latin typeface="Arial"/>
              <a:cs typeface="Arial"/>
            </a:endParaRPr>
          </a:p>
          <a:p>
            <a:pPr marL="217804" marR="5080" indent="-205740">
              <a:lnSpc>
                <a:spcPct val="102200"/>
              </a:lnSpc>
              <a:spcBef>
                <a:spcPts val="1510"/>
              </a:spcBef>
            </a:pPr>
            <a:r>
              <a:rPr sz="1800" dirty="0">
                <a:latin typeface="Arial"/>
                <a:cs typeface="Arial"/>
              </a:rPr>
              <a:t>Retired</a:t>
            </a:r>
            <a:r>
              <a:rPr sz="1800" spc="-15" dirty="0">
                <a:latin typeface="Arial"/>
                <a:cs typeface="Arial"/>
              </a:rPr>
              <a:t> </a:t>
            </a:r>
            <a:r>
              <a:rPr sz="1800" dirty="0">
                <a:latin typeface="Arial"/>
                <a:cs typeface="Arial"/>
              </a:rPr>
              <a:t>pay</a:t>
            </a:r>
            <a:r>
              <a:rPr sz="1800" spc="-15" dirty="0">
                <a:latin typeface="Arial"/>
                <a:cs typeface="Arial"/>
              </a:rPr>
              <a:t> </a:t>
            </a:r>
            <a:r>
              <a:rPr sz="1800" dirty="0">
                <a:latin typeface="Arial"/>
                <a:cs typeface="Arial"/>
              </a:rPr>
              <a:t>is</a:t>
            </a:r>
            <a:r>
              <a:rPr sz="1800" spc="-20" dirty="0">
                <a:latin typeface="Arial"/>
                <a:cs typeface="Arial"/>
              </a:rPr>
              <a:t> </a:t>
            </a:r>
            <a:r>
              <a:rPr sz="1800" dirty="0">
                <a:latin typeface="Arial"/>
                <a:cs typeface="Arial"/>
              </a:rPr>
              <a:t>reduced</a:t>
            </a:r>
            <a:r>
              <a:rPr sz="1800" spc="-15" dirty="0">
                <a:latin typeface="Arial"/>
                <a:cs typeface="Arial"/>
              </a:rPr>
              <a:t> </a:t>
            </a:r>
            <a:r>
              <a:rPr sz="1800" spc="-10" dirty="0">
                <a:latin typeface="Arial"/>
                <a:cs typeface="Arial"/>
              </a:rPr>
              <a:t>dollar-for-</a:t>
            </a:r>
            <a:r>
              <a:rPr sz="1800" dirty="0">
                <a:latin typeface="Arial"/>
                <a:cs typeface="Arial"/>
              </a:rPr>
              <a:t>dollar</a:t>
            </a:r>
            <a:r>
              <a:rPr sz="1800" spc="10" dirty="0">
                <a:latin typeface="Arial"/>
                <a:cs typeface="Arial"/>
              </a:rPr>
              <a:t> </a:t>
            </a:r>
            <a:r>
              <a:rPr sz="1800" dirty="0">
                <a:latin typeface="Arial"/>
                <a:cs typeface="Arial"/>
              </a:rPr>
              <a:t>by</a:t>
            </a:r>
            <a:r>
              <a:rPr sz="1800" spc="-25" dirty="0">
                <a:latin typeface="Arial"/>
                <a:cs typeface="Arial"/>
              </a:rPr>
              <a:t> </a:t>
            </a:r>
            <a:r>
              <a:rPr sz="1800" dirty="0">
                <a:latin typeface="Arial"/>
                <a:cs typeface="Arial"/>
              </a:rPr>
              <a:t>VA</a:t>
            </a:r>
            <a:r>
              <a:rPr sz="1800" spc="-25" dirty="0">
                <a:latin typeface="Arial"/>
                <a:cs typeface="Arial"/>
              </a:rPr>
              <a:t> </a:t>
            </a:r>
            <a:r>
              <a:rPr sz="1800" dirty="0">
                <a:latin typeface="Arial"/>
                <a:cs typeface="Arial"/>
              </a:rPr>
              <a:t>Disability</a:t>
            </a:r>
            <a:r>
              <a:rPr sz="1800" spc="-10" dirty="0">
                <a:latin typeface="Arial"/>
                <a:cs typeface="Arial"/>
              </a:rPr>
              <a:t> </a:t>
            </a:r>
            <a:r>
              <a:rPr sz="1800" dirty="0">
                <a:latin typeface="Arial"/>
                <a:cs typeface="Arial"/>
              </a:rPr>
              <a:t>Pay</a:t>
            </a:r>
            <a:r>
              <a:rPr sz="1800" spc="-20" dirty="0">
                <a:latin typeface="Arial"/>
                <a:cs typeface="Arial"/>
              </a:rPr>
              <a:t> </a:t>
            </a:r>
            <a:r>
              <a:rPr sz="1800" dirty="0">
                <a:latin typeface="Arial"/>
                <a:cs typeface="Arial"/>
              </a:rPr>
              <a:t>unless</a:t>
            </a:r>
            <a:r>
              <a:rPr sz="1800" spc="-10" dirty="0">
                <a:latin typeface="Arial"/>
                <a:cs typeface="Arial"/>
              </a:rPr>
              <a:t> </a:t>
            </a:r>
            <a:r>
              <a:rPr sz="1800" spc="-25" dirty="0">
                <a:latin typeface="Arial"/>
                <a:cs typeface="Arial"/>
              </a:rPr>
              <a:t>the </a:t>
            </a:r>
            <a:r>
              <a:rPr sz="1800" dirty="0">
                <a:latin typeface="Arial"/>
                <a:cs typeface="Arial"/>
              </a:rPr>
              <a:t>Soldier</a:t>
            </a:r>
            <a:r>
              <a:rPr sz="1800" spc="-25" dirty="0">
                <a:latin typeface="Arial"/>
                <a:cs typeface="Arial"/>
              </a:rPr>
              <a:t> </a:t>
            </a:r>
            <a:r>
              <a:rPr sz="1800" dirty="0">
                <a:latin typeface="Arial"/>
                <a:cs typeface="Arial"/>
              </a:rPr>
              <a:t>qualifies</a:t>
            </a:r>
            <a:r>
              <a:rPr sz="1800" spc="-15" dirty="0">
                <a:latin typeface="Arial"/>
                <a:cs typeface="Arial"/>
              </a:rPr>
              <a:t> </a:t>
            </a:r>
            <a:r>
              <a:rPr sz="1800" dirty="0">
                <a:latin typeface="Arial"/>
                <a:cs typeface="Arial"/>
              </a:rPr>
              <a:t>for</a:t>
            </a:r>
            <a:r>
              <a:rPr sz="1800" spc="-40" dirty="0">
                <a:latin typeface="Arial"/>
                <a:cs typeface="Arial"/>
              </a:rPr>
              <a:t> </a:t>
            </a:r>
            <a:r>
              <a:rPr sz="1800" dirty="0">
                <a:latin typeface="Arial"/>
                <a:cs typeface="Arial"/>
              </a:rPr>
              <a:t>Concurrent</a:t>
            </a:r>
            <a:r>
              <a:rPr sz="1800" spc="-20" dirty="0">
                <a:latin typeface="Arial"/>
                <a:cs typeface="Arial"/>
              </a:rPr>
              <a:t> </a:t>
            </a:r>
            <a:r>
              <a:rPr sz="1800" dirty="0">
                <a:latin typeface="Arial"/>
                <a:cs typeface="Arial"/>
              </a:rPr>
              <a:t>Retired</a:t>
            </a:r>
            <a:r>
              <a:rPr sz="1800" spc="-30" dirty="0">
                <a:latin typeface="Arial"/>
                <a:cs typeface="Arial"/>
              </a:rPr>
              <a:t> </a:t>
            </a:r>
            <a:r>
              <a:rPr sz="1800" dirty="0">
                <a:latin typeface="Arial"/>
                <a:cs typeface="Arial"/>
              </a:rPr>
              <a:t>and</a:t>
            </a:r>
            <a:r>
              <a:rPr sz="1800" spc="-25" dirty="0">
                <a:latin typeface="Arial"/>
                <a:cs typeface="Arial"/>
              </a:rPr>
              <a:t> </a:t>
            </a:r>
            <a:r>
              <a:rPr sz="1800" dirty="0">
                <a:latin typeface="Arial"/>
                <a:cs typeface="Arial"/>
              </a:rPr>
              <a:t>Disability</a:t>
            </a:r>
            <a:r>
              <a:rPr sz="1800" spc="-25" dirty="0">
                <a:latin typeface="Arial"/>
                <a:cs typeface="Arial"/>
              </a:rPr>
              <a:t> </a:t>
            </a:r>
            <a:r>
              <a:rPr sz="1800" dirty="0">
                <a:latin typeface="Arial"/>
                <a:cs typeface="Arial"/>
              </a:rPr>
              <a:t>Pay</a:t>
            </a:r>
            <a:r>
              <a:rPr sz="1800" spc="-40" dirty="0">
                <a:latin typeface="Arial"/>
                <a:cs typeface="Arial"/>
              </a:rPr>
              <a:t> </a:t>
            </a:r>
            <a:r>
              <a:rPr sz="1800" spc="-10" dirty="0">
                <a:latin typeface="Arial"/>
                <a:cs typeface="Arial"/>
              </a:rPr>
              <a:t>(CRDP)</a:t>
            </a:r>
            <a:endParaRPr sz="1800">
              <a:latin typeface="Arial"/>
              <a:cs typeface="Arial"/>
            </a:endParaRPr>
          </a:p>
          <a:p>
            <a:pPr marR="6034405" algn="r">
              <a:lnSpc>
                <a:spcPct val="100000"/>
              </a:lnSpc>
              <a:spcBef>
                <a:spcPts val="1420"/>
              </a:spcBef>
            </a:pPr>
            <a:r>
              <a:rPr sz="1400" spc="-10" dirty="0">
                <a:latin typeface="Arial"/>
                <a:cs typeface="Arial"/>
              </a:rPr>
              <a:t>$3,000</a:t>
            </a:r>
            <a:endParaRPr sz="1400">
              <a:latin typeface="Arial"/>
              <a:cs typeface="Arial"/>
            </a:endParaRPr>
          </a:p>
          <a:p>
            <a:pPr marR="6034405" algn="r">
              <a:lnSpc>
                <a:spcPct val="100000"/>
              </a:lnSpc>
              <a:spcBef>
                <a:spcPts val="890"/>
              </a:spcBef>
            </a:pPr>
            <a:r>
              <a:rPr sz="1400" spc="-10" dirty="0">
                <a:latin typeface="Arial"/>
                <a:cs typeface="Arial"/>
              </a:rPr>
              <a:t>$2,500</a:t>
            </a:r>
            <a:endParaRPr sz="1400">
              <a:latin typeface="Arial"/>
              <a:cs typeface="Arial"/>
            </a:endParaRPr>
          </a:p>
          <a:p>
            <a:pPr marR="6034405" algn="r">
              <a:lnSpc>
                <a:spcPct val="100000"/>
              </a:lnSpc>
              <a:spcBef>
                <a:spcPts val="894"/>
              </a:spcBef>
            </a:pPr>
            <a:r>
              <a:rPr sz="1400" spc="-10" dirty="0">
                <a:latin typeface="Arial"/>
                <a:cs typeface="Arial"/>
              </a:rPr>
              <a:t>$2,000</a:t>
            </a:r>
            <a:endParaRPr sz="1400">
              <a:latin typeface="Arial"/>
              <a:cs typeface="Arial"/>
            </a:endParaRPr>
          </a:p>
          <a:p>
            <a:pPr marR="6034405" algn="r">
              <a:lnSpc>
                <a:spcPct val="100000"/>
              </a:lnSpc>
              <a:spcBef>
                <a:spcPts val="890"/>
              </a:spcBef>
            </a:pPr>
            <a:r>
              <a:rPr sz="1400" spc="-10" dirty="0">
                <a:latin typeface="Arial"/>
                <a:cs typeface="Arial"/>
              </a:rPr>
              <a:t>$1,500</a:t>
            </a:r>
            <a:endParaRPr sz="1400">
              <a:latin typeface="Arial"/>
              <a:cs typeface="Arial"/>
            </a:endParaRPr>
          </a:p>
          <a:p>
            <a:pPr marR="6034405" algn="r">
              <a:lnSpc>
                <a:spcPct val="100000"/>
              </a:lnSpc>
              <a:spcBef>
                <a:spcPts val="895"/>
              </a:spcBef>
            </a:pPr>
            <a:r>
              <a:rPr sz="1400" spc="-10" dirty="0">
                <a:latin typeface="Arial"/>
                <a:cs typeface="Arial"/>
              </a:rPr>
              <a:t>$1,000</a:t>
            </a:r>
            <a:endParaRPr sz="1400">
              <a:latin typeface="Arial"/>
              <a:cs typeface="Arial"/>
            </a:endParaRPr>
          </a:p>
          <a:p>
            <a:pPr marR="6034405" algn="r">
              <a:lnSpc>
                <a:spcPct val="100000"/>
              </a:lnSpc>
              <a:spcBef>
                <a:spcPts val="890"/>
              </a:spcBef>
            </a:pPr>
            <a:r>
              <a:rPr sz="1400" spc="-20" dirty="0">
                <a:latin typeface="Arial"/>
                <a:cs typeface="Arial"/>
              </a:rPr>
              <a:t>$500</a:t>
            </a:r>
            <a:endParaRPr sz="1400">
              <a:latin typeface="Arial"/>
              <a:cs typeface="Arial"/>
            </a:endParaRPr>
          </a:p>
          <a:p>
            <a:pPr marR="6034405" algn="r">
              <a:lnSpc>
                <a:spcPct val="100000"/>
              </a:lnSpc>
              <a:spcBef>
                <a:spcPts val="890"/>
              </a:spcBef>
            </a:pPr>
            <a:r>
              <a:rPr sz="1400" spc="-25" dirty="0">
                <a:latin typeface="Arial"/>
                <a:cs typeface="Arial"/>
              </a:rPr>
              <a:t>$0</a:t>
            </a:r>
            <a:endParaRPr sz="1400">
              <a:latin typeface="Arial"/>
              <a:cs typeface="Arial"/>
            </a:endParaRPr>
          </a:p>
        </p:txBody>
      </p:sp>
      <p:sp>
        <p:nvSpPr>
          <p:cNvPr id="19" name="object 19"/>
          <p:cNvSpPr txBox="1"/>
          <p:nvPr/>
        </p:nvSpPr>
        <p:spPr>
          <a:xfrm>
            <a:off x="2473181" y="4180804"/>
            <a:ext cx="954405" cy="1069975"/>
          </a:xfrm>
          <a:prstGeom prst="rect">
            <a:avLst/>
          </a:prstGeom>
        </p:spPr>
        <p:txBody>
          <a:bodyPr vert="horz" wrap="square" lIns="0" tIns="27305" rIns="0" bIns="0" rtlCol="0">
            <a:spAutoFit/>
          </a:bodyPr>
          <a:lstStyle/>
          <a:p>
            <a:pPr marL="12065" marR="5080" indent="635" algn="ctr">
              <a:lnSpc>
                <a:spcPts val="1610"/>
              </a:lnSpc>
              <a:spcBef>
                <a:spcPts val="215"/>
              </a:spcBef>
            </a:pPr>
            <a:r>
              <a:rPr sz="1400" dirty="0">
                <a:latin typeface="Arial"/>
                <a:cs typeface="Arial"/>
              </a:rPr>
              <a:t>Soldier</a:t>
            </a:r>
            <a:r>
              <a:rPr sz="1400" spc="-35" dirty="0">
                <a:latin typeface="Arial"/>
                <a:cs typeface="Arial"/>
              </a:rPr>
              <a:t> </a:t>
            </a:r>
            <a:r>
              <a:rPr sz="1400" spc="-50" dirty="0">
                <a:latin typeface="Arial"/>
                <a:cs typeface="Arial"/>
              </a:rPr>
              <a:t>A </a:t>
            </a:r>
            <a:r>
              <a:rPr sz="1400" dirty="0">
                <a:latin typeface="Arial"/>
                <a:cs typeface="Arial"/>
              </a:rPr>
              <a:t>Retired</a:t>
            </a:r>
            <a:r>
              <a:rPr sz="1400" spc="-40" dirty="0">
                <a:latin typeface="Arial"/>
                <a:cs typeface="Arial"/>
              </a:rPr>
              <a:t> </a:t>
            </a:r>
            <a:r>
              <a:rPr sz="1400" spc="-25" dirty="0">
                <a:latin typeface="Arial"/>
                <a:cs typeface="Arial"/>
              </a:rPr>
              <a:t>Pay </a:t>
            </a:r>
            <a:r>
              <a:rPr sz="1400" spc="-20" dirty="0">
                <a:latin typeface="Arial"/>
                <a:cs typeface="Arial"/>
              </a:rPr>
              <a:t>Only</a:t>
            </a:r>
            <a:endParaRPr sz="1400">
              <a:latin typeface="Arial"/>
              <a:cs typeface="Arial"/>
            </a:endParaRPr>
          </a:p>
          <a:p>
            <a:pPr marR="36195" algn="ctr">
              <a:lnSpc>
                <a:spcPts val="1595"/>
              </a:lnSpc>
            </a:pPr>
            <a:r>
              <a:rPr sz="1400" dirty="0">
                <a:latin typeface="Arial"/>
                <a:cs typeface="Arial"/>
              </a:rPr>
              <a:t>(0%</a:t>
            </a:r>
            <a:r>
              <a:rPr sz="1400" spc="-20" dirty="0">
                <a:latin typeface="Arial"/>
                <a:cs typeface="Arial"/>
              </a:rPr>
              <a:t> </a:t>
            </a:r>
            <a:r>
              <a:rPr sz="1400" spc="-25" dirty="0">
                <a:latin typeface="Arial"/>
                <a:cs typeface="Arial"/>
              </a:rPr>
              <a:t>VA</a:t>
            </a:r>
            <a:endParaRPr sz="1400">
              <a:latin typeface="Arial"/>
              <a:cs typeface="Arial"/>
            </a:endParaRPr>
          </a:p>
          <a:p>
            <a:pPr algn="ctr">
              <a:lnSpc>
                <a:spcPct val="100000"/>
              </a:lnSpc>
            </a:pPr>
            <a:r>
              <a:rPr sz="1400" spc="-10" dirty="0">
                <a:latin typeface="Arial"/>
                <a:cs typeface="Arial"/>
              </a:rPr>
              <a:t>Disability)</a:t>
            </a:r>
            <a:endParaRPr sz="1400">
              <a:latin typeface="Arial"/>
              <a:cs typeface="Arial"/>
            </a:endParaRPr>
          </a:p>
        </p:txBody>
      </p:sp>
      <p:sp>
        <p:nvSpPr>
          <p:cNvPr id="20" name="object 20"/>
          <p:cNvSpPr txBox="1"/>
          <p:nvPr/>
        </p:nvSpPr>
        <p:spPr>
          <a:xfrm>
            <a:off x="3698514" y="4180982"/>
            <a:ext cx="1093470" cy="1069975"/>
          </a:xfrm>
          <a:prstGeom prst="rect">
            <a:avLst/>
          </a:prstGeom>
        </p:spPr>
        <p:txBody>
          <a:bodyPr vert="horz" wrap="square" lIns="0" tIns="20955" rIns="0" bIns="0" rtlCol="0">
            <a:spAutoFit/>
          </a:bodyPr>
          <a:lstStyle/>
          <a:p>
            <a:pPr marL="12700" marR="5080" indent="-635" algn="ctr">
              <a:lnSpc>
                <a:spcPct val="96300"/>
              </a:lnSpc>
              <a:spcBef>
                <a:spcPts val="165"/>
              </a:spcBef>
            </a:pPr>
            <a:r>
              <a:rPr sz="1400" dirty="0">
                <a:latin typeface="Arial"/>
                <a:cs typeface="Arial"/>
              </a:rPr>
              <a:t>Soldier</a:t>
            </a:r>
            <a:r>
              <a:rPr sz="1400" spc="-35" dirty="0">
                <a:latin typeface="Arial"/>
                <a:cs typeface="Arial"/>
              </a:rPr>
              <a:t> </a:t>
            </a:r>
            <a:r>
              <a:rPr sz="1400" spc="-50" dirty="0">
                <a:latin typeface="Arial"/>
                <a:cs typeface="Arial"/>
              </a:rPr>
              <a:t>B </a:t>
            </a:r>
            <a:r>
              <a:rPr sz="1400" dirty="0">
                <a:latin typeface="Arial"/>
                <a:cs typeface="Arial"/>
              </a:rPr>
              <a:t>Retired</a:t>
            </a:r>
            <a:r>
              <a:rPr sz="1400" spc="-30" dirty="0">
                <a:latin typeface="Arial"/>
                <a:cs typeface="Arial"/>
              </a:rPr>
              <a:t> </a:t>
            </a:r>
            <a:r>
              <a:rPr sz="1400" dirty="0">
                <a:latin typeface="Arial"/>
                <a:cs typeface="Arial"/>
              </a:rPr>
              <a:t>&amp;</a:t>
            </a:r>
            <a:r>
              <a:rPr sz="1400" spc="-15" dirty="0">
                <a:latin typeface="Arial"/>
                <a:cs typeface="Arial"/>
              </a:rPr>
              <a:t> </a:t>
            </a:r>
            <a:r>
              <a:rPr sz="1400" spc="-25" dirty="0">
                <a:latin typeface="Arial"/>
                <a:cs typeface="Arial"/>
              </a:rPr>
              <a:t>VA </a:t>
            </a:r>
            <a:r>
              <a:rPr sz="1400" dirty="0">
                <a:latin typeface="Arial"/>
                <a:cs typeface="Arial"/>
              </a:rPr>
              <a:t>Disability</a:t>
            </a:r>
            <a:r>
              <a:rPr sz="1400" spc="-30" dirty="0">
                <a:latin typeface="Arial"/>
                <a:cs typeface="Arial"/>
              </a:rPr>
              <a:t> </a:t>
            </a:r>
            <a:r>
              <a:rPr sz="1400" spc="-25" dirty="0">
                <a:latin typeface="Arial"/>
                <a:cs typeface="Arial"/>
              </a:rPr>
              <a:t>Pay </a:t>
            </a:r>
            <a:r>
              <a:rPr sz="1400" spc="-10" dirty="0">
                <a:latin typeface="Arial"/>
                <a:cs typeface="Arial"/>
              </a:rPr>
              <a:t>(10-</a:t>
            </a:r>
            <a:r>
              <a:rPr sz="1400" dirty="0">
                <a:latin typeface="Arial"/>
                <a:cs typeface="Arial"/>
              </a:rPr>
              <a:t>40%</a:t>
            </a:r>
            <a:r>
              <a:rPr sz="1400" spc="-15" dirty="0">
                <a:latin typeface="Arial"/>
                <a:cs typeface="Arial"/>
              </a:rPr>
              <a:t> </a:t>
            </a:r>
            <a:r>
              <a:rPr sz="1400" spc="-25" dirty="0">
                <a:latin typeface="Arial"/>
                <a:cs typeface="Arial"/>
              </a:rPr>
              <a:t>VA</a:t>
            </a:r>
            <a:endParaRPr sz="1400">
              <a:latin typeface="Arial"/>
              <a:cs typeface="Arial"/>
            </a:endParaRPr>
          </a:p>
          <a:p>
            <a:pPr algn="ctr">
              <a:lnSpc>
                <a:spcPct val="100000"/>
              </a:lnSpc>
            </a:pPr>
            <a:r>
              <a:rPr sz="1400" spc="-10" dirty="0">
                <a:latin typeface="Arial"/>
                <a:cs typeface="Arial"/>
              </a:rPr>
              <a:t>Disability)</a:t>
            </a:r>
            <a:endParaRPr sz="1400">
              <a:latin typeface="Arial"/>
              <a:cs typeface="Arial"/>
            </a:endParaRPr>
          </a:p>
        </p:txBody>
      </p:sp>
      <p:sp>
        <p:nvSpPr>
          <p:cNvPr id="21" name="object 21"/>
          <p:cNvSpPr txBox="1"/>
          <p:nvPr/>
        </p:nvSpPr>
        <p:spPr>
          <a:xfrm>
            <a:off x="5012466" y="4181161"/>
            <a:ext cx="1054100" cy="1308735"/>
          </a:xfrm>
          <a:prstGeom prst="rect">
            <a:avLst/>
          </a:prstGeom>
        </p:spPr>
        <p:txBody>
          <a:bodyPr vert="horz" wrap="square" lIns="0" tIns="27305" rIns="0" bIns="0" rtlCol="0">
            <a:spAutoFit/>
          </a:bodyPr>
          <a:lstStyle/>
          <a:p>
            <a:pPr marL="27305" marR="19685" indent="-635" algn="ctr">
              <a:lnSpc>
                <a:spcPts val="1610"/>
              </a:lnSpc>
              <a:spcBef>
                <a:spcPts val="215"/>
              </a:spcBef>
            </a:pPr>
            <a:r>
              <a:rPr sz="1400" dirty="0">
                <a:latin typeface="Arial"/>
                <a:cs typeface="Arial"/>
              </a:rPr>
              <a:t>Soldier</a:t>
            </a:r>
            <a:r>
              <a:rPr sz="1400" spc="-35" dirty="0">
                <a:latin typeface="Arial"/>
                <a:cs typeface="Arial"/>
              </a:rPr>
              <a:t> </a:t>
            </a:r>
            <a:r>
              <a:rPr sz="1400" spc="-50" dirty="0">
                <a:latin typeface="Arial"/>
                <a:cs typeface="Arial"/>
              </a:rPr>
              <a:t>C </a:t>
            </a:r>
            <a:r>
              <a:rPr sz="1400" dirty="0">
                <a:latin typeface="Arial"/>
                <a:cs typeface="Arial"/>
              </a:rPr>
              <a:t>Retired</a:t>
            </a:r>
            <a:r>
              <a:rPr sz="1400" spc="-40" dirty="0">
                <a:latin typeface="Arial"/>
                <a:cs typeface="Arial"/>
              </a:rPr>
              <a:t> </a:t>
            </a:r>
            <a:r>
              <a:rPr sz="1400" spc="-50" dirty="0">
                <a:latin typeface="Arial"/>
                <a:cs typeface="Arial"/>
              </a:rPr>
              <a:t>&amp;</a:t>
            </a:r>
            <a:r>
              <a:rPr sz="1400" spc="500" dirty="0">
                <a:latin typeface="Arial"/>
                <a:cs typeface="Arial"/>
              </a:rPr>
              <a:t> </a:t>
            </a:r>
            <a:r>
              <a:rPr sz="1400" dirty="0">
                <a:latin typeface="Arial"/>
                <a:cs typeface="Arial"/>
              </a:rPr>
              <a:t>VA</a:t>
            </a:r>
            <a:r>
              <a:rPr sz="1400" spc="-25" dirty="0">
                <a:latin typeface="Arial"/>
                <a:cs typeface="Arial"/>
              </a:rPr>
              <a:t> </a:t>
            </a:r>
            <a:r>
              <a:rPr sz="1400" spc="-10" dirty="0">
                <a:latin typeface="Arial"/>
                <a:cs typeface="Arial"/>
              </a:rPr>
              <a:t>Disability</a:t>
            </a:r>
            <a:endParaRPr sz="1400">
              <a:latin typeface="Arial"/>
              <a:cs typeface="Arial"/>
            </a:endParaRPr>
          </a:p>
          <a:p>
            <a:pPr algn="ctr">
              <a:lnSpc>
                <a:spcPts val="1570"/>
              </a:lnSpc>
            </a:pPr>
            <a:r>
              <a:rPr sz="1400" dirty="0">
                <a:latin typeface="Arial"/>
                <a:cs typeface="Arial"/>
              </a:rPr>
              <a:t>Pay</a:t>
            </a:r>
            <a:r>
              <a:rPr sz="1400" spc="-30" dirty="0">
                <a:latin typeface="Arial"/>
                <a:cs typeface="Arial"/>
              </a:rPr>
              <a:t> </a:t>
            </a:r>
            <a:r>
              <a:rPr sz="1400" dirty="0">
                <a:latin typeface="Arial"/>
                <a:cs typeface="Arial"/>
              </a:rPr>
              <a:t>&amp;</a:t>
            </a:r>
            <a:r>
              <a:rPr sz="1400" spc="-10" dirty="0">
                <a:latin typeface="Arial"/>
                <a:cs typeface="Arial"/>
              </a:rPr>
              <a:t> </a:t>
            </a:r>
            <a:r>
              <a:rPr sz="1400" spc="-20" dirty="0">
                <a:latin typeface="Arial"/>
                <a:cs typeface="Arial"/>
              </a:rPr>
              <a:t>CRSC</a:t>
            </a:r>
            <a:endParaRPr sz="1400">
              <a:latin typeface="Arial"/>
              <a:cs typeface="Arial"/>
            </a:endParaRPr>
          </a:p>
          <a:p>
            <a:pPr marR="6985" algn="ctr">
              <a:lnSpc>
                <a:spcPct val="100000"/>
              </a:lnSpc>
              <a:spcBef>
                <a:spcPts val="225"/>
              </a:spcBef>
            </a:pPr>
            <a:r>
              <a:rPr sz="1400" spc="-10" dirty="0">
                <a:latin typeface="Arial"/>
                <a:cs typeface="Arial"/>
              </a:rPr>
              <a:t>(10-</a:t>
            </a:r>
            <a:r>
              <a:rPr sz="1400" dirty="0">
                <a:latin typeface="Arial"/>
                <a:cs typeface="Arial"/>
              </a:rPr>
              <a:t>40%</a:t>
            </a:r>
            <a:r>
              <a:rPr sz="1400" spc="-15" dirty="0">
                <a:latin typeface="Arial"/>
                <a:cs typeface="Arial"/>
              </a:rPr>
              <a:t> </a:t>
            </a:r>
            <a:r>
              <a:rPr sz="1400" spc="-25" dirty="0">
                <a:latin typeface="Arial"/>
                <a:cs typeface="Arial"/>
              </a:rPr>
              <a:t>VA</a:t>
            </a:r>
            <a:endParaRPr sz="1400">
              <a:latin typeface="Arial"/>
              <a:cs typeface="Arial"/>
            </a:endParaRPr>
          </a:p>
          <a:p>
            <a:pPr marL="26034" algn="ctr">
              <a:lnSpc>
                <a:spcPct val="100000"/>
              </a:lnSpc>
            </a:pPr>
            <a:r>
              <a:rPr sz="1400" spc="-10" dirty="0">
                <a:latin typeface="Arial"/>
                <a:cs typeface="Arial"/>
              </a:rPr>
              <a:t>Disability)</a:t>
            </a:r>
            <a:endParaRPr sz="1400">
              <a:latin typeface="Arial"/>
              <a:cs typeface="Arial"/>
            </a:endParaRPr>
          </a:p>
        </p:txBody>
      </p:sp>
      <p:sp>
        <p:nvSpPr>
          <p:cNvPr id="22" name="object 22"/>
          <p:cNvSpPr txBox="1"/>
          <p:nvPr/>
        </p:nvSpPr>
        <p:spPr>
          <a:xfrm>
            <a:off x="6308842" y="4181339"/>
            <a:ext cx="1066165" cy="897890"/>
          </a:xfrm>
          <a:prstGeom prst="rect">
            <a:avLst/>
          </a:prstGeom>
        </p:spPr>
        <p:txBody>
          <a:bodyPr vert="horz" wrap="square" lIns="0" tIns="27305" rIns="0" bIns="0" rtlCol="0">
            <a:spAutoFit/>
          </a:bodyPr>
          <a:lstStyle/>
          <a:p>
            <a:pPr marL="158750" marR="167005" algn="ctr">
              <a:lnSpc>
                <a:spcPts val="1610"/>
              </a:lnSpc>
              <a:spcBef>
                <a:spcPts val="215"/>
              </a:spcBef>
            </a:pPr>
            <a:r>
              <a:rPr sz="1400" dirty="0">
                <a:latin typeface="Arial"/>
                <a:cs typeface="Arial"/>
              </a:rPr>
              <a:t>Soldier</a:t>
            </a:r>
            <a:r>
              <a:rPr sz="1400" spc="-35" dirty="0">
                <a:latin typeface="Arial"/>
                <a:cs typeface="Arial"/>
              </a:rPr>
              <a:t> </a:t>
            </a:r>
            <a:r>
              <a:rPr sz="1400" spc="-50" dirty="0">
                <a:latin typeface="Arial"/>
                <a:cs typeface="Arial"/>
              </a:rPr>
              <a:t>D </a:t>
            </a:r>
            <a:r>
              <a:rPr sz="1400" spc="-20" dirty="0">
                <a:latin typeface="Arial"/>
                <a:cs typeface="Arial"/>
              </a:rPr>
              <a:t>CRDP</a:t>
            </a:r>
            <a:endParaRPr sz="1400">
              <a:latin typeface="Arial"/>
              <a:cs typeface="Arial"/>
            </a:endParaRPr>
          </a:p>
          <a:p>
            <a:pPr algn="ctr">
              <a:lnSpc>
                <a:spcPct val="100000"/>
              </a:lnSpc>
              <a:spcBef>
                <a:spcPts val="165"/>
              </a:spcBef>
            </a:pPr>
            <a:r>
              <a:rPr sz="1400" spc="-10" dirty="0">
                <a:latin typeface="Arial"/>
                <a:cs typeface="Arial"/>
              </a:rPr>
              <a:t>(50-</a:t>
            </a:r>
            <a:r>
              <a:rPr sz="1400" dirty="0">
                <a:latin typeface="Arial"/>
                <a:cs typeface="Arial"/>
              </a:rPr>
              <a:t>100%</a:t>
            </a:r>
            <a:r>
              <a:rPr sz="1400" spc="-25" dirty="0">
                <a:latin typeface="Arial"/>
                <a:cs typeface="Arial"/>
              </a:rPr>
              <a:t> </a:t>
            </a:r>
            <a:r>
              <a:rPr sz="1400" spc="-35" dirty="0">
                <a:latin typeface="Arial"/>
                <a:cs typeface="Arial"/>
              </a:rPr>
              <a:t>VA</a:t>
            </a:r>
            <a:endParaRPr sz="1400">
              <a:latin typeface="Arial"/>
              <a:cs typeface="Arial"/>
            </a:endParaRPr>
          </a:p>
          <a:p>
            <a:pPr marL="41275" algn="ctr">
              <a:lnSpc>
                <a:spcPct val="100000"/>
              </a:lnSpc>
              <a:spcBef>
                <a:spcPts val="5"/>
              </a:spcBef>
            </a:pPr>
            <a:r>
              <a:rPr sz="1400" spc="-10" dirty="0">
                <a:latin typeface="Arial"/>
                <a:cs typeface="Arial"/>
              </a:rPr>
              <a:t>Disability)</a:t>
            </a:r>
            <a:endParaRPr sz="1400">
              <a:latin typeface="Arial"/>
              <a:cs typeface="Arial"/>
            </a:endParaRPr>
          </a:p>
        </p:txBody>
      </p:sp>
      <p:sp>
        <p:nvSpPr>
          <p:cNvPr id="23" name="object 23"/>
          <p:cNvSpPr/>
          <p:nvPr/>
        </p:nvSpPr>
        <p:spPr>
          <a:xfrm>
            <a:off x="2438400" y="5582411"/>
            <a:ext cx="152400" cy="167640"/>
          </a:xfrm>
          <a:custGeom>
            <a:avLst/>
            <a:gdLst/>
            <a:ahLst/>
            <a:cxnLst/>
            <a:rect l="l" t="t" r="r" b="b"/>
            <a:pathLst>
              <a:path w="152400" h="167639">
                <a:moveTo>
                  <a:pt x="152400" y="0"/>
                </a:moveTo>
                <a:lnTo>
                  <a:pt x="0" y="0"/>
                </a:lnTo>
                <a:lnTo>
                  <a:pt x="0" y="167640"/>
                </a:lnTo>
                <a:lnTo>
                  <a:pt x="152400" y="167640"/>
                </a:lnTo>
                <a:lnTo>
                  <a:pt x="152400" y="0"/>
                </a:lnTo>
                <a:close/>
              </a:path>
            </a:pathLst>
          </a:custGeom>
          <a:solidFill>
            <a:srgbClr val="336600"/>
          </a:solidFill>
        </p:spPr>
        <p:txBody>
          <a:bodyPr wrap="square" lIns="0" tIns="0" rIns="0" bIns="0" rtlCol="0"/>
          <a:lstStyle/>
          <a:p>
            <a:endParaRPr/>
          </a:p>
        </p:txBody>
      </p:sp>
      <p:sp>
        <p:nvSpPr>
          <p:cNvPr id="24" name="object 24"/>
          <p:cNvSpPr/>
          <p:nvPr/>
        </p:nvSpPr>
        <p:spPr>
          <a:xfrm>
            <a:off x="4096511" y="5582411"/>
            <a:ext cx="152400" cy="167640"/>
          </a:xfrm>
          <a:custGeom>
            <a:avLst/>
            <a:gdLst/>
            <a:ahLst/>
            <a:cxnLst/>
            <a:rect l="l" t="t" r="r" b="b"/>
            <a:pathLst>
              <a:path w="152400" h="167639">
                <a:moveTo>
                  <a:pt x="152400" y="0"/>
                </a:moveTo>
                <a:lnTo>
                  <a:pt x="0" y="0"/>
                </a:lnTo>
                <a:lnTo>
                  <a:pt x="0" y="167640"/>
                </a:lnTo>
                <a:lnTo>
                  <a:pt x="152400" y="167640"/>
                </a:lnTo>
                <a:lnTo>
                  <a:pt x="152400" y="0"/>
                </a:lnTo>
                <a:close/>
              </a:path>
            </a:pathLst>
          </a:custGeom>
          <a:solidFill>
            <a:srgbClr val="548ED4"/>
          </a:solidFill>
        </p:spPr>
        <p:txBody>
          <a:bodyPr wrap="square" lIns="0" tIns="0" rIns="0" bIns="0" rtlCol="0"/>
          <a:lstStyle/>
          <a:p>
            <a:endParaRPr/>
          </a:p>
        </p:txBody>
      </p:sp>
      <p:sp>
        <p:nvSpPr>
          <p:cNvPr id="25" name="object 25"/>
          <p:cNvSpPr/>
          <p:nvPr/>
        </p:nvSpPr>
        <p:spPr>
          <a:xfrm>
            <a:off x="5925311" y="5582411"/>
            <a:ext cx="152400" cy="167640"/>
          </a:xfrm>
          <a:custGeom>
            <a:avLst/>
            <a:gdLst/>
            <a:ahLst/>
            <a:cxnLst/>
            <a:rect l="l" t="t" r="r" b="b"/>
            <a:pathLst>
              <a:path w="152400" h="167639">
                <a:moveTo>
                  <a:pt x="152400" y="0"/>
                </a:moveTo>
                <a:lnTo>
                  <a:pt x="0" y="0"/>
                </a:lnTo>
                <a:lnTo>
                  <a:pt x="0" y="167640"/>
                </a:lnTo>
                <a:lnTo>
                  <a:pt x="152400" y="167640"/>
                </a:lnTo>
                <a:lnTo>
                  <a:pt x="152400" y="0"/>
                </a:lnTo>
                <a:close/>
              </a:path>
            </a:pathLst>
          </a:custGeom>
          <a:solidFill>
            <a:srgbClr val="C00000"/>
          </a:solidFill>
        </p:spPr>
        <p:txBody>
          <a:bodyPr wrap="square" lIns="0" tIns="0" rIns="0" bIns="0" rtlCol="0"/>
          <a:lstStyle/>
          <a:p>
            <a:endParaRPr/>
          </a:p>
        </p:txBody>
      </p:sp>
      <p:sp>
        <p:nvSpPr>
          <p:cNvPr id="26" name="object 26"/>
          <p:cNvSpPr txBox="1"/>
          <p:nvPr/>
        </p:nvSpPr>
        <p:spPr>
          <a:xfrm>
            <a:off x="993139" y="5376554"/>
            <a:ext cx="6830695" cy="1184275"/>
          </a:xfrm>
          <a:prstGeom prst="rect">
            <a:avLst/>
          </a:prstGeom>
        </p:spPr>
        <p:txBody>
          <a:bodyPr vert="horz" wrap="square" lIns="0" tIns="149225" rIns="0" bIns="0" rtlCol="0">
            <a:spAutoFit/>
          </a:bodyPr>
          <a:lstStyle/>
          <a:p>
            <a:pPr marL="1689100">
              <a:lnSpc>
                <a:spcPct val="100000"/>
              </a:lnSpc>
              <a:spcBef>
                <a:spcPts val="1175"/>
              </a:spcBef>
              <a:tabLst>
                <a:tab pos="3346450" algn="l"/>
                <a:tab pos="5175250" algn="l"/>
              </a:tabLst>
            </a:pPr>
            <a:r>
              <a:rPr sz="1800" dirty="0">
                <a:latin typeface="Arial"/>
                <a:cs typeface="Arial"/>
              </a:rPr>
              <a:t>Retired</a:t>
            </a:r>
            <a:r>
              <a:rPr sz="1800" spc="-45" dirty="0">
                <a:latin typeface="Arial"/>
                <a:cs typeface="Arial"/>
              </a:rPr>
              <a:t> </a:t>
            </a:r>
            <a:r>
              <a:rPr sz="1800" spc="-25" dirty="0">
                <a:latin typeface="Arial"/>
                <a:cs typeface="Arial"/>
              </a:rPr>
              <a:t>Pay</a:t>
            </a:r>
            <a:r>
              <a:rPr sz="1800" dirty="0">
                <a:latin typeface="Arial"/>
                <a:cs typeface="Arial"/>
              </a:rPr>
              <a:t>	Disability</a:t>
            </a:r>
            <a:r>
              <a:rPr sz="1800" spc="-35" dirty="0">
                <a:latin typeface="Arial"/>
                <a:cs typeface="Arial"/>
              </a:rPr>
              <a:t> </a:t>
            </a:r>
            <a:r>
              <a:rPr sz="1800" spc="-25" dirty="0">
                <a:latin typeface="Arial"/>
                <a:cs typeface="Arial"/>
              </a:rPr>
              <a:t>Pay</a:t>
            </a:r>
            <a:r>
              <a:rPr sz="1800" dirty="0">
                <a:latin typeface="Arial"/>
                <a:cs typeface="Arial"/>
              </a:rPr>
              <a:t>	</a:t>
            </a:r>
            <a:r>
              <a:rPr sz="1800" spc="-20" dirty="0">
                <a:latin typeface="Arial"/>
                <a:cs typeface="Arial"/>
              </a:rPr>
              <a:t>CRSC</a:t>
            </a:r>
            <a:endParaRPr sz="1800">
              <a:latin typeface="Arial"/>
              <a:cs typeface="Arial"/>
            </a:endParaRPr>
          </a:p>
          <a:p>
            <a:pPr marL="12700">
              <a:lnSpc>
                <a:spcPct val="100000"/>
              </a:lnSpc>
              <a:spcBef>
                <a:spcPts val="844"/>
              </a:spcBef>
            </a:pPr>
            <a:r>
              <a:rPr sz="1400" dirty="0">
                <a:latin typeface="Arial"/>
                <a:cs typeface="Arial"/>
              </a:rPr>
              <a:t>NOTE</a:t>
            </a:r>
            <a:r>
              <a:rPr sz="1400" spc="-25" dirty="0">
                <a:latin typeface="Arial"/>
                <a:cs typeface="Arial"/>
              </a:rPr>
              <a:t> </a:t>
            </a:r>
            <a:r>
              <a:rPr sz="1400" dirty="0">
                <a:latin typeface="Arial"/>
                <a:cs typeface="Arial"/>
              </a:rPr>
              <a:t>1:</a:t>
            </a:r>
            <a:r>
              <a:rPr sz="1400" spc="-95" dirty="0">
                <a:latin typeface="Arial"/>
                <a:cs typeface="Arial"/>
              </a:rPr>
              <a:t> </a:t>
            </a:r>
            <a:r>
              <a:rPr sz="1400" dirty="0">
                <a:latin typeface="Arial"/>
                <a:cs typeface="Arial"/>
              </a:rPr>
              <a:t>All</a:t>
            </a:r>
            <a:r>
              <a:rPr sz="1400" spc="-20" dirty="0">
                <a:latin typeface="Arial"/>
                <a:cs typeface="Arial"/>
              </a:rPr>
              <a:t> </a:t>
            </a:r>
            <a:r>
              <a:rPr sz="1400" dirty="0">
                <a:latin typeface="Arial"/>
                <a:cs typeface="Arial"/>
              </a:rPr>
              <a:t>Soldiers</a:t>
            </a:r>
            <a:r>
              <a:rPr sz="1400" spc="-25" dirty="0">
                <a:latin typeface="Arial"/>
                <a:cs typeface="Arial"/>
              </a:rPr>
              <a:t> </a:t>
            </a:r>
            <a:r>
              <a:rPr sz="1400" dirty="0">
                <a:latin typeface="Arial"/>
                <a:cs typeface="Arial"/>
              </a:rPr>
              <a:t>retired</a:t>
            </a:r>
            <a:r>
              <a:rPr sz="1400" spc="-55" dirty="0">
                <a:latin typeface="Arial"/>
                <a:cs typeface="Arial"/>
              </a:rPr>
              <a:t> </a:t>
            </a:r>
            <a:r>
              <a:rPr sz="1400" dirty="0">
                <a:latin typeface="Arial"/>
                <a:cs typeface="Arial"/>
              </a:rPr>
              <a:t>at</a:t>
            </a:r>
            <a:r>
              <a:rPr sz="1400" spc="-30"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same</a:t>
            </a:r>
            <a:r>
              <a:rPr sz="1400" spc="-35" dirty="0">
                <a:latin typeface="Arial"/>
                <a:cs typeface="Arial"/>
              </a:rPr>
              <a:t> </a:t>
            </a:r>
            <a:r>
              <a:rPr sz="1400" dirty="0">
                <a:latin typeface="Arial"/>
                <a:cs typeface="Arial"/>
              </a:rPr>
              <a:t>pay</a:t>
            </a:r>
            <a:r>
              <a:rPr sz="1400" spc="-35" dirty="0">
                <a:latin typeface="Arial"/>
                <a:cs typeface="Arial"/>
              </a:rPr>
              <a:t> </a:t>
            </a:r>
            <a:r>
              <a:rPr sz="1400" dirty="0">
                <a:latin typeface="Arial"/>
                <a:cs typeface="Arial"/>
              </a:rPr>
              <a:t>grade</a:t>
            </a:r>
            <a:r>
              <a:rPr sz="1400" spc="-35" dirty="0">
                <a:latin typeface="Arial"/>
                <a:cs typeface="Arial"/>
              </a:rPr>
              <a:t> </a:t>
            </a:r>
            <a:r>
              <a:rPr sz="1400" dirty="0">
                <a:latin typeface="Arial"/>
                <a:cs typeface="Arial"/>
              </a:rPr>
              <a:t>and</a:t>
            </a:r>
            <a:r>
              <a:rPr sz="1400" spc="-30" dirty="0">
                <a:latin typeface="Arial"/>
                <a:cs typeface="Arial"/>
              </a:rPr>
              <a:t> </a:t>
            </a:r>
            <a:r>
              <a:rPr sz="1400" dirty="0">
                <a:latin typeface="Arial"/>
                <a:cs typeface="Arial"/>
              </a:rPr>
              <a:t>years</a:t>
            </a:r>
            <a:r>
              <a:rPr sz="1400" spc="-30" dirty="0">
                <a:latin typeface="Arial"/>
                <a:cs typeface="Arial"/>
              </a:rPr>
              <a:t> </a:t>
            </a:r>
            <a:r>
              <a:rPr sz="1400" dirty="0">
                <a:latin typeface="Arial"/>
                <a:cs typeface="Arial"/>
              </a:rPr>
              <a:t>of</a:t>
            </a:r>
            <a:r>
              <a:rPr sz="1400" spc="-10" dirty="0">
                <a:latin typeface="Arial"/>
                <a:cs typeface="Arial"/>
              </a:rPr>
              <a:t> service</a:t>
            </a:r>
            <a:endParaRPr sz="1400">
              <a:latin typeface="Arial"/>
              <a:cs typeface="Arial"/>
            </a:endParaRPr>
          </a:p>
          <a:p>
            <a:pPr marL="12700" marR="5080">
              <a:lnSpc>
                <a:spcPct val="100000"/>
              </a:lnSpc>
            </a:pPr>
            <a:r>
              <a:rPr sz="1400" dirty="0">
                <a:latin typeface="Arial"/>
                <a:cs typeface="Arial"/>
              </a:rPr>
              <a:t>NOTE</a:t>
            </a:r>
            <a:r>
              <a:rPr sz="1400" spc="-25" dirty="0">
                <a:latin typeface="Arial"/>
                <a:cs typeface="Arial"/>
              </a:rPr>
              <a:t> </a:t>
            </a:r>
            <a:r>
              <a:rPr sz="1400" dirty="0">
                <a:latin typeface="Arial"/>
                <a:cs typeface="Arial"/>
              </a:rPr>
              <a:t>2:</a:t>
            </a:r>
            <a:r>
              <a:rPr sz="1400" spc="-30" dirty="0">
                <a:latin typeface="Arial"/>
                <a:cs typeface="Arial"/>
              </a:rPr>
              <a:t> </a:t>
            </a:r>
            <a:r>
              <a:rPr sz="1400" dirty="0">
                <a:latin typeface="Arial"/>
                <a:cs typeface="Arial"/>
              </a:rPr>
              <a:t>CRDP</a:t>
            </a:r>
            <a:r>
              <a:rPr sz="1400" spc="-25" dirty="0">
                <a:latin typeface="Arial"/>
                <a:cs typeface="Arial"/>
              </a:rPr>
              <a:t> </a:t>
            </a:r>
            <a:r>
              <a:rPr sz="1400" dirty="0">
                <a:latin typeface="Arial"/>
                <a:cs typeface="Arial"/>
              </a:rPr>
              <a:t>based</a:t>
            </a:r>
            <a:r>
              <a:rPr sz="1400" spc="-50" dirty="0">
                <a:latin typeface="Arial"/>
                <a:cs typeface="Arial"/>
              </a:rPr>
              <a:t> </a:t>
            </a:r>
            <a:r>
              <a:rPr sz="1400" dirty="0">
                <a:latin typeface="Arial"/>
                <a:cs typeface="Arial"/>
              </a:rPr>
              <a:t>on</a:t>
            </a:r>
            <a:r>
              <a:rPr sz="1400" spc="-3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length</a:t>
            </a:r>
            <a:r>
              <a:rPr sz="1400" spc="-45"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service</a:t>
            </a:r>
            <a:r>
              <a:rPr sz="1400" spc="-35" dirty="0">
                <a:latin typeface="Arial"/>
                <a:cs typeface="Arial"/>
              </a:rPr>
              <a:t> </a:t>
            </a:r>
            <a:r>
              <a:rPr sz="1400" dirty="0">
                <a:latin typeface="Arial"/>
                <a:cs typeface="Arial"/>
              </a:rPr>
              <a:t>retirement.</a:t>
            </a:r>
            <a:r>
              <a:rPr sz="1400" spc="-55" dirty="0">
                <a:latin typeface="Arial"/>
                <a:cs typeface="Arial"/>
              </a:rPr>
              <a:t> </a:t>
            </a:r>
            <a:r>
              <a:rPr sz="1400" dirty="0">
                <a:latin typeface="Arial"/>
                <a:cs typeface="Arial"/>
              </a:rPr>
              <a:t>For</a:t>
            </a:r>
            <a:r>
              <a:rPr sz="1400" spc="-30" dirty="0">
                <a:latin typeface="Arial"/>
                <a:cs typeface="Arial"/>
              </a:rPr>
              <a:t> </a:t>
            </a:r>
            <a:r>
              <a:rPr sz="1400" spc="-10" dirty="0">
                <a:latin typeface="Arial"/>
                <a:cs typeface="Arial"/>
              </a:rPr>
              <a:t>non-</a:t>
            </a:r>
            <a:r>
              <a:rPr sz="1400" dirty="0">
                <a:latin typeface="Arial"/>
                <a:cs typeface="Arial"/>
              </a:rPr>
              <a:t>regular</a:t>
            </a:r>
            <a:r>
              <a:rPr sz="1400" spc="-60" dirty="0">
                <a:latin typeface="Arial"/>
                <a:cs typeface="Arial"/>
              </a:rPr>
              <a:t> </a:t>
            </a:r>
            <a:r>
              <a:rPr sz="1400" dirty="0">
                <a:latin typeface="Arial"/>
                <a:cs typeface="Arial"/>
              </a:rPr>
              <a:t>service,</a:t>
            </a:r>
            <a:r>
              <a:rPr sz="1400" spc="-40" dirty="0">
                <a:latin typeface="Arial"/>
                <a:cs typeface="Arial"/>
              </a:rPr>
              <a:t> </a:t>
            </a:r>
            <a:r>
              <a:rPr sz="1400" spc="-20" dirty="0">
                <a:latin typeface="Arial"/>
                <a:cs typeface="Arial"/>
              </a:rPr>
              <a:t>this </a:t>
            </a:r>
            <a:r>
              <a:rPr sz="1400" dirty="0">
                <a:latin typeface="Arial"/>
                <a:cs typeface="Arial"/>
              </a:rPr>
              <a:t>starts</a:t>
            </a:r>
            <a:r>
              <a:rPr sz="1400" spc="-45" dirty="0">
                <a:latin typeface="Arial"/>
                <a:cs typeface="Arial"/>
              </a:rPr>
              <a:t> </a:t>
            </a:r>
            <a:r>
              <a:rPr sz="1400" dirty="0">
                <a:latin typeface="Arial"/>
                <a:cs typeface="Arial"/>
              </a:rPr>
              <a:t>when</a:t>
            </a:r>
            <a:r>
              <a:rPr sz="1400" spc="-20" dirty="0">
                <a:latin typeface="Arial"/>
                <a:cs typeface="Arial"/>
              </a:rPr>
              <a:t> </a:t>
            </a:r>
            <a:r>
              <a:rPr sz="1400" dirty="0">
                <a:latin typeface="Arial"/>
                <a:cs typeface="Arial"/>
              </a:rPr>
              <a:t>Retired</a:t>
            </a:r>
            <a:r>
              <a:rPr sz="1400" spc="-40" dirty="0">
                <a:latin typeface="Arial"/>
                <a:cs typeface="Arial"/>
              </a:rPr>
              <a:t> </a:t>
            </a:r>
            <a:r>
              <a:rPr sz="1400" dirty="0">
                <a:latin typeface="Arial"/>
                <a:cs typeface="Arial"/>
              </a:rPr>
              <a:t>Soldier</a:t>
            </a:r>
            <a:r>
              <a:rPr sz="1400" spc="-30"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eligible</a:t>
            </a:r>
            <a:r>
              <a:rPr sz="1400" spc="-30" dirty="0">
                <a:latin typeface="Arial"/>
                <a:cs typeface="Arial"/>
              </a:rPr>
              <a:t> </a:t>
            </a:r>
            <a:r>
              <a:rPr sz="1400" dirty="0">
                <a:latin typeface="Arial"/>
                <a:cs typeface="Arial"/>
              </a:rPr>
              <a:t>for</a:t>
            </a:r>
            <a:r>
              <a:rPr sz="1400" spc="-35" dirty="0">
                <a:latin typeface="Arial"/>
                <a:cs typeface="Arial"/>
              </a:rPr>
              <a:t> </a:t>
            </a:r>
            <a:r>
              <a:rPr sz="1400" spc="-10" dirty="0">
                <a:latin typeface="Arial"/>
                <a:cs typeface="Arial"/>
              </a:rPr>
              <a:t>non-</a:t>
            </a:r>
            <a:r>
              <a:rPr sz="1400" dirty="0">
                <a:latin typeface="Arial"/>
                <a:cs typeface="Arial"/>
              </a:rPr>
              <a:t>regular</a:t>
            </a:r>
            <a:r>
              <a:rPr sz="1400" spc="-65" dirty="0">
                <a:latin typeface="Arial"/>
                <a:cs typeface="Arial"/>
              </a:rPr>
              <a:t> </a:t>
            </a:r>
            <a:r>
              <a:rPr sz="1400" dirty="0">
                <a:latin typeface="Arial"/>
                <a:cs typeface="Arial"/>
              </a:rPr>
              <a:t>retired</a:t>
            </a:r>
            <a:r>
              <a:rPr sz="1400" spc="-35" dirty="0">
                <a:latin typeface="Arial"/>
                <a:cs typeface="Arial"/>
              </a:rPr>
              <a:t> </a:t>
            </a:r>
            <a:r>
              <a:rPr sz="1400" spc="-20" dirty="0">
                <a:latin typeface="Arial"/>
                <a:cs typeface="Arial"/>
              </a:rPr>
              <a:t>pay.</a:t>
            </a:r>
            <a:endParaRPr sz="1400">
              <a:latin typeface="Arial"/>
              <a:cs typeface="Arial"/>
            </a:endParaRPr>
          </a:p>
        </p:txBody>
      </p:sp>
      <p:pic>
        <p:nvPicPr>
          <p:cNvPr id="27" name="object 27"/>
          <p:cNvPicPr/>
          <p:nvPr/>
        </p:nvPicPr>
        <p:blipFill>
          <a:blip r:embed="rId3" cstate="print"/>
          <a:stretch>
            <a:fillRect/>
          </a:stretch>
        </p:blipFill>
        <p:spPr>
          <a:xfrm>
            <a:off x="12611" y="88813"/>
            <a:ext cx="228777" cy="228777"/>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28</a:t>
            </a:fld>
            <a:endParaRPr spc="-25"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5765" y="15940"/>
            <a:ext cx="7944484" cy="513715"/>
          </a:xfrm>
          <a:prstGeom prst="rect">
            <a:avLst/>
          </a:prstGeom>
        </p:spPr>
        <p:txBody>
          <a:bodyPr vert="horz" wrap="square" lIns="0" tIns="12700" rIns="0" bIns="0" rtlCol="0">
            <a:spAutoFit/>
          </a:bodyPr>
          <a:lstStyle/>
          <a:p>
            <a:pPr marL="12700">
              <a:lnSpc>
                <a:spcPct val="100000"/>
              </a:lnSpc>
              <a:spcBef>
                <a:spcPts val="100"/>
              </a:spcBef>
            </a:pPr>
            <a:r>
              <a:rPr dirty="0"/>
              <a:t>TRICARE</a:t>
            </a:r>
            <a:r>
              <a:rPr spc="-60" dirty="0"/>
              <a:t> </a:t>
            </a:r>
            <a:r>
              <a:rPr dirty="0"/>
              <a:t>Coverage</a:t>
            </a:r>
            <a:r>
              <a:rPr spc="-75" dirty="0"/>
              <a:t> </a:t>
            </a:r>
            <a:r>
              <a:rPr dirty="0"/>
              <a:t>-</a:t>
            </a:r>
            <a:r>
              <a:rPr spc="-30" dirty="0"/>
              <a:t> </a:t>
            </a:r>
            <a:r>
              <a:rPr dirty="0"/>
              <a:t>Retired</a:t>
            </a:r>
            <a:r>
              <a:rPr spc="-75" dirty="0"/>
              <a:t> </a:t>
            </a:r>
            <a:r>
              <a:rPr dirty="0"/>
              <a:t>RC</a:t>
            </a:r>
            <a:r>
              <a:rPr spc="-130" dirty="0"/>
              <a:t> </a:t>
            </a:r>
            <a:r>
              <a:rPr spc="-10" dirty="0"/>
              <a:t>Soldiers</a:t>
            </a:r>
          </a:p>
        </p:txBody>
      </p:sp>
      <p:graphicFrame>
        <p:nvGraphicFramePr>
          <p:cNvPr id="3" name="object 3"/>
          <p:cNvGraphicFramePr>
            <a:graphicFrameLocks noGrp="1"/>
          </p:cNvGraphicFramePr>
          <p:nvPr/>
        </p:nvGraphicFramePr>
        <p:xfrm>
          <a:off x="139702" y="2300509"/>
          <a:ext cx="8838564" cy="1437005"/>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594360">
                  <a:extLst>
                    <a:ext uri="{9D8B030D-6E8A-4147-A177-3AD203B41FA5}">
                      <a16:colId xmlns:a16="http://schemas.microsoft.com/office/drawing/2014/main" val="20004"/>
                    </a:ext>
                  </a:extLst>
                </a:gridCol>
                <a:gridCol w="833119">
                  <a:extLst>
                    <a:ext uri="{9D8B030D-6E8A-4147-A177-3AD203B41FA5}">
                      <a16:colId xmlns:a16="http://schemas.microsoft.com/office/drawing/2014/main" val="20005"/>
                    </a:ext>
                  </a:extLst>
                </a:gridCol>
                <a:gridCol w="2305685">
                  <a:extLst>
                    <a:ext uri="{9D8B030D-6E8A-4147-A177-3AD203B41FA5}">
                      <a16:colId xmlns:a16="http://schemas.microsoft.com/office/drawing/2014/main" val="20006"/>
                    </a:ext>
                  </a:extLst>
                </a:gridCol>
              </a:tblGrid>
              <a:tr h="370205">
                <a:tc>
                  <a:txBody>
                    <a:bodyPr/>
                    <a:lstStyle/>
                    <a:p>
                      <a:pPr marL="728345">
                        <a:lnSpc>
                          <a:spcPct val="100000"/>
                        </a:lnSpc>
                        <a:spcBef>
                          <a:spcPts val="270"/>
                        </a:spcBef>
                      </a:pPr>
                      <a:r>
                        <a:rPr sz="1800" b="1" dirty="0">
                          <a:latin typeface="Arial"/>
                          <a:cs typeface="Arial"/>
                        </a:rPr>
                        <a:t>Under</a:t>
                      </a:r>
                      <a:r>
                        <a:rPr sz="1800" b="1" spc="-70" dirty="0">
                          <a:latin typeface="Arial"/>
                          <a:cs typeface="Arial"/>
                        </a:rPr>
                        <a:t> </a:t>
                      </a:r>
                      <a:r>
                        <a:rPr sz="1800" b="1" dirty="0">
                          <a:latin typeface="Arial"/>
                          <a:cs typeface="Arial"/>
                        </a:rPr>
                        <a:t>age</a:t>
                      </a:r>
                      <a:r>
                        <a:rPr sz="1800" b="1" spc="-45" dirty="0">
                          <a:latin typeface="Arial"/>
                          <a:cs typeface="Arial"/>
                        </a:rPr>
                        <a:t> </a:t>
                      </a:r>
                      <a:r>
                        <a:rPr sz="1800" b="1" spc="-25" dirty="0">
                          <a:latin typeface="Arial"/>
                          <a:cs typeface="Arial"/>
                        </a:rPr>
                        <a:t>60</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C0C0C0"/>
                    </a:solidFill>
                  </a:tcPr>
                </a:tc>
                <a:tc>
                  <a:txBody>
                    <a:bodyPr/>
                    <a:lstStyle/>
                    <a:p>
                      <a:pPr algn="ctr">
                        <a:lnSpc>
                          <a:spcPct val="100000"/>
                        </a:lnSpc>
                        <a:spcBef>
                          <a:spcPts val="270"/>
                        </a:spcBef>
                      </a:pPr>
                      <a:r>
                        <a:rPr sz="1800" b="1" spc="-25" dirty="0">
                          <a:latin typeface="Arial"/>
                          <a:cs typeface="Arial"/>
                        </a:rPr>
                        <a:t>60</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B3D6"/>
                    </a:solidFill>
                  </a:tcPr>
                </a:tc>
                <a:tc>
                  <a:txBody>
                    <a:bodyPr/>
                    <a:lstStyle/>
                    <a:p>
                      <a:pPr marL="177800">
                        <a:lnSpc>
                          <a:spcPct val="100000"/>
                        </a:lnSpc>
                        <a:spcBef>
                          <a:spcPts val="270"/>
                        </a:spcBef>
                      </a:pPr>
                      <a:r>
                        <a:rPr sz="1800" b="1" spc="-25" dirty="0">
                          <a:latin typeface="Arial"/>
                          <a:cs typeface="Arial"/>
                        </a:rPr>
                        <a:t>61</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B3D6"/>
                    </a:solidFill>
                  </a:tcPr>
                </a:tc>
                <a:tc>
                  <a:txBody>
                    <a:bodyPr/>
                    <a:lstStyle/>
                    <a:p>
                      <a:pPr algn="ctr">
                        <a:lnSpc>
                          <a:spcPct val="100000"/>
                        </a:lnSpc>
                        <a:spcBef>
                          <a:spcPts val="270"/>
                        </a:spcBef>
                      </a:pPr>
                      <a:r>
                        <a:rPr sz="1800" b="1" spc="-25" dirty="0">
                          <a:latin typeface="Arial"/>
                          <a:cs typeface="Arial"/>
                        </a:rPr>
                        <a:t>62</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B3D6"/>
                    </a:solidFill>
                  </a:tcPr>
                </a:tc>
                <a:tc>
                  <a:txBody>
                    <a:bodyPr/>
                    <a:lstStyle/>
                    <a:p>
                      <a:pPr marL="170815">
                        <a:lnSpc>
                          <a:spcPct val="100000"/>
                        </a:lnSpc>
                        <a:spcBef>
                          <a:spcPts val="270"/>
                        </a:spcBef>
                      </a:pPr>
                      <a:r>
                        <a:rPr sz="1800" b="1" spc="-25" dirty="0">
                          <a:latin typeface="Arial"/>
                          <a:cs typeface="Arial"/>
                        </a:rPr>
                        <a:t>63</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B3D6"/>
                    </a:solidFill>
                  </a:tcPr>
                </a:tc>
                <a:tc>
                  <a:txBody>
                    <a:bodyPr/>
                    <a:lstStyle/>
                    <a:p>
                      <a:pPr algn="ctr">
                        <a:lnSpc>
                          <a:spcPct val="100000"/>
                        </a:lnSpc>
                        <a:spcBef>
                          <a:spcPts val="270"/>
                        </a:spcBef>
                      </a:pPr>
                      <a:r>
                        <a:rPr sz="1800" b="1" spc="-25" dirty="0">
                          <a:latin typeface="Arial"/>
                          <a:cs typeface="Arial"/>
                        </a:rPr>
                        <a:t>64</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4B3D6"/>
                    </a:solidFill>
                  </a:tcPr>
                </a:tc>
                <a:tc>
                  <a:txBody>
                    <a:bodyPr/>
                    <a:lstStyle/>
                    <a:p>
                      <a:pPr marL="711835">
                        <a:lnSpc>
                          <a:spcPct val="100000"/>
                        </a:lnSpc>
                        <a:spcBef>
                          <a:spcPts val="270"/>
                        </a:spcBef>
                      </a:pPr>
                      <a:r>
                        <a:rPr sz="1800" b="1" dirty="0">
                          <a:latin typeface="Arial"/>
                          <a:cs typeface="Arial"/>
                        </a:rPr>
                        <a:t>Age</a:t>
                      </a:r>
                      <a:r>
                        <a:rPr sz="1800" b="1" spc="-55" dirty="0">
                          <a:latin typeface="Arial"/>
                          <a:cs typeface="Arial"/>
                        </a:rPr>
                        <a:t> </a:t>
                      </a:r>
                      <a:r>
                        <a:rPr sz="1800" b="1" spc="-25" dirty="0">
                          <a:latin typeface="Arial"/>
                          <a:cs typeface="Arial"/>
                        </a:rPr>
                        <a:t>65+</a:t>
                      </a:r>
                      <a:endParaRPr sz="1800">
                        <a:latin typeface="Arial"/>
                        <a:cs typeface="Arial"/>
                      </a:endParaRPr>
                    </a:p>
                  </a:txBody>
                  <a:tcPr marL="0" marR="0" marT="3429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extLst>
                  <a:ext uri="{0D108BD9-81ED-4DB2-BD59-A6C34878D82A}">
                    <a16:rowId xmlns:a16="http://schemas.microsoft.com/office/drawing/2014/main" val="10000"/>
                  </a:ext>
                </a:extLst>
              </a:tr>
              <a:tr h="1066800">
                <a:tc>
                  <a:txBody>
                    <a:bodyPr/>
                    <a:lstStyle/>
                    <a:p>
                      <a:pPr marL="254000" marR="238760" indent="-4445" algn="ctr">
                        <a:lnSpc>
                          <a:spcPct val="100000"/>
                        </a:lnSpc>
                        <a:spcBef>
                          <a:spcPts val="280"/>
                        </a:spcBef>
                      </a:pPr>
                      <a:r>
                        <a:rPr sz="1600" spc="-10" dirty="0">
                          <a:latin typeface="Arial"/>
                          <a:cs typeface="Arial"/>
                        </a:rPr>
                        <a:t>Gray</a:t>
                      </a:r>
                      <a:r>
                        <a:rPr sz="1600" spc="-80" dirty="0">
                          <a:latin typeface="Arial"/>
                          <a:cs typeface="Arial"/>
                        </a:rPr>
                        <a:t> </a:t>
                      </a:r>
                      <a:r>
                        <a:rPr sz="1600" dirty="0">
                          <a:latin typeface="Arial"/>
                          <a:cs typeface="Arial"/>
                        </a:rPr>
                        <a:t>Area</a:t>
                      </a:r>
                      <a:r>
                        <a:rPr sz="1600" spc="-25" dirty="0">
                          <a:latin typeface="Arial"/>
                          <a:cs typeface="Arial"/>
                        </a:rPr>
                        <a:t> </a:t>
                      </a:r>
                      <a:r>
                        <a:rPr sz="1600" spc="-10" dirty="0">
                          <a:latin typeface="Arial"/>
                          <a:cs typeface="Arial"/>
                        </a:rPr>
                        <a:t>Retired</a:t>
                      </a:r>
                      <a:r>
                        <a:rPr sz="1600" spc="-130" dirty="0">
                          <a:latin typeface="Arial"/>
                          <a:cs typeface="Arial"/>
                        </a:rPr>
                        <a:t> </a:t>
                      </a:r>
                      <a:r>
                        <a:rPr sz="1600" spc="-10" dirty="0">
                          <a:latin typeface="Arial"/>
                          <a:cs typeface="Arial"/>
                        </a:rPr>
                        <a:t>Soldiers </a:t>
                      </a:r>
                      <a:r>
                        <a:rPr sz="1600" dirty="0">
                          <a:latin typeface="Arial"/>
                          <a:cs typeface="Arial"/>
                        </a:rPr>
                        <a:t>May</a:t>
                      </a:r>
                      <a:r>
                        <a:rPr sz="1600" spc="-40" dirty="0">
                          <a:latin typeface="Arial"/>
                          <a:cs typeface="Arial"/>
                        </a:rPr>
                        <a:t> </a:t>
                      </a:r>
                      <a:r>
                        <a:rPr sz="1600" dirty="0">
                          <a:latin typeface="Arial"/>
                          <a:cs typeface="Arial"/>
                        </a:rPr>
                        <a:t>qualify</a:t>
                      </a:r>
                      <a:r>
                        <a:rPr sz="1600" spc="-70" dirty="0">
                          <a:latin typeface="Arial"/>
                          <a:cs typeface="Arial"/>
                        </a:rPr>
                        <a:t> </a:t>
                      </a:r>
                      <a:r>
                        <a:rPr sz="1600" dirty="0">
                          <a:latin typeface="Arial"/>
                          <a:cs typeface="Arial"/>
                        </a:rPr>
                        <a:t>to</a:t>
                      </a:r>
                      <a:r>
                        <a:rPr sz="1600" spc="-30" dirty="0">
                          <a:latin typeface="Arial"/>
                          <a:cs typeface="Arial"/>
                        </a:rPr>
                        <a:t> </a:t>
                      </a:r>
                      <a:r>
                        <a:rPr sz="1600" spc="-10" dirty="0">
                          <a:latin typeface="Arial"/>
                          <a:cs typeface="Arial"/>
                        </a:rPr>
                        <a:t>purchase </a:t>
                      </a:r>
                      <a:r>
                        <a:rPr sz="1600" dirty="0">
                          <a:latin typeface="Arial"/>
                          <a:cs typeface="Arial"/>
                        </a:rPr>
                        <a:t>TRICARE</a:t>
                      </a:r>
                      <a:r>
                        <a:rPr sz="1600" spc="10" dirty="0">
                          <a:latin typeface="Arial"/>
                          <a:cs typeface="Arial"/>
                        </a:rPr>
                        <a:t> </a:t>
                      </a:r>
                      <a:r>
                        <a:rPr sz="1600" spc="-10" dirty="0">
                          <a:latin typeface="Arial"/>
                          <a:cs typeface="Arial"/>
                        </a:rPr>
                        <a:t>Retired</a:t>
                      </a:r>
                      <a:r>
                        <a:rPr sz="1600" spc="-135" dirty="0">
                          <a:latin typeface="Arial"/>
                          <a:cs typeface="Arial"/>
                        </a:rPr>
                        <a:t> </a:t>
                      </a:r>
                      <a:r>
                        <a:rPr sz="1600" spc="-10" dirty="0">
                          <a:latin typeface="Arial"/>
                          <a:cs typeface="Arial"/>
                        </a:rPr>
                        <a:t>Reserve</a:t>
                      </a:r>
                      <a:endParaRPr sz="1600">
                        <a:latin typeface="Arial"/>
                        <a:cs typeface="Arial"/>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0C0C0"/>
                    </a:solidFill>
                  </a:tcPr>
                </a:tc>
                <a:tc gridSpan="5">
                  <a:txBody>
                    <a:bodyPr/>
                    <a:lstStyle/>
                    <a:p>
                      <a:pPr marL="1077595" marR="1061085" indent="-5715" algn="ctr">
                        <a:lnSpc>
                          <a:spcPct val="100000"/>
                        </a:lnSpc>
                        <a:spcBef>
                          <a:spcPts val="280"/>
                        </a:spcBef>
                      </a:pPr>
                      <a:r>
                        <a:rPr sz="1600" dirty="0">
                          <a:latin typeface="Arial"/>
                          <a:cs typeface="Arial"/>
                        </a:rPr>
                        <a:t>Eligible</a:t>
                      </a:r>
                      <a:r>
                        <a:rPr sz="1600" spc="-70" dirty="0">
                          <a:latin typeface="Arial"/>
                          <a:cs typeface="Arial"/>
                        </a:rPr>
                        <a:t> </a:t>
                      </a:r>
                      <a:r>
                        <a:rPr sz="1600" spc="-25" dirty="0">
                          <a:latin typeface="Arial"/>
                          <a:cs typeface="Arial"/>
                        </a:rPr>
                        <a:t>for </a:t>
                      </a:r>
                      <a:r>
                        <a:rPr sz="1600" spc="-10" dirty="0">
                          <a:latin typeface="Arial"/>
                          <a:cs typeface="Arial"/>
                        </a:rPr>
                        <a:t>TRICARE</a:t>
                      </a:r>
                      <a:r>
                        <a:rPr sz="1600" spc="-55" dirty="0">
                          <a:latin typeface="Arial"/>
                          <a:cs typeface="Arial"/>
                        </a:rPr>
                        <a:t> </a:t>
                      </a:r>
                      <a:r>
                        <a:rPr sz="1600" spc="-20" dirty="0">
                          <a:latin typeface="Arial"/>
                          <a:cs typeface="Arial"/>
                        </a:rPr>
                        <a:t>Select</a:t>
                      </a:r>
                      <a:endParaRPr sz="1600">
                        <a:latin typeface="Arial"/>
                        <a:cs typeface="Arial"/>
                      </a:endParaRPr>
                    </a:p>
                    <a:p>
                      <a:pPr marL="158115" marR="142240" algn="ctr">
                        <a:lnSpc>
                          <a:spcPct val="100000"/>
                        </a:lnSpc>
                      </a:pPr>
                      <a:r>
                        <a:rPr sz="1600" dirty="0">
                          <a:latin typeface="Arial"/>
                          <a:cs typeface="Arial"/>
                        </a:rPr>
                        <a:t>TRICARE</a:t>
                      </a:r>
                      <a:r>
                        <a:rPr sz="1600" spc="-15" dirty="0">
                          <a:latin typeface="Arial"/>
                          <a:cs typeface="Arial"/>
                        </a:rPr>
                        <a:t> </a:t>
                      </a:r>
                      <a:r>
                        <a:rPr sz="1600" dirty="0">
                          <a:latin typeface="Arial"/>
                          <a:cs typeface="Arial"/>
                        </a:rPr>
                        <a:t>Prime</a:t>
                      </a:r>
                      <a:r>
                        <a:rPr sz="1600" spc="-35" dirty="0">
                          <a:latin typeface="Arial"/>
                          <a:cs typeface="Arial"/>
                        </a:rPr>
                        <a:t> </a:t>
                      </a:r>
                      <a:r>
                        <a:rPr sz="1600" dirty="0">
                          <a:latin typeface="Arial"/>
                          <a:cs typeface="Arial"/>
                        </a:rPr>
                        <a:t>or</a:t>
                      </a:r>
                      <a:r>
                        <a:rPr sz="1600" spc="-15" dirty="0">
                          <a:latin typeface="Arial"/>
                          <a:cs typeface="Arial"/>
                        </a:rPr>
                        <a:t> </a:t>
                      </a:r>
                      <a:r>
                        <a:rPr sz="1600" dirty="0">
                          <a:latin typeface="Arial"/>
                          <a:cs typeface="Arial"/>
                        </a:rPr>
                        <a:t>US</a:t>
                      </a:r>
                      <a:r>
                        <a:rPr sz="1600" spc="-15" dirty="0">
                          <a:latin typeface="Arial"/>
                          <a:cs typeface="Arial"/>
                        </a:rPr>
                        <a:t> </a:t>
                      </a:r>
                      <a:r>
                        <a:rPr sz="1600" spc="-10" dirty="0">
                          <a:latin typeface="Arial"/>
                          <a:cs typeface="Arial"/>
                        </a:rPr>
                        <a:t>Family</a:t>
                      </a:r>
                      <a:r>
                        <a:rPr sz="1600" spc="-114" dirty="0">
                          <a:latin typeface="Arial"/>
                          <a:cs typeface="Arial"/>
                        </a:rPr>
                        <a:t> </a:t>
                      </a:r>
                      <a:r>
                        <a:rPr sz="1600" spc="-10" dirty="0">
                          <a:latin typeface="Arial"/>
                          <a:cs typeface="Arial"/>
                        </a:rPr>
                        <a:t>Health </a:t>
                      </a:r>
                      <a:r>
                        <a:rPr sz="1600" dirty="0">
                          <a:latin typeface="Arial"/>
                          <a:cs typeface="Arial"/>
                        </a:rPr>
                        <a:t>Plan</a:t>
                      </a:r>
                      <a:r>
                        <a:rPr sz="1600" spc="-100" dirty="0">
                          <a:latin typeface="Arial"/>
                          <a:cs typeface="Arial"/>
                        </a:rPr>
                        <a:t> </a:t>
                      </a:r>
                      <a:r>
                        <a:rPr sz="1600" dirty="0">
                          <a:latin typeface="Arial"/>
                          <a:cs typeface="Arial"/>
                        </a:rPr>
                        <a:t>(where</a:t>
                      </a:r>
                      <a:r>
                        <a:rPr sz="1600" spc="-35" dirty="0">
                          <a:latin typeface="Arial"/>
                          <a:cs typeface="Arial"/>
                        </a:rPr>
                        <a:t> </a:t>
                      </a:r>
                      <a:r>
                        <a:rPr sz="1600" spc="-10" dirty="0">
                          <a:latin typeface="Arial"/>
                          <a:cs typeface="Arial"/>
                        </a:rPr>
                        <a:t>available)</a:t>
                      </a:r>
                      <a:endParaRPr sz="1600">
                        <a:latin typeface="Arial"/>
                        <a:cs typeface="Arial"/>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335280" marR="344170" indent="558800">
                        <a:lnSpc>
                          <a:spcPct val="100000"/>
                        </a:lnSpc>
                        <a:spcBef>
                          <a:spcPts val="280"/>
                        </a:spcBef>
                      </a:pPr>
                      <a:r>
                        <a:rPr sz="1600" spc="-20" dirty="0">
                          <a:latin typeface="Arial"/>
                          <a:cs typeface="Arial"/>
                        </a:rPr>
                        <a:t>Begin </a:t>
                      </a:r>
                      <a:r>
                        <a:rPr sz="1600" dirty="0">
                          <a:latin typeface="Arial"/>
                          <a:cs typeface="Arial"/>
                        </a:rPr>
                        <a:t>TRICARE</a:t>
                      </a:r>
                      <a:r>
                        <a:rPr sz="1600" spc="-5" dirty="0">
                          <a:latin typeface="Arial"/>
                          <a:cs typeface="Arial"/>
                        </a:rPr>
                        <a:t> </a:t>
                      </a:r>
                      <a:r>
                        <a:rPr sz="1600" spc="-10" dirty="0">
                          <a:latin typeface="Arial"/>
                          <a:cs typeface="Arial"/>
                        </a:rPr>
                        <a:t>For</a:t>
                      </a:r>
                      <a:r>
                        <a:rPr sz="1600" spc="-130" dirty="0">
                          <a:latin typeface="Arial"/>
                          <a:cs typeface="Arial"/>
                        </a:rPr>
                        <a:t> </a:t>
                      </a:r>
                      <a:r>
                        <a:rPr sz="1600" spc="-20" dirty="0">
                          <a:latin typeface="Arial"/>
                          <a:cs typeface="Arial"/>
                        </a:rPr>
                        <a:t>Life</a:t>
                      </a:r>
                      <a:endParaRPr sz="1600">
                        <a:latin typeface="Arial"/>
                        <a:cs typeface="Arial"/>
                      </a:endParaRPr>
                    </a:p>
                  </a:txBody>
                  <a:tcPr marL="0" marR="0" marT="3556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2D050"/>
                    </a:solidFill>
                  </a:tcPr>
                </a:tc>
                <a:extLst>
                  <a:ext uri="{0D108BD9-81ED-4DB2-BD59-A6C34878D82A}">
                    <a16:rowId xmlns:a16="http://schemas.microsoft.com/office/drawing/2014/main" val="10001"/>
                  </a:ext>
                </a:extLst>
              </a:tr>
            </a:tbl>
          </a:graphicData>
        </a:graphic>
      </p:graphicFrame>
      <p:sp>
        <p:nvSpPr>
          <p:cNvPr id="4" name="object 4"/>
          <p:cNvSpPr txBox="1"/>
          <p:nvPr/>
        </p:nvSpPr>
        <p:spPr>
          <a:xfrm>
            <a:off x="1155857" y="1458469"/>
            <a:ext cx="6798945" cy="513715"/>
          </a:xfrm>
          <a:prstGeom prst="rect">
            <a:avLst/>
          </a:prstGeom>
        </p:spPr>
        <p:txBody>
          <a:bodyPr vert="horz" wrap="square" lIns="0" tIns="13335" rIns="0" bIns="0" rtlCol="0">
            <a:spAutoFit/>
          </a:bodyPr>
          <a:lstStyle/>
          <a:p>
            <a:pPr marL="12700">
              <a:lnSpc>
                <a:spcPct val="100000"/>
              </a:lnSpc>
              <a:spcBef>
                <a:spcPts val="105"/>
              </a:spcBef>
            </a:pPr>
            <a:r>
              <a:rPr sz="3200" b="1" dirty="0">
                <a:latin typeface="Arial"/>
                <a:cs typeface="Arial"/>
              </a:rPr>
              <a:t>Retired</a:t>
            </a:r>
            <a:r>
              <a:rPr sz="3200" b="1" spc="-155" dirty="0">
                <a:latin typeface="Arial"/>
                <a:cs typeface="Arial"/>
              </a:rPr>
              <a:t> </a:t>
            </a:r>
            <a:r>
              <a:rPr sz="3200" b="1" dirty="0">
                <a:latin typeface="Arial"/>
                <a:cs typeface="Arial"/>
              </a:rPr>
              <a:t>Reserve</a:t>
            </a:r>
            <a:r>
              <a:rPr sz="3200" b="1" spc="-114" dirty="0">
                <a:latin typeface="Arial"/>
                <a:cs typeface="Arial"/>
              </a:rPr>
              <a:t> </a:t>
            </a:r>
            <a:r>
              <a:rPr sz="3200" b="1" dirty="0">
                <a:latin typeface="Arial"/>
                <a:cs typeface="Arial"/>
              </a:rPr>
              <a:t>Coverage</a:t>
            </a:r>
            <a:r>
              <a:rPr sz="3200" b="1" spc="-85" dirty="0">
                <a:latin typeface="Arial"/>
                <a:cs typeface="Arial"/>
              </a:rPr>
              <a:t> </a:t>
            </a:r>
            <a:r>
              <a:rPr sz="3200" b="1" spc="-10" dirty="0">
                <a:latin typeface="Arial"/>
                <a:cs typeface="Arial"/>
              </a:rPr>
              <a:t>Timeline</a:t>
            </a:r>
            <a:endParaRPr sz="3200">
              <a:latin typeface="Arial"/>
              <a:cs typeface="Arial"/>
            </a:endParaRPr>
          </a:p>
        </p:txBody>
      </p:sp>
      <p:sp>
        <p:nvSpPr>
          <p:cNvPr id="5" name="object 5"/>
          <p:cNvSpPr txBox="1"/>
          <p:nvPr/>
        </p:nvSpPr>
        <p:spPr>
          <a:xfrm>
            <a:off x="230631" y="3999788"/>
            <a:ext cx="8524875" cy="793750"/>
          </a:xfrm>
          <a:prstGeom prst="rect">
            <a:avLst/>
          </a:prstGeom>
        </p:spPr>
        <p:txBody>
          <a:bodyPr vert="horz" wrap="square" lIns="0" tIns="43815" rIns="0" bIns="0" rtlCol="0">
            <a:spAutoFit/>
          </a:bodyPr>
          <a:lstStyle/>
          <a:p>
            <a:pPr marL="12700" marR="5080">
              <a:lnSpc>
                <a:spcPts val="1939"/>
              </a:lnSpc>
              <a:spcBef>
                <a:spcPts val="345"/>
              </a:spcBef>
            </a:pPr>
            <a:r>
              <a:rPr sz="1800" dirty="0">
                <a:latin typeface="Arial"/>
                <a:cs typeface="Arial"/>
              </a:rPr>
              <a:t>Note:</a:t>
            </a:r>
            <a:r>
              <a:rPr sz="1800" spc="-100" dirty="0">
                <a:latin typeface="Arial"/>
                <a:cs typeface="Arial"/>
              </a:rPr>
              <a:t> </a:t>
            </a:r>
            <a:r>
              <a:rPr sz="1800" dirty="0">
                <a:latin typeface="Arial"/>
                <a:cs typeface="Arial"/>
              </a:rPr>
              <a:t>TRICARE</a:t>
            </a:r>
            <a:r>
              <a:rPr sz="1800" spc="-60" dirty="0">
                <a:latin typeface="Arial"/>
                <a:cs typeface="Arial"/>
              </a:rPr>
              <a:t> </a:t>
            </a:r>
            <a:r>
              <a:rPr sz="1800" dirty="0">
                <a:latin typeface="Arial"/>
                <a:cs typeface="Arial"/>
              </a:rPr>
              <a:t>Standard</a:t>
            </a:r>
            <a:r>
              <a:rPr sz="1800" spc="-50" dirty="0">
                <a:latin typeface="Arial"/>
                <a:cs typeface="Arial"/>
              </a:rPr>
              <a:t> </a:t>
            </a:r>
            <a:r>
              <a:rPr sz="1800" dirty="0">
                <a:latin typeface="Arial"/>
                <a:cs typeface="Arial"/>
              </a:rPr>
              <a:t>and</a:t>
            </a:r>
            <a:r>
              <a:rPr sz="1800" spc="-90" dirty="0">
                <a:latin typeface="Arial"/>
                <a:cs typeface="Arial"/>
              </a:rPr>
              <a:t> </a:t>
            </a:r>
            <a:r>
              <a:rPr sz="1800" dirty="0">
                <a:latin typeface="Arial"/>
                <a:cs typeface="Arial"/>
              </a:rPr>
              <a:t>TRICARE</a:t>
            </a:r>
            <a:r>
              <a:rPr sz="1800" spc="-60" dirty="0">
                <a:latin typeface="Arial"/>
                <a:cs typeface="Arial"/>
              </a:rPr>
              <a:t> </a:t>
            </a:r>
            <a:r>
              <a:rPr sz="1800" dirty="0">
                <a:latin typeface="Arial"/>
                <a:cs typeface="Arial"/>
              </a:rPr>
              <a:t>Extra</a:t>
            </a:r>
            <a:r>
              <a:rPr sz="1800" spc="-40" dirty="0">
                <a:latin typeface="Arial"/>
                <a:cs typeface="Arial"/>
              </a:rPr>
              <a:t> </a:t>
            </a:r>
            <a:r>
              <a:rPr sz="1800" dirty="0">
                <a:latin typeface="Arial"/>
                <a:cs typeface="Arial"/>
              </a:rPr>
              <a:t>plans</a:t>
            </a:r>
            <a:r>
              <a:rPr sz="1800" spc="-50" dirty="0">
                <a:latin typeface="Arial"/>
                <a:cs typeface="Arial"/>
              </a:rPr>
              <a:t> </a:t>
            </a:r>
            <a:r>
              <a:rPr sz="1800" dirty="0">
                <a:latin typeface="Arial"/>
                <a:cs typeface="Arial"/>
              </a:rPr>
              <a:t>transitioned</a:t>
            </a:r>
            <a:r>
              <a:rPr sz="1800" spc="-95" dirty="0">
                <a:latin typeface="Arial"/>
                <a:cs typeface="Arial"/>
              </a:rPr>
              <a:t> </a:t>
            </a:r>
            <a:r>
              <a:rPr sz="1800" dirty="0">
                <a:latin typeface="Arial"/>
                <a:cs typeface="Arial"/>
              </a:rPr>
              <a:t>to</a:t>
            </a:r>
            <a:r>
              <a:rPr sz="1800" spc="-95" dirty="0">
                <a:latin typeface="Arial"/>
                <a:cs typeface="Arial"/>
              </a:rPr>
              <a:t> </a:t>
            </a:r>
            <a:r>
              <a:rPr sz="1800" spc="-10" dirty="0">
                <a:latin typeface="Arial"/>
                <a:cs typeface="Arial"/>
              </a:rPr>
              <a:t>TRICARE </a:t>
            </a:r>
            <a:r>
              <a:rPr sz="1800" dirty="0">
                <a:latin typeface="Arial"/>
                <a:cs typeface="Arial"/>
              </a:rPr>
              <a:t>Select.</a:t>
            </a:r>
            <a:r>
              <a:rPr sz="1800" spc="-70" dirty="0">
                <a:latin typeface="Arial"/>
                <a:cs typeface="Arial"/>
              </a:rPr>
              <a:t> </a:t>
            </a:r>
            <a:r>
              <a:rPr sz="1800" dirty="0">
                <a:latin typeface="Arial"/>
                <a:cs typeface="Arial"/>
              </a:rPr>
              <a:t>Retired</a:t>
            </a:r>
            <a:r>
              <a:rPr sz="1800" spc="-80" dirty="0">
                <a:latin typeface="Arial"/>
                <a:cs typeface="Arial"/>
              </a:rPr>
              <a:t> </a:t>
            </a:r>
            <a:r>
              <a:rPr sz="1800" dirty="0">
                <a:latin typeface="Arial"/>
                <a:cs typeface="Arial"/>
              </a:rPr>
              <a:t>members</a:t>
            </a:r>
            <a:r>
              <a:rPr sz="1800" spc="-60" dirty="0">
                <a:latin typeface="Arial"/>
                <a:cs typeface="Arial"/>
              </a:rPr>
              <a:t> </a:t>
            </a:r>
            <a:r>
              <a:rPr sz="1800" dirty="0">
                <a:latin typeface="Arial"/>
                <a:cs typeface="Arial"/>
              </a:rPr>
              <a:t>can</a:t>
            </a:r>
            <a:r>
              <a:rPr sz="1800" spc="-60" dirty="0">
                <a:latin typeface="Arial"/>
                <a:cs typeface="Arial"/>
              </a:rPr>
              <a:t> </a:t>
            </a:r>
            <a:r>
              <a:rPr sz="1800" dirty="0">
                <a:latin typeface="Arial"/>
                <a:cs typeface="Arial"/>
              </a:rPr>
              <a:t>choose</a:t>
            </a:r>
            <a:r>
              <a:rPr sz="1800" spc="-40" dirty="0">
                <a:latin typeface="Arial"/>
                <a:cs typeface="Arial"/>
              </a:rPr>
              <a:t> </a:t>
            </a:r>
            <a:r>
              <a:rPr sz="1800" spc="-10" dirty="0">
                <a:latin typeface="Arial"/>
                <a:cs typeface="Arial"/>
              </a:rPr>
              <a:t>between</a:t>
            </a:r>
            <a:r>
              <a:rPr sz="1800" spc="-45" dirty="0">
                <a:latin typeface="Arial"/>
                <a:cs typeface="Arial"/>
              </a:rPr>
              <a:t> </a:t>
            </a:r>
            <a:r>
              <a:rPr sz="1800" dirty="0">
                <a:latin typeface="Arial"/>
                <a:cs typeface="Arial"/>
              </a:rPr>
              <a:t>TRICARE</a:t>
            </a:r>
            <a:r>
              <a:rPr sz="1800" spc="-60" dirty="0">
                <a:latin typeface="Arial"/>
                <a:cs typeface="Arial"/>
              </a:rPr>
              <a:t> </a:t>
            </a:r>
            <a:r>
              <a:rPr sz="1800" dirty="0">
                <a:latin typeface="Arial"/>
                <a:cs typeface="Arial"/>
              </a:rPr>
              <a:t>Select,</a:t>
            </a:r>
            <a:r>
              <a:rPr sz="1800" spc="-100" dirty="0">
                <a:latin typeface="Arial"/>
                <a:cs typeface="Arial"/>
              </a:rPr>
              <a:t> </a:t>
            </a:r>
            <a:r>
              <a:rPr sz="1800" dirty="0">
                <a:latin typeface="Arial"/>
                <a:cs typeface="Arial"/>
              </a:rPr>
              <a:t>TRICARE</a:t>
            </a:r>
            <a:r>
              <a:rPr sz="1800" spc="-55" dirty="0">
                <a:latin typeface="Arial"/>
                <a:cs typeface="Arial"/>
              </a:rPr>
              <a:t> </a:t>
            </a:r>
            <a:r>
              <a:rPr sz="1800" dirty="0">
                <a:latin typeface="Arial"/>
                <a:cs typeface="Arial"/>
              </a:rPr>
              <a:t>Prime,</a:t>
            </a:r>
            <a:r>
              <a:rPr sz="1800" spc="-65" dirty="0">
                <a:latin typeface="Arial"/>
                <a:cs typeface="Arial"/>
              </a:rPr>
              <a:t> </a:t>
            </a:r>
            <a:r>
              <a:rPr sz="1800" spc="-25" dirty="0">
                <a:latin typeface="Arial"/>
                <a:cs typeface="Arial"/>
              </a:rPr>
              <a:t>or </a:t>
            </a:r>
            <a:r>
              <a:rPr sz="1800" dirty="0">
                <a:latin typeface="Arial"/>
                <a:cs typeface="Arial"/>
              </a:rPr>
              <a:t>Uniformed</a:t>
            </a:r>
            <a:r>
              <a:rPr sz="1800" spc="-90" dirty="0">
                <a:latin typeface="Arial"/>
                <a:cs typeface="Arial"/>
              </a:rPr>
              <a:t> </a:t>
            </a:r>
            <a:r>
              <a:rPr sz="1800" dirty="0">
                <a:latin typeface="Arial"/>
                <a:cs typeface="Arial"/>
              </a:rPr>
              <a:t>Services</a:t>
            </a:r>
            <a:r>
              <a:rPr sz="1800" spc="-85" dirty="0">
                <a:latin typeface="Arial"/>
                <a:cs typeface="Arial"/>
              </a:rPr>
              <a:t> </a:t>
            </a:r>
            <a:r>
              <a:rPr sz="1800" dirty="0">
                <a:latin typeface="Arial"/>
                <a:cs typeface="Arial"/>
              </a:rPr>
              <a:t>Family</a:t>
            </a:r>
            <a:r>
              <a:rPr sz="1800" spc="-70" dirty="0">
                <a:latin typeface="Arial"/>
                <a:cs typeface="Arial"/>
              </a:rPr>
              <a:t> </a:t>
            </a:r>
            <a:r>
              <a:rPr sz="1800" dirty="0">
                <a:latin typeface="Arial"/>
                <a:cs typeface="Arial"/>
              </a:rPr>
              <a:t>Health</a:t>
            </a:r>
            <a:r>
              <a:rPr sz="1800" spc="-75" dirty="0">
                <a:latin typeface="Arial"/>
                <a:cs typeface="Arial"/>
              </a:rPr>
              <a:t> </a:t>
            </a:r>
            <a:r>
              <a:rPr sz="1800" dirty="0">
                <a:latin typeface="Arial"/>
                <a:cs typeface="Arial"/>
              </a:rPr>
              <a:t>Plan</a:t>
            </a:r>
            <a:r>
              <a:rPr sz="1800" spc="-65" dirty="0">
                <a:latin typeface="Arial"/>
                <a:cs typeface="Arial"/>
              </a:rPr>
              <a:t> </a:t>
            </a:r>
            <a:r>
              <a:rPr sz="1800" spc="-10" dirty="0">
                <a:latin typeface="Arial"/>
                <a:cs typeface="Arial"/>
              </a:rPr>
              <a:t>(USFHP)</a:t>
            </a:r>
            <a:endParaRPr sz="1800">
              <a:latin typeface="Arial"/>
              <a:cs typeface="Arial"/>
            </a:endParaRPr>
          </a:p>
        </p:txBody>
      </p:sp>
      <p:sp>
        <p:nvSpPr>
          <p:cNvPr id="6" name="object 6"/>
          <p:cNvSpPr txBox="1"/>
          <p:nvPr/>
        </p:nvSpPr>
        <p:spPr>
          <a:xfrm>
            <a:off x="263652" y="5716523"/>
            <a:ext cx="8501380" cy="401320"/>
          </a:xfrm>
          <a:prstGeom prst="rect">
            <a:avLst/>
          </a:prstGeom>
          <a:ln w="12700">
            <a:solidFill>
              <a:srgbClr val="000000"/>
            </a:solidFill>
          </a:ln>
        </p:spPr>
        <p:txBody>
          <a:bodyPr vert="horz" wrap="square" lIns="0" tIns="33020" rIns="0" bIns="0" rtlCol="0">
            <a:spAutoFit/>
          </a:bodyPr>
          <a:lstStyle/>
          <a:p>
            <a:pPr marL="90170">
              <a:lnSpc>
                <a:spcPct val="100000"/>
              </a:lnSpc>
              <a:spcBef>
                <a:spcPts val="260"/>
              </a:spcBef>
            </a:pPr>
            <a:r>
              <a:rPr sz="2000" b="1" dirty="0">
                <a:latin typeface="Arial"/>
                <a:cs typeface="Arial"/>
              </a:rPr>
              <a:t>For</a:t>
            </a:r>
            <a:r>
              <a:rPr sz="2000" b="1" spc="-10" dirty="0">
                <a:latin typeface="Arial"/>
                <a:cs typeface="Arial"/>
              </a:rPr>
              <a:t> information</a:t>
            </a:r>
            <a:r>
              <a:rPr sz="2000" b="1" spc="-25" dirty="0">
                <a:latin typeface="Arial"/>
                <a:cs typeface="Arial"/>
              </a:rPr>
              <a:t> </a:t>
            </a:r>
            <a:r>
              <a:rPr sz="2000" b="1" dirty="0">
                <a:latin typeface="Arial"/>
                <a:cs typeface="Arial"/>
              </a:rPr>
              <a:t>and</a:t>
            </a:r>
            <a:r>
              <a:rPr sz="2000" b="1" spc="20" dirty="0">
                <a:latin typeface="Arial"/>
                <a:cs typeface="Arial"/>
              </a:rPr>
              <a:t> </a:t>
            </a:r>
            <a:r>
              <a:rPr sz="2000" b="1" spc="-10" dirty="0">
                <a:latin typeface="Arial"/>
                <a:cs typeface="Arial"/>
              </a:rPr>
              <a:t>assistance:</a:t>
            </a:r>
            <a:r>
              <a:rPr sz="2000" b="1" spc="-125" dirty="0">
                <a:latin typeface="Arial"/>
                <a:cs typeface="Arial"/>
              </a:rPr>
              <a:t> </a:t>
            </a:r>
            <a:r>
              <a:rPr sz="2000" b="1" u="sng" spc="-10" dirty="0">
                <a:solidFill>
                  <a:srgbClr val="0000FF"/>
                </a:solidFill>
                <a:uFill>
                  <a:solidFill>
                    <a:srgbClr val="0000FF"/>
                  </a:solidFill>
                </a:uFill>
                <a:latin typeface="Arial"/>
                <a:cs typeface="Arial"/>
                <a:hlinkClick r:id="rId3"/>
              </a:rPr>
              <a:t>https://tricare.mil/Plans/HealthPlans</a:t>
            </a:r>
            <a:endParaRPr sz="2000">
              <a:latin typeface="Arial"/>
              <a:cs typeface="Arial"/>
            </a:endParaRPr>
          </a:p>
        </p:txBody>
      </p:sp>
      <p:pic>
        <p:nvPicPr>
          <p:cNvPr id="7" name="object 7"/>
          <p:cNvPicPr/>
          <p:nvPr/>
        </p:nvPicPr>
        <p:blipFill>
          <a:blip r:embed="rId4" cstate="print"/>
          <a:stretch>
            <a:fillRect/>
          </a:stretch>
        </p:blipFill>
        <p:spPr>
          <a:xfrm>
            <a:off x="12611" y="88813"/>
            <a:ext cx="228777" cy="228777"/>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29</a:t>
            </a:fld>
            <a:endParaRPr spc="-25"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46685">
              <a:lnSpc>
                <a:spcPct val="100000"/>
              </a:lnSpc>
              <a:spcBef>
                <a:spcPts val="100"/>
              </a:spcBef>
            </a:pPr>
            <a:r>
              <a:rPr dirty="0"/>
              <a:t>The</a:t>
            </a:r>
            <a:r>
              <a:rPr spc="-70" dirty="0"/>
              <a:t> </a:t>
            </a:r>
            <a:r>
              <a:rPr dirty="0"/>
              <a:t>Army</a:t>
            </a:r>
            <a:r>
              <a:rPr spc="-55" dirty="0"/>
              <a:t> </a:t>
            </a:r>
            <a:r>
              <a:rPr dirty="0"/>
              <a:t>Retirement</a:t>
            </a:r>
            <a:r>
              <a:rPr spc="-60" dirty="0"/>
              <a:t> </a:t>
            </a:r>
            <a:r>
              <a:rPr dirty="0"/>
              <a:t>Services</a:t>
            </a:r>
            <a:r>
              <a:rPr spc="-55" dirty="0"/>
              <a:t> </a:t>
            </a:r>
            <a:r>
              <a:rPr spc="-10" dirty="0"/>
              <a:t>Website</a:t>
            </a:r>
          </a:p>
        </p:txBody>
      </p:sp>
      <p:sp>
        <p:nvSpPr>
          <p:cNvPr id="3" name="object 3"/>
          <p:cNvSpPr txBox="1"/>
          <p:nvPr/>
        </p:nvSpPr>
        <p:spPr>
          <a:xfrm>
            <a:off x="7424152" y="6276847"/>
            <a:ext cx="1437005" cy="254000"/>
          </a:xfrm>
          <a:prstGeom prst="rect">
            <a:avLst/>
          </a:prstGeom>
        </p:spPr>
        <p:txBody>
          <a:bodyPr vert="horz" wrap="square" lIns="0" tIns="12700" rIns="0" bIns="0" rtlCol="0">
            <a:spAutoFit/>
          </a:bodyPr>
          <a:lstStyle/>
          <a:p>
            <a:pPr marL="12700">
              <a:lnSpc>
                <a:spcPct val="100000"/>
              </a:lnSpc>
              <a:spcBef>
                <a:spcPts val="100"/>
              </a:spcBef>
            </a:pPr>
            <a:r>
              <a:rPr sz="1500" dirty="0">
                <a:latin typeface="Arial"/>
                <a:cs typeface="Arial"/>
              </a:rPr>
              <a:t>Former</a:t>
            </a:r>
            <a:r>
              <a:rPr sz="1500" spc="-60" dirty="0">
                <a:latin typeface="Arial"/>
                <a:cs typeface="Arial"/>
              </a:rPr>
              <a:t> </a:t>
            </a:r>
            <a:r>
              <a:rPr sz="1500" spc="-10" dirty="0">
                <a:latin typeface="Arial"/>
                <a:cs typeface="Arial"/>
              </a:rPr>
              <a:t>Spouses</a:t>
            </a:r>
            <a:endParaRPr sz="1500">
              <a:latin typeface="Arial"/>
              <a:cs typeface="Arial"/>
            </a:endParaRPr>
          </a:p>
        </p:txBody>
      </p:sp>
      <p:grpSp>
        <p:nvGrpSpPr>
          <p:cNvPr id="4" name="object 4"/>
          <p:cNvGrpSpPr/>
          <p:nvPr/>
        </p:nvGrpSpPr>
        <p:grpSpPr>
          <a:xfrm>
            <a:off x="219075" y="819912"/>
            <a:ext cx="8710295" cy="5633085"/>
            <a:chOff x="219075" y="819912"/>
            <a:chExt cx="8710295" cy="5633085"/>
          </a:xfrm>
        </p:grpSpPr>
        <p:pic>
          <p:nvPicPr>
            <p:cNvPr id="5" name="object 5"/>
            <p:cNvPicPr/>
            <p:nvPr/>
          </p:nvPicPr>
          <p:blipFill>
            <a:blip r:embed="rId2" cstate="print"/>
            <a:stretch>
              <a:fillRect/>
            </a:stretch>
          </p:blipFill>
          <p:spPr>
            <a:xfrm>
              <a:off x="2153411" y="1179576"/>
              <a:ext cx="4933187" cy="5152643"/>
            </a:xfrm>
            <a:prstGeom prst="rect">
              <a:avLst/>
            </a:prstGeom>
          </p:spPr>
        </p:pic>
        <p:sp>
          <p:nvSpPr>
            <p:cNvPr id="6" name="object 6"/>
            <p:cNvSpPr/>
            <p:nvPr/>
          </p:nvSpPr>
          <p:spPr>
            <a:xfrm>
              <a:off x="2148649" y="1174813"/>
              <a:ext cx="4942840" cy="5162550"/>
            </a:xfrm>
            <a:custGeom>
              <a:avLst/>
              <a:gdLst/>
              <a:ahLst/>
              <a:cxnLst/>
              <a:rect l="l" t="t" r="r" b="b"/>
              <a:pathLst>
                <a:path w="4942840" h="5162550">
                  <a:moveTo>
                    <a:pt x="0" y="0"/>
                  </a:moveTo>
                  <a:lnTo>
                    <a:pt x="4942713" y="0"/>
                  </a:lnTo>
                  <a:lnTo>
                    <a:pt x="4942713" y="5162169"/>
                  </a:lnTo>
                  <a:lnTo>
                    <a:pt x="0" y="5162169"/>
                  </a:lnTo>
                  <a:lnTo>
                    <a:pt x="0" y="0"/>
                  </a:lnTo>
                  <a:close/>
                </a:path>
              </a:pathLst>
            </a:custGeom>
            <a:ln w="9524">
              <a:solidFill>
                <a:srgbClr val="000000"/>
              </a:solidFill>
            </a:ln>
          </p:spPr>
          <p:txBody>
            <a:bodyPr wrap="square" lIns="0" tIns="0" rIns="0" bIns="0" rtlCol="0"/>
            <a:lstStyle/>
            <a:p>
              <a:endParaRPr/>
            </a:p>
          </p:txBody>
        </p:sp>
        <p:sp>
          <p:nvSpPr>
            <p:cNvPr id="7" name="object 7"/>
            <p:cNvSpPr/>
            <p:nvPr/>
          </p:nvSpPr>
          <p:spPr>
            <a:xfrm>
              <a:off x="1465677" y="2534283"/>
              <a:ext cx="935990" cy="782955"/>
            </a:xfrm>
            <a:custGeom>
              <a:avLst/>
              <a:gdLst/>
              <a:ahLst/>
              <a:cxnLst/>
              <a:rect l="l" t="t" r="r" b="b"/>
              <a:pathLst>
                <a:path w="935989" h="782954">
                  <a:moveTo>
                    <a:pt x="35775" y="0"/>
                  </a:moveTo>
                  <a:lnTo>
                    <a:pt x="0" y="43573"/>
                  </a:lnTo>
                  <a:lnTo>
                    <a:pt x="874191" y="760958"/>
                  </a:lnTo>
                  <a:lnTo>
                    <a:pt x="856310" y="782751"/>
                  </a:lnTo>
                  <a:lnTo>
                    <a:pt x="935659" y="774928"/>
                  </a:lnTo>
                  <a:lnTo>
                    <a:pt x="927836" y="695591"/>
                  </a:lnTo>
                  <a:lnTo>
                    <a:pt x="909955" y="717372"/>
                  </a:lnTo>
                  <a:lnTo>
                    <a:pt x="35775" y="0"/>
                  </a:lnTo>
                  <a:close/>
                </a:path>
              </a:pathLst>
            </a:custGeom>
            <a:solidFill>
              <a:srgbClr val="B1B1B1"/>
            </a:solidFill>
          </p:spPr>
          <p:txBody>
            <a:bodyPr wrap="square" lIns="0" tIns="0" rIns="0" bIns="0" rtlCol="0"/>
            <a:lstStyle/>
            <a:p>
              <a:endParaRPr/>
            </a:p>
          </p:txBody>
        </p:sp>
        <p:sp>
          <p:nvSpPr>
            <p:cNvPr id="8" name="object 8"/>
            <p:cNvSpPr/>
            <p:nvPr/>
          </p:nvSpPr>
          <p:spPr>
            <a:xfrm>
              <a:off x="1465677" y="2534283"/>
              <a:ext cx="935990" cy="782955"/>
            </a:xfrm>
            <a:custGeom>
              <a:avLst/>
              <a:gdLst/>
              <a:ahLst/>
              <a:cxnLst/>
              <a:rect l="l" t="t" r="r" b="b"/>
              <a:pathLst>
                <a:path w="935989" h="782954">
                  <a:moveTo>
                    <a:pt x="856310" y="782751"/>
                  </a:moveTo>
                  <a:lnTo>
                    <a:pt x="874191" y="760958"/>
                  </a:lnTo>
                  <a:lnTo>
                    <a:pt x="0" y="43573"/>
                  </a:lnTo>
                  <a:lnTo>
                    <a:pt x="35775" y="0"/>
                  </a:lnTo>
                  <a:lnTo>
                    <a:pt x="909955" y="717372"/>
                  </a:lnTo>
                  <a:lnTo>
                    <a:pt x="927836" y="695591"/>
                  </a:lnTo>
                  <a:lnTo>
                    <a:pt x="935659" y="774928"/>
                  </a:lnTo>
                  <a:lnTo>
                    <a:pt x="856310" y="782751"/>
                  </a:lnTo>
                  <a:close/>
                </a:path>
              </a:pathLst>
            </a:custGeom>
            <a:ln w="9525">
              <a:solidFill>
                <a:srgbClr val="000000"/>
              </a:solidFill>
            </a:ln>
          </p:spPr>
          <p:txBody>
            <a:bodyPr wrap="square" lIns="0" tIns="0" rIns="0" bIns="0" rtlCol="0"/>
            <a:lstStyle/>
            <a:p>
              <a:endParaRPr/>
            </a:p>
          </p:txBody>
        </p:sp>
        <p:sp>
          <p:nvSpPr>
            <p:cNvPr id="9" name="object 9"/>
            <p:cNvSpPr/>
            <p:nvPr/>
          </p:nvSpPr>
          <p:spPr>
            <a:xfrm>
              <a:off x="1041467" y="5046643"/>
              <a:ext cx="2292350" cy="949325"/>
            </a:xfrm>
            <a:custGeom>
              <a:avLst/>
              <a:gdLst/>
              <a:ahLst/>
              <a:cxnLst/>
              <a:rect l="l" t="t" r="r" b="b"/>
              <a:pathLst>
                <a:path w="2292350" h="949325">
                  <a:moveTo>
                    <a:pt x="2224430" y="0"/>
                  </a:moveTo>
                  <a:lnTo>
                    <a:pt x="2233980" y="24358"/>
                  </a:lnTo>
                  <a:lnTo>
                    <a:pt x="0" y="900087"/>
                  </a:lnTo>
                  <a:lnTo>
                    <a:pt x="19100" y="948804"/>
                  </a:lnTo>
                  <a:lnTo>
                    <a:pt x="2253068" y="73063"/>
                  </a:lnTo>
                  <a:lnTo>
                    <a:pt x="2262619" y="97421"/>
                  </a:lnTo>
                  <a:lnTo>
                    <a:pt x="2292235" y="29616"/>
                  </a:lnTo>
                  <a:lnTo>
                    <a:pt x="2224430" y="0"/>
                  </a:lnTo>
                  <a:close/>
                </a:path>
              </a:pathLst>
            </a:custGeom>
            <a:solidFill>
              <a:srgbClr val="B1B1B1"/>
            </a:solidFill>
          </p:spPr>
          <p:txBody>
            <a:bodyPr wrap="square" lIns="0" tIns="0" rIns="0" bIns="0" rtlCol="0"/>
            <a:lstStyle/>
            <a:p>
              <a:endParaRPr/>
            </a:p>
          </p:txBody>
        </p:sp>
        <p:sp>
          <p:nvSpPr>
            <p:cNvPr id="10" name="object 10"/>
            <p:cNvSpPr/>
            <p:nvPr/>
          </p:nvSpPr>
          <p:spPr>
            <a:xfrm>
              <a:off x="1041466" y="5046643"/>
              <a:ext cx="2292350" cy="949325"/>
            </a:xfrm>
            <a:custGeom>
              <a:avLst/>
              <a:gdLst/>
              <a:ahLst/>
              <a:cxnLst/>
              <a:rect l="l" t="t" r="r" b="b"/>
              <a:pathLst>
                <a:path w="2292350" h="949325">
                  <a:moveTo>
                    <a:pt x="2224430" y="0"/>
                  </a:moveTo>
                  <a:lnTo>
                    <a:pt x="2233980" y="24358"/>
                  </a:lnTo>
                  <a:lnTo>
                    <a:pt x="0" y="900087"/>
                  </a:lnTo>
                  <a:lnTo>
                    <a:pt x="19100" y="948804"/>
                  </a:lnTo>
                  <a:lnTo>
                    <a:pt x="2253068" y="73063"/>
                  </a:lnTo>
                  <a:lnTo>
                    <a:pt x="2262619" y="97421"/>
                  </a:lnTo>
                  <a:lnTo>
                    <a:pt x="2292235" y="29616"/>
                  </a:lnTo>
                  <a:lnTo>
                    <a:pt x="2224430" y="0"/>
                  </a:lnTo>
                  <a:close/>
                </a:path>
              </a:pathLst>
            </a:custGeom>
            <a:ln w="9525">
              <a:solidFill>
                <a:srgbClr val="000000"/>
              </a:solidFill>
            </a:ln>
          </p:spPr>
          <p:txBody>
            <a:bodyPr wrap="square" lIns="0" tIns="0" rIns="0" bIns="0" rtlCol="0"/>
            <a:lstStyle/>
            <a:p>
              <a:endParaRPr/>
            </a:p>
          </p:txBody>
        </p:sp>
        <p:sp>
          <p:nvSpPr>
            <p:cNvPr id="11" name="object 11"/>
            <p:cNvSpPr/>
            <p:nvPr/>
          </p:nvSpPr>
          <p:spPr>
            <a:xfrm>
              <a:off x="3978943" y="1401728"/>
              <a:ext cx="3446145" cy="1924050"/>
            </a:xfrm>
            <a:custGeom>
              <a:avLst/>
              <a:gdLst/>
              <a:ahLst/>
              <a:cxnLst/>
              <a:rect l="l" t="t" r="r" b="b"/>
              <a:pathLst>
                <a:path w="3446145" h="1924050">
                  <a:moveTo>
                    <a:pt x="3418700" y="0"/>
                  </a:moveTo>
                  <a:lnTo>
                    <a:pt x="35966" y="1849729"/>
                  </a:lnTo>
                  <a:lnTo>
                    <a:pt x="22440" y="1824977"/>
                  </a:lnTo>
                  <a:lnTo>
                    <a:pt x="0" y="1901558"/>
                  </a:lnTo>
                  <a:lnTo>
                    <a:pt x="76580" y="1923999"/>
                  </a:lnTo>
                  <a:lnTo>
                    <a:pt x="63042" y="1899246"/>
                  </a:lnTo>
                  <a:lnTo>
                    <a:pt x="3445776" y="49517"/>
                  </a:lnTo>
                  <a:lnTo>
                    <a:pt x="3418700" y="0"/>
                  </a:lnTo>
                  <a:close/>
                </a:path>
              </a:pathLst>
            </a:custGeom>
            <a:solidFill>
              <a:srgbClr val="B1B1B1"/>
            </a:solidFill>
          </p:spPr>
          <p:txBody>
            <a:bodyPr wrap="square" lIns="0" tIns="0" rIns="0" bIns="0" rtlCol="0"/>
            <a:lstStyle/>
            <a:p>
              <a:endParaRPr/>
            </a:p>
          </p:txBody>
        </p:sp>
        <p:sp>
          <p:nvSpPr>
            <p:cNvPr id="12" name="object 12"/>
            <p:cNvSpPr/>
            <p:nvPr/>
          </p:nvSpPr>
          <p:spPr>
            <a:xfrm>
              <a:off x="3978943" y="1401728"/>
              <a:ext cx="3446145" cy="1924050"/>
            </a:xfrm>
            <a:custGeom>
              <a:avLst/>
              <a:gdLst/>
              <a:ahLst/>
              <a:cxnLst/>
              <a:rect l="l" t="t" r="r" b="b"/>
              <a:pathLst>
                <a:path w="3446145" h="1924050">
                  <a:moveTo>
                    <a:pt x="76580" y="1923999"/>
                  </a:moveTo>
                  <a:lnTo>
                    <a:pt x="63042" y="1899246"/>
                  </a:lnTo>
                  <a:lnTo>
                    <a:pt x="3445776" y="49517"/>
                  </a:lnTo>
                  <a:lnTo>
                    <a:pt x="3418700" y="0"/>
                  </a:lnTo>
                  <a:lnTo>
                    <a:pt x="35966" y="1849729"/>
                  </a:lnTo>
                  <a:lnTo>
                    <a:pt x="22440" y="1824977"/>
                  </a:lnTo>
                  <a:lnTo>
                    <a:pt x="0" y="1901558"/>
                  </a:lnTo>
                  <a:lnTo>
                    <a:pt x="76580" y="1923999"/>
                  </a:lnTo>
                  <a:close/>
                </a:path>
              </a:pathLst>
            </a:custGeom>
            <a:ln w="9524">
              <a:solidFill>
                <a:srgbClr val="000000"/>
              </a:solidFill>
            </a:ln>
          </p:spPr>
          <p:txBody>
            <a:bodyPr wrap="square" lIns="0" tIns="0" rIns="0" bIns="0" rtlCol="0"/>
            <a:lstStyle/>
            <a:p>
              <a:endParaRPr/>
            </a:p>
          </p:txBody>
        </p:sp>
        <p:sp>
          <p:nvSpPr>
            <p:cNvPr id="13" name="object 13"/>
            <p:cNvSpPr/>
            <p:nvPr/>
          </p:nvSpPr>
          <p:spPr>
            <a:xfrm>
              <a:off x="6705598" y="3544823"/>
              <a:ext cx="1385570" cy="113030"/>
            </a:xfrm>
            <a:custGeom>
              <a:avLst/>
              <a:gdLst/>
              <a:ahLst/>
              <a:cxnLst/>
              <a:rect l="l" t="t" r="r" b="b"/>
              <a:pathLst>
                <a:path w="1385570" h="113029">
                  <a:moveTo>
                    <a:pt x="56388" y="0"/>
                  </a:moveTo>
                  <a:lnTo>
                    <a:pt x="0" y="56388"/>
                  </a:lnTo>
                  <a:lnTo>
                    <a:pt x="56388" y="112776"/>
                  </a:lnTo>
                  <a:lnTo>
                    <a:pt x="56388" y="84582"/>
                  </a:lnTo>
                  <a:lnTo>
                    <a:pt x="1385316" y="84582"/>
                  </a:lnTo>
                  <a:lnTo>
                    <a:pt x="1385316" y="28194"/>
                  </a:lnTo>
                  <a:lnTo>
                    <a:pt x="56388" y="28194"/>
                  </a:lnTo>
                  <a:lnTo>
                    <a:pt x="56388" y="0"/>
                  </a:lnTo>
                  <a:close/>
                </a:path>
              </a:pathLst>
            </a:custGeom>
            <a:solidFill>
              <a:srgbClr val="B1B1B1"/>
            </a:solidFill>
          </p:spPr>
          <p:txBody>
            <a:bodyPr wrap="square" lIns="0" tIns="0" rIns="0" bIns="0" rtlCol="0"/>
            <a:lstStyle/>
            <a:p>
              <a:endParaRPr/>
            </a:p>
          </p:txBody>
        </p:sp>
        <p:sp>
          <p:nvSpPr>
            <p:cNvPr id="14" name="object 14"/>
            <p:cNvSpPr/>
            <p:nvPr/>
          </p:nvSpPr>
          <p:spPr>
            <a:xfrm>
              <a:off x="6705598" y="3544823"/>
              <a:ext cx="1385570" cy="113030"/>
            </a:xfrm>
            <a:custGeom>
              <a:avLst/>
              <a:gdLst/>
              <a:ahLst/>
              <a:cxnLst/>
              <a:rect l="l" t="t" r="r" b="b"/>
              <a:pathLst>
                <a:path w="1385570" h="113029">
                  <a:moveTo>
                    <a:pt x="56388" y="0"/>
                  </a:moveTo>
                  <a:lnTo>
                    <a:pt x="56388" y="28194"/>
                  </a:lnTo>
                  <a:lnTo>
                    <a:pt x="1385316" y="28194"/>
                  </a:lnTo>
                  <a:lnTo>
                    <a:pt x="1385316" y="84582"/>
                  </a:lnTo>
                  <a:lnTo>
                    <a:pt x="56388" y="84582"/>
                  </a:lnTo>
                  <a:lnTo>
                    <a:pt x="56388" y="112776"/>
                  </a:lnTo>
                  <a:lnTo>
                    <a:pt x="0" y="56388"/>
                  </a:lnTo>
                  <a:lnTo>
                    <a:pt x="56388" y="0"/>
                  </a:lnTo>
                  <a:close/>
                </a:path>
              </a:pathLst>
            </a:custGeom>
            <a:ln w="9525">
              <a:solidFill>
                <a:srgbClr val="000000"/>
              </a:solidFill>
            </a:ln>
          </p:spPr>
          <p:txBody>
            <a:bodyPr wrap="square" lIns="0" tIns="0" rIns="0" bIns="0" rtlCol="0"/>
            <a:lstStyle/>
            <a:p>
              <a:endParaRPr/>
            </a:p>
          </p:txBody>
        </p:sp>
        <p:sp>
          <p:nvSpPr>
            <p:cNvPr id="15" name="object 15"/>
            <p:cNvSpPr/>
            <p:nvPr/>
          </p:nvSpPr>
          <p:spPr>
            <a:xfrm>
              <a:off x="4874798" y="2008752"/>
              <a:ext cx="3498215" cy="1325245"/>
            </a:xfrm>
            <a:custGeom>
              <a:avLst/>
              <a:gdLst/>
              <a:ahLst/>
              <a:cxnLst/>
              <a:rect l="l" t="t" r="r" b="b"/>
              <a:pathLst>
                <a:path w="3498215" h="1325245">
                  <a:moveTo>
                    <a:pt x="3478580" y="0"/>
                  </a:moveTo>
                  <a:lnTo>
                    <a:pt x="43065" y="1246047"/>
                  </a:lnTo>
                  <a:lnTo>
                    <a:pt x="33527" y="1219746"/>
                  </a:lnTo>
                  <a:lnTo>
                    <a:pt x="0" y="1291437"/>
                  </a:lnTo>
                  <a:lnTo>
                    <a:pt x="71691" y="1324965"/>
                  </a:lnTo>
                  <a:lnTo>
                    <a:pt x="62153" y="1298663"/>
                  </a:lnTo>
                  <a:lnTo>
                    <a:pt x="3497656" y="52616"/>
                  </a:lnTo>
                  <a:lnTo>
                    <a:pt x="3478580" y="0"/>
                  </a:lnTo>
                  <a:close/>
                </a:path>
              </a:pathLst>
            </a:custGeom>
            <a:solidFill>
              <a:srgbClr val="B1B1B1"/>
            </a:solidFill>
          </p:spPr>
          <p:txBody>
            <a:bodyPr wrap="square" lIns="0" tIns="0" rIns="0" bIns="0" rtlCol="0"/>
            <a:lstStyle/>
            <a:p>
              <a:endParaRPr/>
            </a:p>
          </p:txBody>
        </p:sp>
        <p:sp>
          <p:nvSpPr>
            <p:cNvPr id="16" name="object 16"/>
            <p:cNvSpPr/>
            <p:nvPr/>
          </p:nvSpPr>
          <p:spPr>
            <a:xfrm>
              <a:off x="4874797" y="2008752"/>
              <a:ext cx="3498215" cy="1325245"/>
            </a:xfrm>
            <a:custGeom>
              <a:avLst/>
              <a:gdLst/>
              <a:ahLst/>
              <a:cxnLst/>
              <a:rect l="l" t="t" r="r" b="b"/>
              <a:pathLst>
                <a:path w="3498215" h="1325245">
                  <a:moveTo>
                    <a:pt x="71691" y="1324965"/>
                  </a:moveTo>
                  <a:lnTo>
                    <a:pt x="62153" y="1298663"/>
                  </a:lnTo>
                  <a:lnTo>
                    <a:pt x="3497656" y="52616"/>
                  </a:lnTo>
                  <a:lnTo>
                    <a:pt x="3478580" y="0"/>
                  </a:lnTo>
                  <a:lnTo>
                    <a:pt x="43065" y="1246047"/>
                  </a:lnTo>
                  <a:lnTo>
                    <a:pt x="33527" y="1219746"/>
                  </a:lnTo>
                  <a:lnTo>
                    <a:pt x="0" y="1291437"/>
                  </a:lnTo>
                  <a:lnTo>
                    <a:pt x="71691" y="1324965"/>
                  </a:lnTo>
                  <a:close/>
                </a:path>
              </a:pathLst>
            </a:custGeom>
            <a:ln w="9525">
              <a:solidFill>
                <a:srgbClr val="000000"/>
              </a:solidFill>
            </a:ln>
          </p:spPr>
          <p:txBody>
            <a:bodyPr wrap="square" lIns="0" tIns="0" rIns="0" bIns="0" rtlCol="0"/>
            <a:lstStyle/>
            <a:p>
              <a:endParaRPr/>
            </a:p>
          </p:txBody>
        </p:sp>
        <p:sp>
          <p:nvSpPr>
            <p:cNvPr id="17" name="object 17"/>
            <p:cNvSpPr/>
            <p:nvPr/>
          </p:nvSpPr>
          <p:spPr>
            <a:xfrm>
              <a:off x="5807689" y="3781049"/>
              <a:ext cx="2026285" cy="810260"/>
            </a:xfrm>
            <a:custGeom>
              <a:avLst/>
              <a:gdLst/>
              <a:ahLst/>
              <a:cxnLst/>
              <a:rect l="l" t="t" r="r" b="b"/>
              <a:pathLst>
                <a:path w="2026284" h="810260">
                  <a:moveTo>
                    <a:pt x="81533" y="0"/>
                  </a:moveTo>
                  <a:lnTo>
                    <a:pt x="0" y="37617"/>
                  </a:lnTo>
                  <a:lnTo>
                    <a:pt x="37617" y="119151"/>
                  </a:lnTo>
                  <a:lnTo>
                    <a:pt x="48602" y="89357"/>
                  </a:lnTo>
                  <a:lnTo>
                    <a:pt x="2003958" y="810069"/>
                  </a:lnTo>
                  <a:lnTo>
                    <a:pt x="2025916" y="750493"/>
                  </a:lnTo>
                  <a:lnTo>
                    <a:pt x="70548" y="29794"/>
                  </a:lnTo>
                  <a:lnTo>
                    <a:pt x="81533" y="0"/>
                  </a:lnTo>
                  <a:close/>
                </a:path>
              </a:pathLst>
            </a:custGeom>
            <a:solidFill>
              <a:srgbClr val="B1B1B1"/>
            </a:solidFill>
          </p:spPr>
          <p:txBody>
            <a:bodyPr wrap="square" lIns="0" tIns="0" rIns="0" bIns="0" rtlCol="0"/>
            <a:lstStyle/>
            <a:p>
              <a:endParaRPr/>
            </a:p>
          </p:txBody>
        </p:sp>
        <p:sp>
          <p:nvSpPr>
            <p:cNvPr id="18" name="object 18"/>
            <p:cNvSpPr/>
            <p:nvPr/>
          </p:nvSpPr>
          <p:spPr>
            <a:xfrm>
              <a:off x="5807689" y="3781049"/>
              <a:ext cx="2026285" cy="810260"/>
            </a:xfrm>
            <a:custGeom>
              <a:avLst/>
              <a:gdLst/>
              <a:ahLst/>
              <a:cxnLst/>
              <a:rect l="l" t="t" r="r" b="b"/>
              <a:pathLst>
                <a:path w="2026284" h="810260">
                  <a:moveTo>
                    <a:pt x="37617" y="119151"/>
                  </a:moveTo>
                  <a:lnTo>
                    <a:pt x="48602" y="89357"/>
                  </a:lnTo>
                  <a:lnTo>
                    <a:pt x="2003958" y="810069"/>
                  </a:lnTo>
                  <a:lnTo>
                    <a:pt x="2025916" y="750493"/>
                  </a:lnTo>
                  <a:lnTo>
                    <a:pt x="70548" y="29794"/>
                  </a:lnTo>
                  <a:lnTo>
                    <a:pt x="81533" y="0"/>
                  </a:lnTo>
                  <a:lnTo>
                    <a:pt x="0" y="37617"/>
                  </a:lnTo>
                  <a:lnTo>
                    <a:pt x="37617" y="119151"/>
                  </a:lnTo>
                  <a:close/>
                </a:path>
              </a:pathLst>
            </a:custGeom>
            <a:ln w="9525">
              <a:solidFill>
                <a:srgbClr val="000000"/>
              </a:solidFill>
            </a:ln>
          </p:spPr>
          <p:txBody>
            <a:bodyPr wrap="square" lIns="0" tIns="0" rIns="0" bIns="0" rtlCol="0"/>
            <a:lstStyle/>
            <a:p>
              <a:endParaRPr/>
            </a:p>
          </p:txBody>
        </p:sp>
        <p:sp>
          <p:nvSpPr>
            <p:cNvPr id="19" name="object 19"/>
            <p:cNvSpPr/>
            <p:nvPr/>
          </p:nvSpPr>
          <p:spPr>
            <a:xfrm>
              <a:off x="1260651" y="4218433"/>
              <a:ext cx="1162050" cy="343535"/>
            </a:xfrm>
            <a:custGeom>
              <a:avLst/>
              <a:gdLst/>
              <a:ahLst/>
              <a:cxnLst/>
              <a:rect l="l" t="t" r="r" b="b"/>
              <a:pathLst>
                <a:path w="1162050" h="343535">
                  <a:moveTo>
                    <a:pt x="13004" y="0"/>
                  </a:moveTo>
                  <a:lnTo>
                    <a:pt x="0" y="54851"/>
                  </a:lnTo>
                  <a:lnTo>
                    <a:pt x="1100404" y="315556"/>
                  </a:lnTo>
                  <a:lnTo>
                    <a:pt x="1093901" y="342988"/>
                  </a:lnTo>
                  <a:lnTo>
                    <a:pt x="1161757" y="301129"/>
                  </a:lnTo>
                  <a:lnTo>
                    <a:pt x="1119898" y="233273"/>
                  </a:lnTo>
                  <a:lnTo>
                    <a:pt x="1113396" y="260692"/>
                  </a:lnTo>
                  <a:lnTo>
                    <a:pt x="13004" y="0"/>
                  </a:lnTo>
                  <a:close/>
                </a:path>
              </a:pathLst>
            </a:custGeom>
            <a:solidFill>
              <a:srgbClr val="B1B1B1"/>
            </a:solidFill>
          </p:spPr>
          <p:txBody>
            <a:bodyPr wrap="square" lIns="0" tIns="0" rIns="0" bIns="0" rtlCol="0"/>
            <a:lstStyle/>
            <a:p>
              <a:endParaRPr/>
            </a:p>
          </p:txBody>
        </p:sp>
        <p:sp>
          <p:nvSpPr>
            <p:cNvPr id="20" name="object 20"/>
            <p:cNvSpPr/>
            <p:nvPr/>
          </p:nvSpPr>
          <p:spPr>
            <a:xfrm>
              <a:off x="1260651" y="4218433"/>
              <a:ext cx="1162050" cy="343535"/>
            </a:xfrm>
            <a:custGeom>
              <a:avLst/>
              <a:gdLst/>
              <a:ahLst/>
              <a:cxnLst/>
              <a:rect l="l" t="t" r="r" b="b"/>
              <a:pathLst>
                <a:path w="1162050" h="343535">
                  <a:moveTo>
                    <a:pt x="1093901" y="342988"/>
                  </a:moveTo>
                  <a:lnTo>
                    <a:pt x="1100404" y="315556"/>
                  </a:lnTo>
                  <a:lnTo>
                    <a:pt x="0" y="54851"/>
                  </a:lnTo>
                  <a:lnTo>
                    <a:pt x="13004" y="0"/>
                  </a:lnTo>
                  <a:lnTo>
                    <a:pt x="1113396" y="260692"/>
                  </a:lnTo>
                  <a:lnTo>
                    <a:pt x="1119898" y="233273"/>
                  </a:lnTo>
                  <a:lnTo>
                    <a:pt x="1161757" y="301129"/>
                  </a:lnTo>
                  <a:lnTo>
                    <a:pt x="1093901" y="342988"/>
                  </a:lnTo>
                  <a:close/>
                </a:path>
              </a:pathLst>
            </a:custGeom>
            <a:ln w="9524">
              <a:solidFill>
                <a:srgbClr val="000000"/>
              </a:solidFill>
            </a:ln>
          </p:spPr>
          <p:txBody>
            <a:bodyPr wrap="square" lIns="0" tIns="0" rIns="0" bIns="0" rtlCol="0"/>
            <a:lstStyle/>
            <a:p>
              <a:endParaRPr/>
            </a:p>
          </p:txBody>
        </p:sp>
        <p:pic>
          <p:nvPicPr>
            <p:cNvPr id="21" name="object 21"/>
            <p:cNvPicPr/>
            <p:nvPr/>
          </p:nvPicPr>
          <p:blipFill>
            <a:blip r:embed="rId3" cstate="print"/>
            <a:stretch>
              <a:fillRect/>
            </a:stretch>
          </p:blipFill>
          <p:spPr>
            <a:xfrm>
              <a:off x="228600" y="2895600"/>
              <a:ext cx="1411224" cy="1839468"/>
            </a:xfrm>
            <a:prstGeom prst="rect">
              <a:avLst/>
            </a:prstGeom>
          </p:spPr>
        </p:pic>
        <p:sp>
          <p:nvSpPr>
            <p:cNvPr id="22" name="object 22"/>
            <p:cNvSpPr/>
            <p:nvPr/>
          </p:nvSpPr>
          <p:spPr>
            <a:xfrm>
              <a:off x="223837" y="2890837"/>
              <a:ext cx="1421130" cy="1849120"/>
            </a:xfrm>
            <a:custGeom>
              <a:avLst/>
              <a:gdLst/>
              <a:ahLst/>
              <a:cxnLst/>
              <a:rect l="l" t="t" r="r" b="b"/>
              <a:pathLst>
                <a:path w="1421130" h="1849120">
                  <a:moveTo>
                    <a:pt x="0" y="0"/>
                  </a:moveTo>
                  <a:lnTo>
                    <a:pt x="1420749" y="0"/>
                  </a:lnTo>
                  <a:lnTo>
                    <a:pt x="1420749" y="1848993"/>
                  </a:lnTo>
                  <a:lnTo>
                    <a:pt x="0" y="1848993"/>
                  </a:lnTo>
                  <a:lnTo>
                    <a:pt x="0" y="0"/>
                  </a:lnTo>
                  <a:close/>
                </a:path>
              </a:pathLst>
            </a:custGeom>
            <a:ln w="9525">
              <a:solidFill>
                <a:srgbClr val="000000"/>
              </a:solidFill>
            </a:ln>
          </p:spPr>
          <p:txBody>
            <a:bodyPr wrap="square" lIns="0" tIns="0" rIns="0" bIns="0" rtlCol="0"/>
            <a:lstStyle/>
            <a:p>
              <a:endParaRPr/>
            </a:p>
          </p:txBody>
        </p:sp>
        <p:pic>
          <p:nvPicPr>
            <p:cNvPr id="23" name="object 23"/>
            <p:cNvPicPr/>
            <p:nvPr/>
          </p:nvPicPr>
          <p:blipFill>
            <a:blip r:embed="rId4" cstate="print"/>
            <a:stretch>
              <a:fillRect/>
            </a:stretch>
          </p:blipFill>
          <p:spPr>
            <a:xfrm>
              <a:off x="228600" y="914400"/>
              <a:ext cx="1415795" cy="1850135"/>
            </a:xfrm>
            <a:prstGeom prst="rect">
              <a:avLst/>
            </a:prstGeom>
          </p:spPr>
        </p:pic>
        <p:pic>
          <p:nvPicPr>
            <p:cNvPr id="24" name="object 24"/>
            <p:cNvPicPr/>
            <p:nvPr/>
          </p:nvPicPr>
          <p:blipFill>
            <a:blip r:embed="rId5" cstate="print"/>
            <a:stretch>
              <a:fillRect/>
            </a:stretch>
          </p:blipFill>
          <p:spPr>
            <a:xfrm>
              <a:off x="298703" y="4879847"/>
              <a:ext cx="1225295" cy="1572767"/>
            </a:xfrm>
            <a:prstGeom prst="rect">
              <a:avLst/>
            </a:prstGeom>
          </p:spPr>
        </p:pic>
        <p:pic>
          <p:nvPicPr>
            <p:cNvPr id="25" name="object 25"/>
            <p:cNvPicPr/>
            <p:nvPr/>
          </p:nvPicPr>
          <p:blipFill>
            <a:blip r:embed="rId6" cstate="print"/>
            <a:stretch>
              <a:fillRect/>
            </a:stretch>
          </p:blipFill>
          <p:spPr>
            <a:xfrm>
              <a:off x="8090915" y="1464564"/>
              <a:ext cx="838199" cy="838199"/>
            </a:xfrm>
            <a:prstGeom prst="rect">
              <a:avLst/>
            </a:prstGeom>
          </p:spPr>
        </p:pic>
        <p:pic>
          <p:nvPicPr>
            <p:cNvPr id="26" name="object 26"/>
            <p:cNvPicPr/>
            <p:nvPr/>
          </p:nvPicPr>
          <p:blipFill>
            <a:blip r:embed="rId7" cstate="print"/>
            <a:stretch>
              <a:fillRect/>
            </a:stretch>
          </p:blipFill>
          <p:spPr>
            <a:xfrm>
              <a:off x="7239000" y="819912"/>
              <a:ext cx="938783" cy="928115"/>
            </a:xfrm>
            <a:prstGeom prst="rect">
              <a:avLst/>
            </a:prstGeom>
          </p:spPr>
        </p:pic>
        <p:sp>
          <p:nvSpPr>
            <p:cNvPr id="27" name="object 27"/>
            <p:cNvSpPr/>
            <p:nvPr/>
          </p:nvSpPr>
          <p:spPr>
            <a:xfrm>
              <a:off x="5340092" y="5759196"/>
              <a:ext cx="3423285" cy="108585"/>
            </a:xfrm>
            <a:custGeom>
              <a:avLst/>
              <a:gdLst/>
              <a:ahLst/>
              <a:cxnLst/>
              <a:rect l="l" t="t" r="r" b="b"/>
              <a:pathLst>
                <a:path w="3423284" h="108585">
                  <a:moveTo>
                    <a:pt x="54101" y="0"/>
                  </a:moveTo>
                  <a:lnTo>
                    <a:pt x="0" y="54101"/>
                  </a:lnTo>
                  <a:lnTo>
                    <a:pt x="54101" y="108203"/>
                  </a:lnTo>
                  <a:lnTo>
                    <a:pt x="54101" y="81152"/>
                  </a:lnTo>
                  <a:lnTo>
                    <a:pt x="3422904" y="81152"/>
                  </a:lnTo>
                  <a:lnTo>
                    <a:pt x="3422904" y="27050"/>
                  </a:lnTo>
                  <a:lnTo>
                    <a:pt x="54101" y="27050"/>
                  </a:lnTo>
                  <a:lnTo>
                    <a:pt x="54101" y="0"/>
                  </a:lnTo>
                  <a:close/>
                </a:path>
              </a:pathLst>
            </a:custGeom>
            <a:solidFill>
              <a:srgbClr val="B1B1B1"/>
            </a:solidFill>
          </p:spPr>
          <p:txBody>
            <a:bodyPr wrap="square" lIns="0" tIns="0" rIns="0" bIns="0" rtlCol="0"/>
            <a:lstStyle/>
            <a:p>
              <a:endParaRPr/>
            </a:p>
          </p:txBody>
        </p:sp>
        <p:sp>
          <p:nvSpPr>
            <p:cNvPr id="28" name="object 28"/>
            <p:cNvSpPr/>
            <p:nvPr/>
          </p:nvSpPr>
          <p:spPr>
            <a:xfrm>
              <a:off x="5340092" y="5759196"/>
              <a:ext cx="3423285" cy="108585"/>
            </a:xfrm>
            <a:custGeom>
              <a:avLst/>
              <a:gdLst/>
              <a:ahLst/>
              <a:cxnLst/>
              <a:rect l="l" t="t" r="r" b="b"/>
              <a:pathLst>
                <a:path w="3423284" h="108585">
                  <a:moveTo>
                    <a:pt x="54101" y="108203"/>
                  </a:moveTo>
                  <a:lnTo>
                    <a:pt x="54101" y="81152"/>
                  </a:lnTo>
                  <a:lnTo>
                    <a:pt x="3422904" y="81152"/>
                  </a:lnTo>
                  <a:lnTo>
                    <a:pt x="3422904" y="27050"/>
                  </a:lnTo>
                  <a:lnTo>
                    <a:pt x="54101" y="27050"/>
                  </a:lnTo>
                  <a:lnTo>
                    <a:pt x="54101" y="0"/>
                  </a:lnTo>
                  <a:lnTo>
                    <a:pt x="0" y="54101"/>
                  </a:lnTo>
                  <a:lnTo>
                    <a:pt x="54101" y="108203"/>
                  </a:lnTo>
                  <a:close/>
                </a:path>
              </a:pathLst>
            </a:custGeom>
            <a:ln w="9525">
              <a:solidFill>
                <a:srgbClr val="000000"/>
              </a:solidFill>
            </a:ln>
          </p:spPr>
          <p:txBody>
            <a:bodyPr wrap="square" lIns="0" tIns="0" rIns="0" bIns="0" rtlCol="0"/>
            <a:lstStyle/>
            <a:p>
              <a:endParaRPr/>
            </a:p>
          </p:txBody>
        </p:sp>
        <p:pic>
          <p:nvPicPr>
            <p:cNvPr id="29" name="object 29"/>
            <p:cNvPicPr/>
            <p:nvPr/>
          </p:nvPicPr>
          <p:blipFill>
            <a:blip r:embed="rId8" cstate="print"/>
            <a:stretch>
              <a:fillRect/>
            </a:stretch>
          </p:blipFill>
          <p:spPr>
            <a:xfrm>
              <a:off x="7543800" y="5093207"/>
              <a:ext cx="1225295" cy="1225295"/>
            </a:xfrm>
            <a:prstGeom prst="rect">
              <a:avLst/>
            </a:prstGeom>
          </p:spPr>
        </p:pic>
        <p:pic>
          <p:nvPicPr>
            <p:cNvPr id="30" name="object 30"/>
            <p:cNvPicPr/>
            <p:nvPr/>
          </p:nvPicPr>
          <p:blipFill>
            <a:blip r:embed="rId9" cstate="print"/>
            <a:stretch>
              <a:fillRect/>
            </a:stretch>
          </p:blipFill>
          <p:spPr>
            <a:xfrm>
              <a:off x="7537703" y="2520695"/>
              <a:ext cx="1231391" cy="1572767"/>
            </a:xfrm>
            <a:prstGeom prst="rect">
              <a:avLst/>
            </a:prstGeom>
          </p:spPr>
        </p:pic>
        <p:pic>
          <p:nvPicPr>
            <p:cNvPr id="31" name="object 31"/>
            <p:cNvPicPr/>
            <p:nvPr/>
          </p:nvPicPr>
          <p:blipFill>
            <a:blip r:embed="rId10" cstate="print"/>
            <a:stretch>
              <a:fillRect/>
            </a:stretch>
          </p:blipFill>
          <p:spPr>
            <a:xfrm>
              <a:off x="7801356" y="4242815"/>
              <a:ext cx="656843" cy="699515"/>
            </a:xfrm>
            <a:prstGeom prst="rect">
              <a:avLst/>
            </a:prstGeom>
          </p:spPr>
        </p:pic>
      </p:grpSp>
      <p:sp>
        <p:nvSpPr>
          <p:cNvPr id="32" name="object 32"/>
          <p:cNvSpPr txBox="1"/>
          <p:nvPr/>
        </p:nvSpPr>
        <p:spPr>
          <a:xfrm>
            <a:off x="2571178" y="724392"/>
            <a:ext cx="4026535" cy="299720"/>
          </a:xfrm>
          <a:prstGeom prst="rect">
            <a:avLst/>
          </a:prstGeom>
        </p:spPr>
        <p:txBody>
          <a:bodyPr vert="horz" wrap="square" lIns="0" tIns="12700" rIns="0" bIns="0" rtlCol="0">
            <a:spAutoFit/>
          </a:bodyPr>
          <a:lstStyle/>
          <a:p>
            <a:pPr marL="12700">
              <a:lnSpc>
                <a:spcPct val="100000"/>
              </a:lnSpc>
              <a:spcBef>
                <a:spcPts val="100"/>
              </a:spcBef>
            </a:pPr>
            <a:r>
              <a:rPr sz="1800" u="sng" spc="-10" dirty="0">
                <a:solidFill>
                  <a:srgbClr val="0000FF"/>
                </a:solidFill>
                <a:uFill>
                  <a:solidFill>
                    <a:srgbClr val="0000FF"/>
                  </a:solidFill>
                </a:uFill>
                <a:latin typeface="Arial"/>
                <a:cs typeface="Arial"/>
                <a:hlinkClick r:id="rId11"/>
              </a:rPr>
              <a:t>https://soldierforlife.army.mil/Retirement</a:t>
            </a:r>
            <a:endParaRPr sz="1800">
              <a:latin typeface="Arial"/>
              <a:cs typeface="Arial"/>
            </a:endParaRPr>
          </a:p>
        </p:txBody>
      </p:sp>
      <p:sp>
        <p:nvSpPr>
          <p:cNvPr id="33" name="object 3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a:t>
            </a:fld>
            <a:endParaRPr spc="-2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239000" y="957072"/>
            <a:ext cx="1510283" cy="757427"/>
          </a:xfrm>
          <a:prstGeom prst="rect">
            <a:avLst/>
          </a:prstGeom>
        </p:spPr>
      </p:pic>
      <p:sp>
        <p:nvSpPr>
          <p:cNvPr id="3" name="object 3"/>
          <p:cNvSpPr txBox="1">
            <a:spLocks noGrp="1"/>
          </p:cNvSpPr>
          <p:nvPr>
            <p:ph type="title"/>
          </p:nvPr>
        </p:nvSpPr>
        <p:spPr>
          <a:xfrm>
            <a:off x="3058001" y="-2031"/>
            <a:ext cx="3028950" cy="513715"/>
          </a:xfrm>
          <a:prstGeom prst="rect">
            <a:avLst/>
          </a:prstGeom>
        </p:spPr>
        <p:txBody>
          <a:bodyPr vert="horz" wrap="square" lIns="0" tIns="12700" rIns="0" bIns="0" rtlCol="0">
            <a:spAutoFit/>
          </a:bodyPr>
          <a:lstStyle/>
          <a:p>
            <a:pPr marL="12700">
              <a:lnSpc>
                <a:spcPct val="100000"/>
              </a:lnSpc>
              <a:spcBef>
                <a:spcPts val="100"/>
              </a:spcBef>
            </a:pPr>
            <a:r>
              <a:rPr dirty="0"/>
              <a:t>TRICARE</a:t>
            </a:r>
            <a:r>
              <a:rPr spc="-60" dirty="0"/>
              <a:t> </a:t>
            </a:r>
            <a:r>
              <a:rPr spc="-20" dirty="0"/>
              <a:t>Plans</a:t>
            </a:r>
          </a:p>
        </p:txBody>
      </p:sp>
      <p:sp>
        <p:nvSpPr>
          <p:cNvPr id="4" name="object 4"/>
          <p:cNvSpPr txBox="1"/>
          <p:nvPr/>
        </p:nvSpPr>
        <p:spPr>
          <a:xfrm>
            <a:off x="1677161" y="652780"/>
            <a:ext cx="5797550" cy="304800"/>
          </a:xfrm>
          <a:prstGeom prst="rect">
            <a:avLst/>
          </a:prstGeom>
          <a:ln w="38100">
            <a:solidFill>
              <a:srgbClr val="0000FF"/>
            </a:solidFill>
          </a:ln>
        </p:spPr>
        <p:txBody>
          <a:bodyPr vert="horz" wrap="square" lIns="0" tIns="0" rIns="0" bIns="0" rtlCol="0">
            <a:spAutoFit/>
          </a:bodyPr>
          <a:lstStyle/>
          <a:p>
            <a:pPr marR="1905" algn="ctr">
              <a:lnSpc>
                <a:spcPts val="2130"/>
              </a:lnSpc>
            </a:pPr>
            <a:r>
              <a:rPr sz="1800" dirty="0">
                <a:latin typeface="Arial"/>
                <a:cs typeface="Arial"/>
              </a:rPr>
              <a:t>See</a:t>
            </a:r>
            <a:r>
              <a:rPr sz="1800" spc="-25" dirty="0">
                <a:latin typeface="Arial"/>
                <a:cs typeface="Arial"/>
              </a:rPr>
              <a:t> </a:t>
            </a:r>
            <a:r>
              <a:rPr sz="1800" u="sng" spc="-10" dirty="0">
                <a:solidFill>
                  <a:srgbClr val="0000FF"/>
                </a:solidFill>
                <a:uFill>
                  <a:solidFill>
                    <a:srgbClr val="0000FF"/>
                  </a:solidFill>
                </a:uFill>
                <a:latin typeface="Arial"/>
                <a:cs typeface="Arial"/>
                <a:hlinkClick r:id="rId4"/>
              </a:rPr>
              <a:t>https://www.tricare.mil</a:t>
            </a:r>
            <a:r>
              <a:rPr sz="1800" u="none" spc="25" dirty="0">
                <a:solidFill>
                  <a:srgbClr val="0000FF"/>
                </a:solidFill>
                <a:latin typeface="Arial"/>
                <a:cs typeface="Arial"/>
              </a:rPr>
              <a:t> </a:t>
            </a:r>
            <a:r>
              <a:rPr sz="1800" u="none" dirty="0">
                <a:latin typeface="Arial"/>
                <a:cs typeface="Arial"/>
              </a:rPr>
              <a:t>for</a:t>
            </a:r>
            <a:r>
              <a:rPr sz="1800" u="none" spc="-15" dirty="0">
                <a:latin typeface="Arial"/>
                <a:cs typeface="Arial"/>
              </a:rPr>
              <a:t> </a:t>
            </a:r>
            <a:r>
              <a:rPr sz="1800" u="none" dirty="0">
                <a:latin typeface="Arial"/>
                <a:cs typeface="Arial"/>
              </a:rPr>
              <a:t>more</a:t>
            </a:r>
            <a:r>
              <a:rPr sz="1800" u="none" spc="-25" dirty="0">
                <a:latin typeface="Arial"/>
                <a:cs typeface="Arial"/>
              </a:rPr>
              <a:t> </a:t>
            </a:r>
            <a:r>
              <a:rPr sz="1800" u="none" spc="-10" dirty="0">
                <a:latin typeface="Arial"/>
                <a:cs typeface="Arial"/>
              </a:rPr>
              <a:t>details</a:t>
            </a:r>
            <a:endParaRPr sz="1800">
              <a:latin typeface="Arial"/>
              <a:cs typeface="Arial"/>
            </a:endParaRPr>
          </a:p>
        </p:txBody>
      </p:sp>
      <p:sp>
        <p:nvSpPr>
          <p:cNvPr id="5" name="object 5"/>
          <p:cNvSpPr txBox="1"/>
          <p:nvPr/>
        </p:nvSpPr>
        <p:spPr>
          <a:xfrm>
            <a:off x="417639" y="1526865"/>
            <a:ext cx="8621395" cy="4987925"/>
          </a:xfrm>
          <a:prstGeom prst="rect">
            <a:avLst/>
          </a:prstGeom>
        </p:spPr>
        <p:txBody>
          <a:bodyPr vert="horz" wrap="square" lIns="0" tIns="13335" rIns="0" bIns="0" rtlCol="0">
            <a:spAutoFit/>
          </a:bodyPr>
          <a:lstStyle/>
          <a:p>
            <a:pPr marL="297180" indent="-284480">
              <a:lnSpc>
                <a:spcPts val="2295"/>
              </a:lnSpc>
              <a:spcBef>
                <a:spcPts val="105"/>
              </a:spcBef>
              <a:buFont typeface="Arial"/>
              <a:buChar char="–"/>
              <a:tabLst>
                <a:tab pos="297180" algn="l"/>
              </a:tabLst>
            </a:pPr>
            <a:r>
              <a:rPr sz="2000" b="1" dirty="0">
                <a:latin typeface="Arial"/>
                <a:cs typeface="Arial"/>
              </a:rPr>
              <a:t>TRICARE</a:t>
            </a:r>
            <a:r>
              <a:rPr sz="2000" b="1" spc="-50" dirty="0">
                <a:latin typeface="Arial"/>
                <a:cs typeface="Arial"/>
              </a:rPr>
              <a:t> </a:t>
            </a:r>
            <a:r>
              <a:rPr sz="2000" b="1" dirty="0">
                <a:latin typeface="Arial"/>
                <a:cs typeface="Arial"/>
              </a:rPr>
              <a:t>Retired</a:t>
            </a:r>
            <a:r>
              <a:rPr sz="2000" b="1" spc="-75" dirty="0">
                <a:latin typeface="Arial"/>
                <a:cs typeface="Arial"/>
              </a:rPr>
              <a:t> </a:t>
            </a:r>
            <a:r>
              <a:rPr sz="2000" b="1" dirty="0">
                <a:latin typeface="Arial"/>
                <a:cs typeface="Arial"/>
              </a:rPr>
              <a:t>Reserve</a:t>
            </a:r>
            <a:r>
              <a:rPr sz="2000" b="1" spc="-35" dirty="0">
                <a:latin typeface="Arial"/>
                <a:cs typeface="Arial"/>
              </a:rPr>
              <a:t> </a:t>
            </a:r>
            <a:r>
              <a:rPr sz="1800" dirty="0">
                <a:latin typeface="Arial"/>
                <a:cs typeface="Arial"/>
              </a:rPr>
              <a:t>–</a:t>
            </a:r>
            <a:r>
              <a:rPr sz="1800" spc="-40" dirty="0">
                <a:latin typeface="Arial"/>
                <a:cs typeface="Arial"/>
              </a:rPr>
              <a:t> </a:t>
            </a:r>
            <a:r>
              <a:rPr sz="1800" dirty="0">
                <a:latin typeface="Arial"/>
                <a:cs typeface="Arial"/>
              </a:rPr>
              <a:t>Available</a:t>
            </a:r>
            <a:r>
              <a:rPr sz="1800" spc="-1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members</a:t>
            </a:r>
            <a:r>
              <a:rPr sz="1800" spc="-35" dirty="0">
                <a:latin typeface="Arial"/>
                <a:cs typeface="Arial"/>
              </a:rPr>
              <a:t> </a:t>
            </a:r>
            <a:r>
              <a:rPr sz="1800" dirty="0">
                <a:latin typeface="Arial"/>
                <a:cs typeface="Arial"/>
              </a:rPr>
              <a:t>in</a:t>
            </a:r>
            <a:r>
              <a:rPr sz="1800" spc="-25" dirty="0">
                <a:latin typeface="Arial"/>
                <a:cs typeface="Arial"/>
              </a:rPr>
              <a:t> the</a:t>
            </a:r>
            <a:endParaRPr sz="1800">
              <a:latin typeface="Arial"/>
              <a:cs typeface="Arial"/>
            </a:endParaRPr>
          </a:p>
          <a:p>
            <a:pPr marL="297180" marR="443865">
              <a:lnSpc>
                <a:spcPts val="1939"/>
              </a:lnSpc>
              <a:spcBef>
                <a:spcPts val="140"/>
              </a:spcBef>
            </a:pPr>
            <a:r>
              <a:rPr sz="1800" dirty="0">
                <a:latin typeface="Arial"/>
                <a:cs typeface="Arial"/>
              </a:rPr>
              <a:t>Retired</a:t>
            </a:r>
            <a:r>
              <a:rPr sz="1800" spc="-25" dirty="0">
                <a:latin typeface="Arial"/>
                <a:cs typeface="Arial"/>
              </a:rPr>
              <a:t> </a:t>
            </a:r>
            <a:r>
              <a:rPr sz="1800" dirty="0">
                <a:latin typeface="Arial"/>
                <a:cs typeface="Arial"/>
              </a:rPr>
              <a:t>Reserve</a:t>
            </a:r>
            <a:r>
              <a:rPr sz="1800" spc="-25" dirty="0">
                <a:latin typeface="Arial"/>
                <a:cs typeface="Arial"/>
              </a:rPr>
              <a:t> </a:t>
            </a:r>
            <a:r>
              <a:rPr sz="1800" dirty="0">
                <a:latin typeface="Arial"/>
                <a:cs typeface="Arial"/>
              </a:rPr>
              <a:t>who</a:t>
            </a:r>
            <a:r>
              <a:rPr sz="1800" spc="5" dirty="0">
                <a:latin typeface="Arial"/>
                <a:cs typeface="Arial"/>
              </a:rPr>
              <a:t> </a:t>
            </a:r>
            <a:r>
              <a:rPr sz="1800" dirty="0">
                <a:latin typeface="Arial"/>
                <a:cs typeface="Arial"/>
              </a:rPr>
              <a:t>are</a:t>
            </a:r>
            <a:r>
              <a:rPr sz="1800" spc="-40" dirty="0">
                <a:latin typeface="Arial"/>
                <a:cs typeface="Arial"/>
              </a:rPr>
              <a:t> </a:t>
            </a:r>
            <a:r>
              <a:rPr sz="1800" dirty="0">
                <a:latin typeface="Arial"/>
                <a:cs typeface="Arial"/>
              </a:rPr>
              <a:t>qualified</a:t>
            </a:r>
            <a:r>
              <a:rPr sz="1800" spc="-15" dirty="0">
                <a:latin typeface="Arial"/>
                <a:cs typeface="Arial"/>
              </a:rPr>
              <a:t> </a:t>
            </a:r>
            <a:r>
              <a:rPr sz="1800" dirty="0">
                <a:latin typeface="Arial"/>
                <a:cs typeface="Arial"/>
              </a:rPr>
              <a:t>for</a:t>
            </a:r>
            <a:r>
              <a:rPr sz="1800" spc="-30" dirty="0">
                <a:latin typeface="Arial"/>
                <a:cs typeface="Arial"/>
              </a:rPr>
              <a:t> </a:t>
            </a:r>
            <a:r>
              <a:rPr sz="1800" spc="-10" dirty="0">
                <a:latin typeface="Arial"/>
                <a:cs typeface="Arial"/>
              </a:rPr>
              <a:t>non-</a:t>
            </a:r>
            <a:r>
              <a:rPr sz="1800" dirty="0">
                <a:latin typeface="Arial"/>
                <a:cs typeface="Arial"/>
              </a:rPr>
              <a:t>regular</a:t>
            </a:r>
            <a:r>
              <a:rPr sz="1800" spc="-15" dirty="0">
                <a:latin typeface="Arial"/>
                <a:cs typeface="Arial"/>
              </a:rPr>
              <a:t> </a:t>
            </a:r>
            <a:r>
              <a:rPr sz="1800" dirty="0">
                <a:latin typeface="Arial"/>
                <a:cs typeface="Arial"/>
              </a:rPr>
              <a:t>retirement</a:t>
            </a:r>
            <a:r>
              <a:rPr sz="1800" spc="-15" dirty="0">
                <a:latin typeface="Arial"/>
                <a:cs typeface="Arial"/>
              </a:rPr>
              <a:t> </a:t>
            </a:r>
            <a:r>
              <a:rPr sz="1800" dirty="0">
                <a:latin typeface="Arial"/>
                <a:cs typeface="Arial"/>
              </a:rPr>
              <a:t>and</a:t>
            </a:r>
            <a:r>
              <a:rPr sz="1800" spc="-35" dirty="0">
                <a:latin typeface="Arial"/>
                <a:cs typeface="Arial"/>
              </a:rPr>
              <a:t> </a:t>
            </a:r>
            <a:r>
              <a:rPr sz="1800" dirty="0">
                <a:latin typeface="Arial"/>
                <a:cs typeface="Arial"/>
              </a:rPr>
              <a:t>are</a:t>
            </a:r>
            <a:r>
              <a:rPr sz="1800" spc="-25" dirty="0">
                <a:latin typeface="Arial"/>
                <a:cs typeface="Arial"/>
              </a:rPr>
              <a:t> </a:t>
            </a:r>
            <a:r>
              <a:rPr sz="1800" spc="-10" dirty="0">
                <a:latin typeface="Arial"/>
                <a:cs typeface="Arial"/>
              </a:rPr>
              <a:t>currently </a:t>
            </a:r>
            <a:r>
              <a:rPr sz="1800" dirty="0">
                <a:latin typeface="Arial"/>
                <a:cs typeface="Arial"/>
              </a:rPr>
              <a:t>under</a:t>
            </a:r>
            <a:r>
              <a:rPr sz="1800" spc="-20" dirty="0">
                <a:latin typeface="Arial"/>
                <a:cs typeface="Arial"/>
              </a:rPr>
              <a:t> </a:t>
            </a:r>
            <a:r>
              <a:rPr sz="1800" dirty="0">
                <a:latin typeface="Arial"/>
                <a:cs typeface="Arial"/>
              </a:rPr>
              <a:t>age</a:t>
            </a:r>
            <a:r>
              <a:rPr sz="1800" spc="-15" dirty="0">
                <a:latin typeface="Arial"/>
                <a:cs typeface="Arial"/>
              </a:rPr>
              <a:t> </a:t>
            </a:r>
            <a:r>
              <a:rPr sz="1800" spc="-25" dirty="0">
                <a:latin typeface="Arial"/>
                <a:cs typeface="Arial"/>
              </a:rPr>
              <a:t>60.</a:t>
            </a:r>
            <a:endParaRPr sz="1800">
              <a:latin typeface="Arial"/>
              <a:cs typeface="Arial"/>
            </a:endParaRPr>
          </a:p>
          <a:p>
            <a:pPr marL="753745" lvl="1" indent="-227965">
              <a:lnSpc>
                <a:spcPts val="2050"/>
              </a:lnSpc>
              <a:spcBef>
                <a:spcPts val="195"/>
              </a:spcBef>
              <a:buFont typeface="Wingdings"/>
              <a:buChar char=""/>
              <a:tabLst>
                <a:tab pos="753745" algn="l"/>
              </a:tabLst>
            </a:pPr>
            <a:r>
              <a:rPr sz="1800" dirty="0">
                <a:latin typeface="Arial"/>
                <a:cs typeface="Arial"/>
              </a:rPr>
              <a:t>Not</a:t>
            </a:r>
            <a:r>
              <a:rPr sz="1800" spc="-35" dirty="0">
                <a:latin typeface="Arial"/>
                <a:cs typeface="Arial"/>
              </a:rPr>
              <a:t> </a:t>
            </a:r>
            <a:r>
              <a:rPr sz="1800" dirty="0">
                <a:latin typeface="Arial"/>
                <a:cs typeface="Arial"/>
              </a:rPr>
              <a:t>subsidized.</a:t>
            </a:r>
            <a:r>
              <a:rPr sz="1800" spc="-10" dirty="0">
                <a:latin typeface="Arial"/>
                <a:cs typeface="Arial"/>
              </a:rPr>
              <a:t> </a:t>
            </a:r>
            <a:r>
              <a:rPr sz="1800" dirty="0">
                <a:latin typeface="Arial"/>
                <a:cs typeface="Arial"/>
              </a:rPr>
              <a:t>Premiums</a:t>
            </a:r>
            <a:r>
              <a:rPr sz="1800" spc="-35" dirty="0">
                <a:latin typeface="Arial"/>
                <a:cs typeface="Arial"/>
              </a:rPr>
              <a:t> </a:t>
            </a:r>
            <a:r>
              <a:rPr sz="1800" dirty="0">
                <a:latin typeface="Arial"/>
                <a:cs typeface="Arial"/>
              </a:rPr>
              <a:t>are</a:t>
            </a:r>
            <a:r>
              <a:rPr sz="1800" spc="-30" dirty="0">
                <a:latin typeface="Arial"/>
                <a:cs typeface="Arial"/>
              </a:rPr>
              <a:t> </a:t>
            </a:r>
            <a:r>
              <a:rPr sz="1800" dirty="0">
                <a:latin typeface="Arial"/>
                <a:cs typeface="Arial"/>
              </a:rPr>
              <a:t>$549.35</a:t>
            </a:r>
            <a:r>
              <a:rPr sz="1800" spc="-30" dirty="0">
                <a:latin typeface="Arial"/>
                <a:cs typeface="Arial"/>
              </a:rPr>
              <a:t> </a:t>
            </a:r>
            <a:r>
              <a:rPr sz="1800" dirty="0">
                <a:latin typeface="Arial"/>
                <a:cs typeface="Arial"/>
              </a:rPr>
              <a:t>per</a:t>
            </a:r>
            <a:r>
              <a:rPr sz="1800" spc="-35" dirty="0">
                <a:latin typeface="Arial"/>
                <a:cs typeface="Arial"/>
              </a:rPr>
              <a:t> </a:t>
            </a:r>
            <a:r>
              <a:rPr sz="1800" dirty="0">
                <a:latin typeface="Arial"/>
                <a:cs typeface="Arial"/>
              </a:rPr>
              <a:t>month</a:t>
            </a:r>
            <a:r>
              <a:rPr sz="1800" spc="-30" dirty="0">
                <a:latin typeface="Arial"/>
                <a:cs typeface="Arial"/>
              </a:rPr>
              <a:t> </a:t>
            </a:r>
            <a:r>
              <a:rPr sz="1800" dirty="0">
                <a:latin typeface="Arial"/>
                <a:cs typeface="Arial"/>
              </a:rPr>
              <a:t>(Member</a:t>
            </a:r>
            <a:r>
              <a:rPr sz="1800" spc="-35" dirty="0">
                <a:latin typeface="Arial"/>
                <a:cs typeface="Arial"/>
              </a:rPr>
              <a:t> </a:t>
            </a:r>
            <a:r>
              <a:rPr sz="1800" dirty="0">
                <a:latin typeface="Arial"/>
                <a:cs typeface="Arial"/>
              </a:rPr>
              <a:t>Only)</a:t>
            </a:r>
            <a:r>
              <a:rPr sz="1800" spc="-15" dirty="0">
                <a:latin typeface="Arial"/>
                <a:cs typeface="Arial"/>
              </a:rPr>
              <a:t> </a:t>
            </a:r>
            <a:r>
              <a:rPr sz="1800" spc="-25" dirty="0">
                <a:latin typeface="Arial"/>
                <a:cs typeface="Arial"/>
              </a:rPr>
              <a:t>or</a:t>
            </a:r>
            <a:endParaRPr sz="1800">
              <a:latin typeface="Arial"/>
              <a:cs typeface="Arial"/>
            </a:endParaRPr>
          </a:p>
          <a:p>
            <a:pPr marL="754380">
              <a:lnSpc>
                <a:spcPts val="2050"/>
              </a:lnSpc>
            </a:pPr>
            <a:r>
              <a:rPr sz="1800" dirty="0">
                <a:latin typeface="Arial"/>
                <a:cs typeface="Arial"/>
              </a:rPr>
              <a:t>$1320.76</a:t>
            </a:r>
            <a:r>
              <a:rPr sz="1800" spc="-20" dirty="0">
                <a:latin typeface="Arial"/>
                <a:cs typeface="Arial"/>
              </a:rPr>
              <a:t> </a:t>
            </a:r>
            <a:r>
              <a:rPr sz="1800" dirty="0">
                <a:latin typeface="Arial"/>
                <a:cs typeface="Arial"/>
              </a:rPr>
              <a:t>per</a:t>
            </a:r>
            <a:r>
              <a:rPr sz="1800" spc="-35" dirty="0">
                <a:latin typeface="Arial"/>
                <a:cs typeface="Arial"/>
              </a:rPr>
              <a:t> </a:t>
            </a:r>
            <a:r>
              <a:rPr sz="1800" dirty="0">
                <a:latin typeface="Arial"/>
                <a:cs typeface="Arial"/>
              </a:rPr>
              <a:t>month</a:t>
            </a:r>
            <a:r>
              <a:rPr sz="1800" spc="-40" dirty="0">
                <a:latin typeface="Arial"/>
                <a:cs typeface="Arial"/>
              </a:rPr>
              <a:t> </a:t>
            </a:r>
            <a:r>
              <a:rPr sz="1800" dirty="0">
                <a:latin typeface="Arial"/>
                <a:cs typeface="Arial"/>
              </a:rPr>
              <a:t>(Member</a:t>
            </a:r>
            <a:r>
              <a:rPr sz="1800" spc="-25" dirty="0">
                <a:latin typeface="Arial"/>
                <a:cs typeface="Arial"/>
              </a:rPr>
              <a:t> </a:t>
            </a:r>
            <a:r>
              <a:rPr sz="1800" dirty="0">
                <a:latin typeface="Arial"/>
                <a:cs typeface="Arial"/>
              </a:rPr>
              <a:t>and</a:t>
            </a:r>
            <a:r>
              <a:rPr sz="1800" spc="-25" dirty="0">
                <a:latin typeface="Arial"/>
                <a:cs typeface="Arial"/>
              </a:rPr>
              <a:t> </a:t>
            </a:r>
            <a:r>
              <a:rPr sz="1800" dirty="0">
                <a:latin typeface="Arial"/>
                <a:cs typeface="Arial"/>
              </a:rPr>
              <a:t>Family),</a:t>
            </a:r>
            <a:r>
              <a:rPr sz="1800" spc="-5" dirty="0">
                <a:latin typeface="Arial"/>
                <a:cs typeface="Arial"/>
              </a:rPr>
              <a:t> </a:t>
            </a:r>
            <a:r>
              <a:rPr sz="1800" dirty="0">
                <a:latin typeface="Arial"/>
                <a:cs typeface="Arial"/>
              </a:rPr>
              <a:t>plus</a:t>
            </a:r>
            <a:r>
              <a:rPr sz="1800" spc="-40" dirty="0">
                <a:latin typeface="Arial"/>
                <a:cs typeface="Arial"/>
              </a:rPr>
              <a:t> </a:t>
            </a:r>
            <a:r>
              <a:rPr sz="1800" dirty="0">
                <a:latin typeface="Arial"/>
                <a:cs typeface="Arial"/>
              </a:rPr>
              <a:t>copays and</a:t>
            </a:r>
            <a:r>
              <a:rPr sz="1800" spc="-30" dirty="0">
                <a:latin typeface="Arial"/>
                <a:cs typeface="Arial"/>
              </a:rPr>
              <a:t> </a:t>
            </a:r>
            <a:r>
              <a:rPr sz="1800" dirty="0">
                <a:latin typeface="Arial"/>
                <a:cs typeface="Arial"/>
              </a:rPr>
              <a:t>cost</a:t>
            </a:r>
            <a:r>
              <a:rPr sz="1800" spc="-40" dirty="0">
                <a:latin typeface="Arial"/>
                <a:cs typeface="Arial"/>
              </a:rPr>
              <a:t> </a:t>
            </a:r>
            <a:r>
              <a:rPr sz="1800" spc="-10" dirty="0">
                <a:latin typeface="Arial"/>
                <a:cs typeface="Arial"/>
              </a:rPr>
              <a:t>shares.</a:t>
            </a:r>
            <a:endParaRPr sz="1800">
              <a:latin typeface="Arial"/>
              <a:cs typeface="Arial"/>
            </a:endParaRPr>
          </a:p>
          <a:p>
            <a:pPr marL="297180" marR="295910" indent="-285115">
              <a:lnSpc>
                <a:spcPct val="90300"/>
              </a:lnSpc>
              <a:spcBef>
                <a:spcPts val="2045"/>
              </a:spcBef>
              <a:buFont typeface="Arial"/>
              <a:buChar char="–"/>
              <a:tabLst>
                <a:tab pos="297180" algn="l"/>
              </a:tabLst>
            </a:pPr>
            <a:r>
              <a:rPr sz="2000" b="1" dirty="0">
                <a:latin typeface="Arial"/>
                <a:cs typeface="Arial"/>
              </a:rPr>
              <a:t>TRICARE</a:t>
            </a:r>
            <a:r>
              <a:rPr sz="2000" b="1" spc="-45" dirty="0">
                <a:latin typeface="Arial"/>
                <a:cs typeface="Arial"/>
              </a:rPr>
              <a:t> </a:t>
            </a:r>
            <a:r>
              <a:rPr sz="2000" b="1" dirty="0">
                <a:latin typeface="Arial"/>
                <a:cs typeface="Arial"/>
              </a:rPr>
              <a:t>Prime</a:t>
            </a:r>
            <a:r>
              <a:rPr sz="2000" b="1" spc="-50" dirty="0">
                <a:latin typeface="Arial"/>
                <a:cs typeface="Arial"/>
              </a:rPr>
              <a:t> </a:t>
            </a:r>
            <a:r>
              <a:rPr sz="1800" dirty="0">
                <a:latin typeface="Arial"/>
                <a:cs typeface="Arial"/>
              </a:rPr>
              <a:t>–</a:t>
            </a:r>
            <a:r>
              <a:rPr sz="1800" spc="-35" dirty="0">
                <a:latin typeface="Arial"/>
                <a:cs typeface="Arial"/>
              </a:rPr>
              <a:t> </a:t>
            </a:r>
            <a:r>
              <a:rPr sz="1800" dirty="0">
                <a:latin typeface="Arial"/>
                <a:cs typeface="Arial"/>
              </a:rPr>
              <a:t>Managed</a:t>
            </a:r>
            <a:r>
              <a:rPr sz="1800" spc="-10" dirty="0">
                <a:latin typeface="Arial"/>
                <a:cs typeface="Arial"/>
              </a:rPr>
              <a:t> </a:t>
            </a:r>
            <a:r>
              <a:rPr sz="1800" dirty="0">
                <a:latin typeface="Arial"/>
                <a:cs typeface="Arial"/>
              </a:rPr>
              <a:t>care</a:t>
            </a:r>
            <a:r>
              <a:rPr sz="1800" spc="-35" dirty="0">
                <a:latin typeface="Arial"/>
                <a:cs typeface="Arial"/>
              </a:rPr>
              <a:t> </a:t>
            </a:r>
            <a:r>
              <a:rPr sz="1800" dirty="0">
                <a:latin typeface="Arial"/>
                <a:cs typeface="Arial"/>
              </a:rPr>
              <a:t>option.</a:t>
            </a:r>
            <a:r>
              <a:rPr sz="1800" spc="-10" dirty="0">
                <a:latin typeface="Arial"/>
                <a:cs typeface="Arial"/>
              </a:rPr>
              <a:t> </a:t>
            </a:r>
            <a:r>
              <a:rPr sz="1800" dirty="0">
                <a:latin typeface="Arial"/>
                <a:cs typeface="Arial"/>
              </a:rPr>
              <a:t>MTFs</a:t>
            </a:r>
            <a:r>
              <a:rPr sz="1800" spc="-50" dirty="0">
                <a:latin typeface="Arial"/>
                <a:cs typeface="Arial"/>
              </a:rPr>
              <a:t> </a:t>
            </a:r>
            <a:r>
              <a:rPr sz="1800" dirty="0">
                <a:latin typeface="Arial"/>
                <a:cs typeface="Arial"/>
              </a:rPr>
              <a:t>are</a:t>
            </a:r>
            <a:r>
              <a:rPr sz="1800" spc="-35" dirty="0">
                <a:latin typeface="Arial"/>
                <a:cs typeface="Arial"/>
              </a:rPr>
              <a:t> </a:t>
            </a:r>
            <a:r>
              <a:rPr sz="1800" dirty="0">
                <a:latin typeface="Arial"/>
                <a:cs typeface="Arial"/>
              </a:rPr>
              <a:t>principal</a:t>
            </a:r>
            <a:r>
              <a:rPr sz="1800" spc="-10" dirty="0">
                <a:latin typeface="Arial"/>
                <a:cs typeface="Arial"/>
              </a:rPr>
              <a:t> </a:t>
            </a:r>
            <a:r>
              <a:rPr sz="1800" dirty="0">
                <a:latin typeface="Arial"/>
                <a:cs typeface="Arial"/>
              </a:rPr>
              <a:t>source</a:t>
            </a:r>
            <a:r>
              <a:rPr sz="1800" spc="-25" dirty="0">
                <a:latin typeface="Arial"/>
                <a:cs typeface="Arial"/>
              </a:rPr>
              <a:t> </a:t>
            </a:r>
            <a:r>
              <a:rPr sz="1800" dirty="0">
                <a:latin typeface="Arial"/>
                <a:cs typeface="Arial"/>
              </a:rPr>
              <a:t>of</a:t>
            </a:r>
            <a:r>
              <a:rPr sz="1800" spc="-35" dirty="0">
                <a:latin typeface="Arial"/>
                <a:cs typeface="Arial"/>
              </a:rPr>
              <a:t> </a:t>
            </a:r>
            <a:r>
              <a:rPr sz="1800" spc="-10" dirty="0">
                <a:latin typeface="Arial"/>
                <a:cs typeface="Arial"/>
              </a:rPr>
              <a:t>health </a:t>
            </a:r>
            <a:r>
              <a:rPr sz="1800" dirty="0">
                <a:latin typeface="Arial"/>
                <a:cs typeface="Arial"/>
              </a:rPr>
              <a:t>care</a:t>
            </a:r>
            <a:r>
              <a:rPr sz="1800" spc="-40" dirty="0">
                <a:latin typeface="Arial"/>
                <a:cs typeface="Arial"/>
              </a:rPr>
              <a:t> </a:t>
            </a:r>
            <a:r>
              <a:rPr sz="1800" dirty="0">
                <a:latin typeface="Arial"/>
                <a:cs typeface="Arial"/>
              </a:rPr>
              <a:t>(100%</a:t>
            </a:r>
            <a:r>
              <a:rPr sz="1800" spc="-20" dirty="0">
                <a:latin typeface="Arial"/>
                <a:cs typeface="Arial"/>
              </a:rPr>
              <a:t> </a:t>
            </a:r>
            <a:r>
              <a:rPr sz="1800" dirty="0">
                <a:latin typeface="Arial"/>
                <a:cs typeface="Arial"/>
              </a:rPr>
              <a:t>covered).</a:t>
            </a:r>
            <a:r>
              <a:rPr sz="1800" spc="-15" dirty="0">
                <a:latin typeface="Arial"/>
                <a:cs typeface="Arial"/>
              </a:rPr>
              <a:t> </a:t>
            </a:r>
            <a:r>
              <a:rPr sz="1800" dirty="0">
                <a:latin typeface="Arial"/>
                <a:cs typeface="Arial"/>
              </a:rPr>
              <a:t>Available</a:t>
            </a:r>
            <a:r>
              <a:rPr sz="1800" spc="-10"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Retired</a:t>
            </a:r>
            <a:r>
              <a:rPr sz="1800" spc="-20" dirty="0">
                <a:latin typeface="Arial"/>
                <a:cs typeface="Arial"/>
              </a:rPr>
              <a:t> </a:t>
            </a:r>
            <a:r>
              <a:rPr sz="1800" dirty="0">
                <a:latin typeface="Arial"/>
                <a:cs typeface="Arial"/>
              </a:rPr>
              <a:t>Guard/Reserve</a:t>
            </a:r>
            <a:r>
              <a:rPr sz="1800" spc="-25" dirty="0">
                <a:latin typeface="Arial"/>
                <a:cs typeface="Arial"/>
              </a:rPr>
              <a:t> </a:t>
            </a:r>
            <a:r>
              <a:rPr sz="1800" dirty="0">
                <a:latin typeface="Arial"/>
                <a:cs typeface="Arial"/>
              </a:rPr>
              <a:t>members</a:t>
            </a:r>
            <a:r>
              <a:rPr sz="1800" spc="-15" dirty="0">
                <a:latin typeface="Arial"/>
                <a:cs typeface="Arial"/>
              </a:rPr>
              <a:t> </a:t>
            </a:r>
            <a:r>
              <a:rPr sz="1800" dirty="0">
                <a:latin typeface="Arial"/>
                <a:cs typeface="Arial"/>
              </a:rPr>
              <a:t>at</a:t>
            </a:r>
            <a:r>
              <a:rPr sz="1800" spc="-40" dirty="0">
                <a:latin typeface="Arial"/>
                <a:cs typeface="Arial"/>
              </a:rPr>
              <a:t> </a:t>
            </a:r>
            <a:r>
              <a:rPr sz="1800" dirty="0">
                <a:latin typeface="Arial"/>
                <a:cs typeface="Arial"/>
              </a:rPr>
              <a:t>age</a:t>
            </a:r>
            <a:r>
              <a:rPr sz="1800" spc="-20" dirty="0">
                <a:latin typeface="Arial"/>
                <a:cs typeface="Arial"/>
              </a:rPr>
              <a:t> </a:t>
            </a:r>
            <a:r>
              <a:rPr sz="1800" spc="-25" dirty="0">
                <a:latin typeface="Arial"/>
                <a:cs typeface="Arial"/>
              </a:rPr>
              <a:t>60 </a:t>
            </a:r>
            <a:r>
              <a:rPr sz="1800" dirty="0">
                <a:latin typeface="Arial"/>
                <a:cs typeface="Arial"/>
              </a:rPr>
              <a:t>and</a:t>
            </a:r>
            <a:r>
              <a:rPr sz="1800" spc="-20" dirty="0">
                <a:latin typeface="Arial"/>
                <a:cs typeface="Arial"/>
              </a:rPr>
              <a:t> </a:t>
            </a:r>
            <a:r>
              <a:rPr sz="1800" dirty="0">
                <a:latin typeface="Arial"/>
                <a:cs typeface="Arial"/>
              </a:rPr>
              <a:t>their</a:t>
            </a:r>
            <a:r>
              <a:rPr sz="1800" spc="-25" dirty="0">
                <a:latin typeface="Arial"/>
                <a:cs typeface="Arial"/>
              </a:rPr>
              <a:t> </a:t>
            </a:r>
            <a:r>
              <a:rPr sz="1800" spc="-10" dirty="0">
                <a:latin typeface="Arial"/>
                <a:cs typeface="Arial"/>
              </a:rPr>
              <a:t>families.</a:t>
            </a:r>
            <a:endParaRPr sz="1800">
              <a:latin typeface="Arial"/>
              <a:cs typeface="Arial"/>
            </a:endParaRPr>
          </a:p>
          <a:p>
            <a:pPr marL="754380" marR="354965" lvl="1" indent="-228600">
              <a:lnSpc>
                <a:spcPts val="1939"/>
              </a:lnSpc>
              <a:spcBef>
                <a:spcPts val="535"/>
              </a:spcBef>
              <a:buFont typeface="Wingdings"/>
              <a:buChar char=""/>
              <a:tabLst>
                <a:tab pos="754380" algn="l"/>
              </a:tabLst>
            </a:pPr>
            <a:r>
              <a:rPr sz="1800" dirty="0">
                <a:latin typeface="Arial"/>
                <a:cs typeface="Arial"/>
              </a:rPr>
              <a:t>Annual</a:t>
            </a:r>
            <a:r>
              <a:rPr sz="1800" spc="-25" dirty="0">
                <a:latin typeface="Arial"/>
                <a:cs typeface="Arial"/>
              </a:rPr>
              <a:t> </a:t>
            </a:r>
            <a:r>
              <a:rPr sz="1800" dirty="0">
                <a:latin typeface="Arial"/>
                <a:cs typeface="Arial"/>
              </a:rPr>
              <a:t>fee</a:t>
            </a:r>
            <a:r>
              <a:rPr sz="1800" spc="-35"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$703.92</a:t>
            </a:r>
            <a:r>
              <a:rPr sz="1800" spc="-10" dirty="0">
                <a:latin typeface="Arial"/>
                <a:cs typeface="Arial"/>
              </a:rPr>
              <a:t> </a:t>
            </a:r>
            <a:r>
              <a:rPr sz="1800" dirty="0">
                <a:latin typeface="Arial"/>
                <a:cs typeface="Arial"/>
              </a:rPr>
              <a:t>per</a:t>
            </a:r>
            <a:r>
              <a:rPr sz="1800" spc="-30" dirty="0">
                <a:latin typeface="Arial"/>
                <a:cs typeface="Arial"/>
              </a:rPr>
              <a:t> </a:t>
            </a:r>
            <a:r>
              <a:rPr sz="1800" dirty="0">
                <a:latin typeface="Arial"/>
                <a:cs typeface="Arial"/>
              </a:rPr>
              <a:t>family</a:t>
            </a:r>
            <a:r>
              <a:rPr sz="1800" spc="-30" dirty="0">
                <a:latin typeface="Arial"/>
                <a:cs typeface="Arial"/>
              </a:rPr>
              <a:t> </a:t>
            </a:r>
            <a:r>
              <a:rPr sz="1800" dirty="0">
                <a:latin typeface="Arial"/>
                <a:cs typeface="Arial"/>
              </a:rPr>
              <a:t>or</a:t>
            </a:r>
            <a:r>
              <a:rPr sz="1800" spc="-30" dirty="0">
                <a:latin typeface="Arial"/>
                <a:cs typeface="Arial"/>
              </a:rPr>
              <a:t> </a:t>
            </a:r>
            <a:r>
              <a:rPr sz="1800" dirty="0">
                <a:latin typeface="Arial"/>
                <a:cs typeface="Arial"/>
              </a:rPr>
              <a:t>$351.96</a:t>
            </a:r>
            <a:r>
              <a:rPr sz="1800" spc="-15" dirty="0">
                <a:latin typeface="Arial"/>
                <a:cs typeface="Arial"/>
              </a:rPr>
              <a:t> </a:t>
            </a:r>
            <a:r>
              <a:rPr sz="1800" dirty="0">
                <a:latin typeface="Arial"/>
                <a:cs typeface="Arial"/>
              </a:rPr>
              <a:t>per</a:t>
            </a:r>
            <a:r>
              <a:rPr sz="1800" spc="-30" dirty="0">
                <a:latin typeface="Arial"/>
                <a:cs typeface="Arial"/>
              </a:rPr>
              <a:t> </a:t>
            </a:r>
            <a:r>
              <a:rPr sz="1800" dirty="0">
                <a:latin typeface="Arial"/>
                <a:cs typeface="Arial"/>
              </a:rPr>
              <a:t>individual</a:t>
            </a:r>
            <a:r>
              <a:rPr sz="1800" spc="5" dirty="0">
                <a:latin typeface="Arial"/>
                <a:cs typeface="Arial"/>
              </a:rPr>
              <a:t> </a:t>
            </a:r>
            <a:r>
              <a:rPr sz="1800" dirty="0">
                <a:latin typeface="Arial"/>
                <a:cs typeface="Arial"/>
              </a:rPr>
              <a:t>plus</a:t>
            </a:r>
            <a:r>
              <a:rPr sz="1800" spc="-30" dirty="0">
                <a:latin typeface="Arial"/>
                <a:cs typeface="Arial"/>
              </a:rPr>
              <a:t> </a:t>
            </a:r>
            <a:r>
              <a:rPr sz="1800" spc="-10" dirty="0">
                <a:latin typeface="Arial"/>
                <a:cs typeface="Arial"/>
              </a:rPr>
              <a:t>co-</a:t>
            </a:r>
            <a:r>
              <a:rPr sz="1800" dirty="0">
                <a:latin typeface="Arial"/>
                <a:cs typeface="Arial"/>
              </a:rPr>
              <a:t>pays </a:t>
            </a:r>
            <a:r>
              <a:rPr sz="1800" spc="-25" dirty="0">
                <a:latin typeface="Arial"/>
                <a:cs typeface="Arial"/>
              </a:rPr>
              <a:t>for </a:t>
            </a:r>
            <a:r>
              <a:rPr sz="1800" dirty="0">
                <a:latin typeface="Arial"/>
                <a:cs typeface="Arial"/>
              </a:rPr>
              <a:t>treatment</a:t>
            </a:r>
            <a:r>
              <a:rPr sz="1800" spc="-40" dirty="0">
                <a:latin typeface="Arial"/>
                <a:cs typeface="Arial"/>
              </a:rPr>
              <a:t> </a:t>
            </a:r>
            <a:r>
              <a:rPr sz="1800" dirty="0">
                <a:latin typeface="Arial"/>
                <a:cs typeface="Arial"/>
              </a:rPr>
              <a:t>at</a:t>
            </a:r>
            <a:r>
              <a:rPr sz="1800" spc="-40" dirty="0">
                <a:latin typeface="Arial"/>
                <a:cs typeface="Arial"/>
              </a:rPr>
              <a:t> </a:t>
            </a:r>
            <a:r>
              <a:rPr sz="1800" spc="-10" dirty="0">
                <a:latin typeface="Arial"/>
                <a:cs typeface="Arial"/>
              </a:rPr>
              <a:t>non-</a:t>
            </a:r>
            <a:r>
              <a:rPr sz="1800" dirty="0">
                <a:latin typeface="Arial"/>
                <a:cs typeface="Arial"/>
              </a:rPr>
              <a:t>MTF</a:t>
            </a:r>
            <a:r>
              <a:rPr sz="1800" spc="-50" dirty="0">
                <a:latin typeface="Arial"/>
                <a:cs typeface="Arial"/>
              </a:rPr>
              <a:t> </a:t>
            </a:r>
            <a:r>
              <a:rPr sz="1800" dirty="0">
                <a:latin typeface="Arial"/>
                <a:cs typeface="Arial"/>
              </a:rPr>
              <a:t>TRICARE</a:t>
            </a:r>
            <a:r>
              <a:rPr sz="1800" spc="-55" dirty="0">
                <a:latin typeface="Arial"/>
                <a:cs typeface="Arial"/>
              </a:rPr>
              <a:t> </a:t>
            </a:r>
            <a:r>
              <a:rPr sz="1800" dirty="0">
                <a:latin typeface="Arial"/>
                <a:cs typeface="Arial"/>
              </a:rPr>
              <a:t>network</a:t>
            </a:r>
            <a:r>
              <a:rPr sz="1800" spc="-10" dirty="0">
                <a:latin typeface="Arial"/>
                <a:cs typeface="Arial"/>
              </a:rPr>
              <a:t> providers.</a:t>
            </a:r>
            <a:endParaRPr sz="1800">
              <a:latin typeface="Arial"/>
              <a:cs typeface="Arial"/>
            </a:endParaRPr>
          </a:p>
          <a:p>
            <a:pPr lvl="1">
              <a:lnSpc>
                <a:spcPct val="100000"/>
              </a:lnSpc>
              <a:spcBef>
                <a:spcPts val="160"/>
              </a:spcBef>
              <a:buFont typeface="Wingdings"/>
              <a:buChar char=""/>
            </a:pPr>
            <a:endParaRPr sz="1800">
              <a:latin typeface="Arial"/>
              <a:cs typeface="Arial"/>
            </a:endParaRPr>
          </a:p>
          <a:p>
            <a:pPr marL="297180" marR="304800" indent="-285115">
              <a:lnSpc>
                <a:spcPct val="90300"/>
              </a:lnSpc>
              <a:buFont typeface="Arial"/>
              <a:buChar char="–"/>
              <a:tabLst>
                <a:tab pos="297180" algn="l"/>
              </a:tabLst>
            </a:pPr>
            <a:r>
              <a:rPr sz="2000" b="1" dirty="0">
                <a:latin typeface="Arial"/>
                <a:cs typeface="Arial"/>
              </a:rPr>
              <a:t>TRICARE</a:t>
            </a:r>
            <a:r>
              <a:rPr sz="2000" b="1" spc="-50" dirty="0">
                <a:latin typeface="Arial"/>
                <a:cs typeface="Arial"/>
              </a:rPr>
              <a:t> </a:t>
            </a:r>
            <a:r>
              <a:rPr sz="2000" b="1" dirty="0">
                <a:latin typeface="Arial"/>
                <a:cs typeface="Arial"/>
              </a:rPr>
              <a:t>Select</a:t>
            </a:r>
            <a:r>
              <a:rPr sz="2000" b="1" spc="-65" dirty="0">
                <a:latin typeface="Arial"/>
                <a:cs typeface="Arial"/>
              </a:rPr>
              <a:t> </a:t>
            </a:r>
            <a:r>
              <a:rPr sz="1800" dirty="0">
                <a:latin typeface="Arial"/>
                <a:cs typeface="Arial"/>
              </a:rPr>
              <a:t>–</a:t>
            </a:r>
            <a:r>
              <a:rPr sz="1800" spc="-40" dirty="0">
                <a:latin typeface="Arial"/>
                <a:cs typeface="Arial"/>
              </a:rPr>
              <a:t> </a:t>
            </a:r>
            <a:r>
              <a:rPr sz="1800" dirty="0">
                <a:latin typeface="Arial"/>
                <a:cs typeface="Arial"/>
              </a:rPr>
              <a:t>Fee</a:t>
            </a:r>
            <a:r>
              <a:rPr sz="1800" spc="-40"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Service</a:t>
            </a:r>
            <a:r>
              <a:rPr sz="1800" spc="-45" dirty="0">
                <a:latin typeface="Arial"/>
                <a:cs typeface="Arial"/>
              </a:rPr>
              <a:t> </a:t>
            </a:r>
            <a:r>
              <a:rPr sz="1800" dirty="0">
                <a:latin typeface="Arial"/>
                <a:cs typeface="Arial"/>
              </a:rPr>
              <a:t>Plan.</a:t>
            </a:r>
            <a:r>
              <a:rPr sz="1800" spc="-20" dirty="0">
                <a:latin typeface="Arial"/>
                <a:cs typeface="Arial"/>
              </a:rPr>
              <a:t> </a:t>
            </a:r>
            <a:r>
              <a:rPr sz="1800" dirty="0">
                <a:latin typeface="Arial"/>
                <a:cs typeface="Arial"/>
              </a:rPr>
              <a:t>Schedule</a:t>
            </a:r>
            <a:r>
              <a:rPr sz="1800" spc="-25" dirty="0">
                <a:latin typeface="Arial"/>
                <a:cs typeface="Arial"/>
              </a:rPr>
              <a:t> </a:t>
            </a:r>
            <a:r>
              <a:rPr sz="1800" dirty="0">
                <a:latin typeface="Arial"/>
                <a:cs typeface="Arial"/>
              </a:rPr>
              <a:t>appointments</a:t>
            </a:r>
            <a:r>
              <a:rPr sz="1800" spc="-15" dirty="0">
                <a:latin typeface="Arial"/>
                <a:cs typeface="Arial"/>
              </a:rPr>
              <a:t> </a:t>
            </a:r>
            <a:r>
              <a:rPr sz="1800" dirty="0">
                <a:latin typeface="Arial"/>
                <a:cs typeface="Arial"/>
              </a:rPr>
              <a:t>with</a:t>
            </a:r>
            <a:r>
              <a:rPr sz="1800" spc="-10" dirty="0">
                <a:latin typeface="Arial"/>
                <a:cs typeface="Arial"/>
              </a:rPr>
              <a:t> </a:t>
            </a:r>
            <a:r>
              <a:rPr sz="1800" spc="-25" dirty="0">
                <a:latin typeface="Arial"/>
                <a:cs typeface="Arial"/>
              </a:rPr>
              <a:t>any </a:t>
            </a:r>
            <a:r>
              <a:rPr sz="1800" dirty="0">
                <a:latin typeface="Arial"/>
                <a:cs typeface="Arial"/>
              </a:rPr>
              <a:t>TRICARE</a:t>
            </a:r>
            <a:r>
              <a:rPr sz="1800" spc="-55" dirty="0">
                <a:latin typeface="Arial"/>
                <a:cs typeface="Arial"/>
              </a:rPr>
              <a:t> </a:t>
            </a:r>
            <a:r>
              <a:rPr sz="1800" dirty="0">
                <a:latin typeface="Arial"/>
                <a:cs typeface="Arial"/>
              </a:rPr>
              <a:t>authorized</a:t>
            </a:r>
            <a:r>
              <a:rPr sz="1800" spc="-30" dirty="0">
                <a:latin typeface="Arial"/>
                <a:cs typeface="Arial"/>
              </a:rPr>
              <a:t> </a:t>
            </a:r>
            <a:r>
              <a:rPr sz="1800" dirty="0">
                <a:latin typeface="Arial"/>
                <a:cs typeface="Arial"/>
              </a:rPr>
              <a:t>provider.</a:t>
            </a:r>
            <a:r>
              <a:rPr sz="1800" spc="-30" dirty="0">
                <a:latin typeface="Arial"/>
                <a:cs typeface="Arial"/>
              </a:rPr>
              <a:t> </a:t>
            </a:r>
            <a:r>
              <a:rPr sz="1800" dirty="0">
                <a:latin typeface="Arial"/>
                <a:cs typeface="Arial"/>
              </a:rPr>
              <a:t>Available</a:t>
            </a:r>
            <a:r>
              <a:rPr sz="1800" spc="-30" dirty="0">
                <a:latin typeface="Arial"/>
                <a:cs typeface="Arial"/>
              </a:rPr>
              <a:t> </a:t>
            </a:r>
            <a:r>
              <a:rPr sz="1800" dirty="0">
                <a:latin typeface="Arial"/>
                <a:cs typeface="Arial"/>
              </a:rPr>
              <a:t>to</a:t>
            </a:r>
            <a:r>
              <a:rPr sz="1800" spc="-60" dirty="0">
                <a:latin typeface="Arial"/>
                <a:cs typeface="Arial"/>
              </a:rPr>
              <a:t> </a:t>
            </a:r>
            <a:r>
              <a:rPr sz="1800" dirty="0">
                <a:latin typeface="Arial"/>
                <a:cs typeface="Arial"/>
              </a:rPr>
              <a:t>Retired</a:t>
            </a:r>
            <a:r>
              <a:rPr sz="1800" spc="-35" dirty="0">
                <a:latin typeface="Arial"/>
                <a:cs typeface="Arial"/>
              </a:rPr>
              <a:t> </a:t>
            </a:r>
            <a:r>
              <a:rPr sz="1800" dirty="0">
                <a:latin typeface="Arial"/>
                <a:cs typeface="Arial"/>
              </a:rPr>
              <a:t>Guard/Reserve</a:t>
            </a:r>
            <a:r>
              <a:rPr sz="1800" spc="-25" dirty="0">
                <a:latin typeface="Arial"/>
                <a:cs typeface="Arial"/>
              </a:rPr>
              <a:t> </a:t>
            </a:r>
            <a:r>
              <a:rPr sz="1800" dirty="0">
                <a:latin typeface="Arial"/>
                <a:cs typeface="Arial"/>
              </a:rPr>
              <a:t>members</a:t>
            </a:r>
            <a:r>
              <a:rPr sz="1800" spc="-45" dirty="0">
                <a:latin typeface="Arial"/>
                <a:cs typeface="Arial"/>
              </a:rPr>
              <a:t> </a:t>
            </a:r>
            <a:r>
              <a:rPr sz="1800" spc="-25" dirty="0">
                <a:latin typeface="Arial"/>
                <a:cs typeface="Arial"/>
              </a:rPr>
              <a:t>at </a:t>
            </a:r>
            <a:r>
              <a:rPr sz="1800" dirty="0">
                <a:latin typeface="Arial"/>
                <a:cs typeface="Arial"/>
              </a:rPr>
              <a:t>age</a:t>
            </a:r>
            <a:r>
              <a:rPr sz="1800" spc="-15" dirty="0">
                <a:latin typeface="Arial"/>
                <a:cs typeface="Arial"/>
              </a:rPr>
              <a:t> </a:t>
            </a:r>
            <a:r>
              <a:rPr sz="1800" dirty="0">
                <a:latin typeface="Arial"/>
                <a:cs typeface="Arial"/>
              </a:rPr>
              <a:t>60</a:t>
            </a:r>
            <a:r>
              <a:rPr sz="1800" spc="-25" dirty="0">
                <a:latin typeface="Arial"/>
                <a:cs typeface="Arial"/>
              </a:rPr>
              <a:t> </a:t>
            </a:r>
            <a:r>
              <a:rPr sz="1800" dirty="0">
                <a:latin typeface="Arial"/>
                <a:cs typeface="Arial"/>
              </a:rPr>
              <a:t>and</a:t>
            </a:r>
            <a:r>
              <a:rPr sz="1800" spc="-10" dirty="0">
                <a:latin typeface="Arial"/>
                <a:cs typeface="Arial"/>
              </a:rPr>
              <a:t> </a:t>
            </a:r>
            <a:r>
              <a:rPr sz="1800" dirty="0">
                <a:latin typeface="Arial"/>
                <a:cs typeface="Arial"/>
              </a:rPr>
              <a:t>their</a:t>
            </a:r>
            <a:r>
              <a:rPr sz="1800" spc="-20" dirty="0">
                <a:latin typeface="Arial"/>
                <a:cs typeface="Arial"/>
              </a:rPr>
              <a:t> </a:t>
            </a:r>
            <a:r>
              <a:rPr sz="1800" spc="-10" dirty="0">
                <a:latin typeface="Arial"/>
                <a:cs typeface="Arial"/>
              </a:rPr>
              <a:t>families.</a:t>
            </a:r>
            <a:endParaRPr sz="1800">
              <a:latin typeface="Arial"/>
              <a:cs typeface="Arial"/>
            </a:endParaRPr>
          </a:p>
          <a:p>
            <a:pPr marL="754380" marR="305435" lvl="1" indent="-228600">
              <a:lnSpc>
                <a:spcPts val="1939"/>
              </a:lnSpc>
              <a:spcBef>
                <a:spcPts val="535"/>
              </a:spcBef>
              <a:buFont typeface="Wingdings"/>
              <a:buChar char=""/>
              <a:tabLst>
                <a:tab pos="754380" algn="l"/>
              </a:tabLst>
            </a:pPr>
            <a:r>
              <a:rPr sz="1800" dirty="0">
                <a:latin typeface="Arial"/>
                <a:cs typeface="Arial"/>
              </a:rPr>
              <a:t>Annual</a:t>
            </a:r>
            <a:r>
              <a:rPr sz="1800" spc="-45" dirty="0">
                <a:latin typeface="Arial"/>
                <a:cs typeface="Arial"/>
              </a:rPr>
              <a:t> </a:t>
            </a:r>
            <a:r>
              <a:rPr sz="1800" dirty="0">
                <a:latin typeface="Arial"/>
                <a:cs typeface="Arial"/>
              </a:rPr>
              <a:t>fee</a:t>
            </a:r>
            <a:r>
              <a:rPr sz="1800" spc="-50" dirty="0">
                <a:latin typeface="Arial"/>
                <a:cs typeface="Arial"/>
              </a:rPr>
              <a:t> </a:t>
            </a:r>
            <a:r>
              <a:rPr sz="1800" dirty="0">
                <a:latin typeface="Arial"/>
                <a:cs typeface="Arial"/>
              </a:rPr>
              <a:t>($345/family,</a:t>
            </a:r>
            <a:r>
              <a:rPr sz="1800" spc="-15" dirty="0">
                <a:latin typeface="Arial"/>
                <a:cs typeface="Arial"/>
              </a:rPr>
              <a:t> </a:t>
            </a:r>
            <a:r>
              <a:rPr sz="1800" dirty="0">
                <a:latin typeface="Arial"/>
                <a:cs typeface="Arial"/>
              </a:rPr>
              <a:t>$171.96/individual), plus</a:t>
            </a:r>
            <a:r>
              <a:rPr sz="1800" spc="-35" dirty="0">
                <a:latin typeface="Arial"/>
                <a:cs typeface="Arial"/>
              </a:rPr>
              <a:t> </a:t>
            </a:r>
            <a:r>
              <a:rPr sz="1800" dirty="0">
                <a:latin typeface="Arial"/>
                <a:cs typeface="Arial"/>
              </a:rPr>
              <a:t>copays</a:t>
            </a:r>
            <a:r>
              <a:rPr sz="1800" spc="-25" dirty="0">
                <a:latin typeface="Arial"/>
                <a:cs typeface="Arial"/>
              </a:rPr>
              <a:t> </a:t>
            </a:r>
            <a:r>
              <a:rPr sz="1800" dirty="0">
                <a:latin typeface="Arial"/>
                <a:cs typeface="Arial"/>
              </a:rPr>
              <a:t>and</a:t>
            </a:r>
            <a:r>
              <a:rPr sz="1800" spc="-40" dirty="0">
                <a:latin typeface="Arial"/>
                <a:cs typeface="Arial"/>
              </a:rPr>
              <a:t> </a:t>
            </a:r>
            <a:r>
              <a:rPr sz="1800" dirty="0">
                <a:latin typeface="Arial"/>
                <a:cs typeface="Arial"/>
              </a:rPr>
              <a:t>cost</a:t>
            </a:r>
            <a:r>
              <a:rPr sz="1800" spc="-45" dirty="0">
                <a:latin typeface="Arial"/>
                <a:cs typeface="Arial"/>
              </a:rPr>
              <a:t> </a:t>
            </a:r>
            <a:r>
              <a:rPr sz="1800" spc="-10" dirty="0">
                <a:latin typeface="Arial"/>
                <a:cs typeface="Arial"/>
              </a:rPr>
              <a:t>shares </a:t>
            </a:r>
            <a:r>
              <a:rPr sz="1800" dirty="0">
                <a:latin typeface="Arial"/>
                <a:cs typeface="Arial"/>
              </a:rPr>
              <a:t>based</a:t>
            </a:r>
            <a:r>
              <a:rPr sz="1800" spc="-15" dirty="0">
                <a:latin typeface="Arial"/>
                <a:cs typeface="Arial"/>
              </a:rPr>
              <a:t> </a:t>
            </a:r>
            <a:r>
              <a:rPr sz="1800" dirty="0">
                <a:latin typeface="Arial"/>
                <a:cs typeface="Arial"/>
              </a:rPr>
              <a:t>on</a:t>
            </a:r>
            <a:r>
              <a:rPr sz="1800" spc="-3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type</a:t>
            </a:r>
            <a:r>
              <a:rPr sz="1800" spc="-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care</a:t>
            </a:r>
            <a:r>
              <a:rPr sz="1800" spc="-3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type</a:t>
            </a:r>
            <a:r>
              <a:rPr sz="1800" spc="-5" dirty="0">
                <a:latin typeface="Arial"/>
                <a:cs typeface="Arial"/>
              </a:rPr>
              <a:t> </a:t>
            </a:r>
            <a:r>
              <a:rPr sz="1800" dirty="0">
                <a:latin typeface="Arial"/>
                <a:cs typeface="Arial"/>
              </a:rPr>
              <a:t>of</a:t>
            </a:r>
            <a:r>
              <a:rPr sz="1800" spc="-15" dirty="0">
                <a:latin typeface="Arial"/>
                <a:cs typeface="Arial"/>
              </a:rPr>
              <a:t> </a:t>
            </a:r>
            <a:r>
              <a:rPr sz="1800" dirty="0">
                <a:latin typeface="Arial"/>
                <a:cs typeface="Arial"/>
              </a:rPr>
              <a:t>provider</a:t>
            </a:r>
            <a:r>
              <a:rPr sz="1800" spc="-10" dirty="0">
                <a:latin typeface="Arial"/>
                <a:cs typeface="Arial"/>
              </a:rPr>
              <a:t> </a:t>
            </a:r>
            <a:r>
              <a:rPr sz="1800" dirty="0">
                <a:latin typeface="Arial"/>
                <a:cs typeface="Arial"/>
              </a:rPr>
              <a:t>you</a:t>
            </a:r>
            <a:r>
              <a:rPr sz="1800" spc="-5" dirty="0">
                <a:latin typeface="Arial"/>
                <a:cs typeface="Arial"/>
              </a:rPr>
              <a:t> </a:t>
            </a:r>
            <a:r>
              <a:rPr sz="1800" dirty="0">
                <a:latin typeface="Arial"/>
                <a:cs typeface="Arial"/>
              </a:rPr>
              <a:t>see.</a:t>
            </a:r>
            <a:r>
              <a:rPr sz="1800" spc="-20" dirty="0">
                <a:latin typeface="Arial"/>
                <a:cs typeface="Arial"/>
              </a:rPr>
              <a:t> </a:t>
            </a:r>
            <a:r>
              <a:rPr sz="1800" dirty="0">
                <a:latin typeface="Arial"/>
                <a:cs typeface="Arial"/>
              </a:rPr>
              <a:t>Deductible</a:t>
            </a:r>
            <a:r>
              <a:rPr sz="1800" spc="-5" dirty="0">
                <a:latin typeface="Arial"/>
                <a:cs typeface="Arial"/>
              </a:rPr>
              <a:t> </a:t>
            </a:r>
            <a:r>
              <a:rPr sz="1800" dirty="0">
                <a:latin typeface="Arial"/>
                <a:cs typeface="Arial"/>
              </a:rPr>
              <a:t>of</a:t>
            </a:r>
            <a:r>
              <a:rPr sz="1800" spc="-20" dirty="0">
                <a:latin typeface="Arial"/>
                <a:cs typeface="Arial"/>
              </a:rPr>
              <a:t> $150 </a:t>
            </a:r>
            <a:r>
              <a:rPr sz="1800" dirty="0">
                <a:latin typeface="Arial"/>
                <a:cs typeface="Arial"/>
              </a:rPr>
              <a:t>(individual),</a:t>
            </a:r>
            <a:r>
              <a:rPr sz="1800" spc="-15" dirty="0">
                <a:latin typeface="Arial"/>
                <a:cs typeface="Arial"/>
              </a:rPr>
              <a:t> </a:t>
            </a:r>
            <a:r>
              <a:rPr sz="1800" dirty="0">
                <a:latin typeface="Arial"/>
                <a:cs typeface="Arial"/>
              </a:rPr>
              <a:t>no</a:t>
            </a:r>
            <a:r>
              <a:rPr sz="1800" spc="-25" dirty="0">
                <a:latin typeface="Arial"/>
                <a:cs typeface="Arial"/>
              </a:rPr>
              <a:t> </a:t>
            </a:r>
            <a:r>
              <a:rPr sz="1800" dirty="0">
                <a:latin typeface="Arial"/>
                <a:cs typeface="Arial"/>
              </a:rPr>
              <a:t>more</a:t>
            </a:r>
            <a:r>
              <a:rPr sz="1800" spc="-35" dirty="0">
                <a:latin typeface="Arial"/>
                <a:cs typeface="Arial"/>
              </a:rPr>
              <a:t> </a:t>
            </a:r>
            <a:r>
              <a:rPr sz="1800" dirty="0">
                <a:latin typeface="Arial"/>
                <a:cs typeface="Arial"/>
              </a:rPr>
              <a:t>than</a:t>
            </a:r>
            <a:r>
              <a:rPr sz="1800" spc="-35" dirty="0">
                <a:latin typeface="Arial"/>
                <a:cs typeface="Arial"/>
              </a:rPr>
              <a:t> </a:t>
            </a:r>
            <a:r>
              <a:rPr sz="1800" dirty="0">
                <a:latin typeface="Arial"/>
                <a:cs typeface="Arial"/>
              </a:rPr>
              <a:t>$300</a:t>
            </a:r>
            <a:r>
              <a:rPr sz="1800" spc="-25" dirty="0">
                <a:latin typeface="Arial"/>
                <a:cs typeface="Arial"/>
              </a:rPr>
              <a:t> </a:t>
            </a:r>
            <a:r>
              <a:rPr sz="1800" dirty="0">
                <a:latin typeface="Arial"/>
                <a:cs typeface="Arial"/>
              </a:rPr>
              <a:t>per</a:t>
            </a:r>
            <a:r>
              <a:rPr sz="1800" spc="-15" dirty="0">
                <a:latin typeface="Arial"/>
                <a:cs typeface="Arial"/>
              </a:rPr>
              <a:t> </a:t>
            </a:r>
            <a:r>
              <a:rPr sz="1800" spc="-10" dirty="0">
                <a:latin typeface="Arial"/>
                <a:cs typeface="Arial"/>
              </a:rPr>
              <a:t>family.</a:t>
            </a:r>
            <a:endParaRPr sz="1800">
              <a:latin typeface="Arial"/>
              <a:cs typeface="Arial"/>
            </a:endParaRPr>
          </a:p>
          <a:p>
            <a:pPr marL="5504180">
              <a:lnSpc>
                <a:spcPts val="1275"/>
              </a:lnSpc>
            </a:pPr>
            <a:r>
              <a:rPr sz="1400" b="1" dirty="0">
                <a:solidFill>
                  <a:srgbClr val="FF0000"/>
                </a:solidFill>
                <a:latin typeface="Arial"/>
                <a:cs typeface="Arial"/>
              </a:rPr>
              <a:t>NOTE:</a:t>
            </a:r>
            <a:r>
              <a:rPr sz="1400" b="1" spc="-25" dirty="0">
                <a:solidFill>
                  <a:srgbClr val="FF0000"/>
                </a:solidFill>
                <a:latin typeface="Arial"/>
                <a:cs typeface="Arial"/>
              </a:rPr>
              <a:t> </a:t>
            </a:r>
            <a:r>
              <a:rPr sz="1400" b="1" dirty="0">
                <a:solidFill>
                  <a:srgbClr val="FF0000"/>
                </a:solidFill>
                <a:latin typeface="Arial"/>
                <a:cs typeface="Arial"/>
              </a:rPr>
              <a:t>CY</a:t>
            </a:r>
            <a:r>
              <a:rPr sz="1400" b="1" spc="-40" dirty="0">
                <a:solidFill>
                  <a:srgbClr val="FF0000"/>
                </a:solidFill>
                <a:latin typeface="Arial"/>
                <a:cs typeface="Arial"/>
              </a:rPr>
              <a:t> </a:t>
            </a:r>
            <a:r>
              <a:rPr sz="1400" b="1" dirty="0">
                <a:solidFill>
                  <a:srgbClr val="FF0000"/>
                </a:solidFill>
                <a:latin typeface="Arial"/>
                <a:cs typeface="Arial"/>
              </a:rPr>
              <a:t>23</a:t>
            </a:r>
            <a:r>
              <a:rPr sz="1400" b="1" spc="-25" dirty="0">
                <a:solidFill>
                  <a:srgbClr val="FF0000"/>
                </a:solidFill>
                <a:latin typeface="Arial"/>
                <a:cs typeface="Arial"/>
              </a:rPr>
              <a:t> </a:t>
            </a:r>
            <a:r>
              <a:rPr sz="1400" b="1" dirty="0">
                <a:solidFill>
                  <a:srgbClr val="FF0000"/>
                </a:solidFill>
                <a:latin typeface="Arial"/>
                <a:cs typeface="Arial"/>
              </a:rPr>
              <a:t>Group</a:t>
            </a:r>
            <a:r>
              <a:rPr sz="1400" b="1" spc="-90" dirty="0">
                <a:solidFill>
                  <a:srgbClr val="FF0000"/>
                </a:solidFill>
                <a:latin typeface="Arial"/>
                <a:cs typeface="Arial"/>
              </a:rPr>
              <a:t> </a:t>
            </a:r>
            <a:r>
              <a:rPr sz="1400" b="1" dirty="0">
                <a:solidFill>
                  <a:srgbClr val="FF0000"/>
                </a:solidFill>
                <a:latin typeface="Arial"/>
                <a:cs typeface="Arial"/>
              </a:rPr>
              <a:t>A</a:t>
            </a:r>
            <a:r>
              <a:rPr sz="1400" b="1" spc="-75" dirty="0">
                <a:solidFill>
                  <a:srgbClr val="FF0000"/>
                </a:solidFill>
                <a:latin typeface="Arial"/>
                <a:cs typeface="Arial"/>
              </a:rPr>
              <a:t> </a:t>
            </a:r>
            <a:r>
              <a:rPr sz="1400" b="1" dirty="0">
                <a:solidFill>
                  <a:srgbClr val="FF0000"/>
                </a:solidFill>
                <a:latin typeface="Arial"/>
                <a:cs typeface="Arial"/>
              </a:rPr>
              <a:t>rates</a:t>
            </a:r>
            <a:r>
              <a:rPr sz="1400" b="1" spc="-35" dirty="0">
                <a:solidFill>
                  <a:srgbClr val="FF0000"/>
                </a:solidFill>
                <a:latin typeface="Arial"/>
                <a:cs typeface="Arial"/>
              </a:rPr>
              <a:t> </a:t>
            </a:r>
            <a:r>
              <a:rPr sz="1400" b="1" spc="-10" dirty="0">
                <a:solidFill>
                  <a:srgbClr val="FF0000"/>
                </a:solidFill>
                <a:latin typeface="Arial"/>
                <a:cs typeface="Arial"/>
              </a:rPr>
              <a:t>reflected</a:t>
            </a:r>
            <a:endParaRPr sz="1400">
              <a:latin typeface="Arial"/>
              <a:cs typeface="Arial"/>
            </a:endParaRPr>
          </a:p>
        </p:txBody>
      </p:sp>
      <p:pic>
        <p:nvPicPr>
          <p:cNvPr id="6" name="object 6"/>
          <p:cNvPicPr/>
          <p:nvPr/>
        </p:nvPicPr>
        <p:blipFill>
          <a:blip r:embed="rId5" cstate="print"/>
          <a:stretch>
            <a:fillRect/>
          </a:stretch>
        </p:blipFill>
        <p:spPr>
          <a:xfrm>
            <a:off x="12611" y="88813"/>
            <a:ext cx="228777" cy="22877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30</a:t>
            </a:fld>
            <a:endParaRPr spc="-25"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90470" y="73488"/>
            <a:ext cx="5164455" cy="467995"/>
          </a:xfrm>
          <a:prstGeom prst="rect">
            <a:avLst/>
          </a:prstGeom>
        </p:spPr>
        <p:txBody>
          <a:bodyPr vert="horz" wrap="square" lIns="0" tIns="12700" rIns="0" bIns="0" rtlCol="0">
            <a:spAutoFit/>
          </a:bodyPr>
          <a:lstStyle/>
          <a:p>
            <a:pPr marL="12700">
              <a:lnSpc>
                <a:spcPct val="100000"/>
              </a:lnSpc>
              <a:spcBef>
                <a:spcPts val="100"/>
              </a:spcBef>
            </a:pPr>
            <a:r>
              <a:rPr sz="2900" dirty="0"/>
              <a:t>Federal</a:t>
            </a:r>
            <a:r>
              <a:rPr sz="2900" spc="-75" dirty="0"/>
              <a:t> </a:t>
            </a:r>
            <a:r>
              <a:rPr sz="2900" dirty="0"/>
              <a:t>Employee</a:t>
            </a:r>
            <a:r>
              <a:rPr sz="2900" spc="-60" dirty="0"/>
              <a:t> </a:t>
            </a:r>
            <a:r>
              <a:rPr sz="2900" dirty="0"/>
              <a:t>Dental</a:t>
            </a:r>
            <a:r>
              <a:rPr sz="2900" spc="-55" dirty="0"/>
              <a:t> </a:t>
            </a:r>
            <a:r>
              <a:rPr sz="2900" spc="-25" dirty="0"/>
              <a:t>and</a:t>
            </a:r>
            <a:endParaRPr sz="2900"/>
          </a:p>
        </p:txBody>
      </p:sp>
      <p:pic>
        <p:nvPicPr>
          <p:cNvPr id="3" name="object 3"/>
          <p:cNvPicPr/>
          <p:nvPr/>
        </p:nvPicPr>
        <p:blipFill>
          <a:blip r:embed="rId3" cstate="print"/>
          <a:stretch>
            <a:fillRect/>
          </a:stretch>
        </p:blipFill>
        <p:spPr>
          <a:xfrm>
            <a:off x="6969252" y="4718303"/>
            <a:ext cx="1987565" cy="1072895"/>
          </a:xfrm>
          <a:prstGeom prst="rect">
            <a:avLst/>
          </a:prstGeom>
        </p:spPr>
      </p:pic>
      <p:sp>
        <p:nvSpPr>
          <p:cNvPr id="4" name="object 4"/>
          <p:cNvSpPr txBox="1"/>
          <p:nvPr/>
        </p:nvSpPr>
        <p:spPr>
          <a:xfrm>
            <a:off x="231140" y="394794"/>
            <a:ext cx="8561705" cy="5379085"/>
          </a:xfrm>
          <a:prstGeom prst="rect">
            <a:avLst/>
          </a:prstGeom>
        </p:spPr>
        <p:txBody>
          <a:bodyPr vert="horz" wrap="square" lIns="0" tIns="133350" rIns="0" bIns="0" rtlCol="0">
            <a:spAutoFit/>
          </a:bodyPr>
          <a:lstStyle/>
          <a:p>
            <a:pPr marL="118110" algn="ctr">
              <a:lnSpc>
                <a:spcPct val="100000"/>
              </a:lnSpc>
              <a:spcBef>
                <a:spcPts val="1050"/>
              </a:spcBef>
            </a:pPr>
            <a:r>
              <a:rPr sz="2900" b="1" i="1" dirty="0">
                <a:latin typeface="Arial"/>
                <a:cs typeface="Arial"/>
              </a:rPr>
              <a:t>Vision</a:t>
            </a:r>
            <a:r>
              <a:rPr sz="2900" b="1" i="1" spc="-110" dirty="0">
                <a:latin typeface="Arial"/>
                <a:cs typeface="Arial"/>
              </a:rPr>
              <a:t> </a:t>
            </a:r>
            <a:r>
              <a:rPr sz="2900" b="1" i="1" dirty="0">
                <a:latin typeface="Arial"/>
                <a:cs typeface="Arial"/>
              </a:rPr>
              <a:t>Insurance</a:t>
            </a:r>
            <a:r>
              <a:rPr sz="2900" b="1" i="1" spc="-130" dirty="0">
                <a:latin typeface="Arial"/>
                <a:cs typeface="Arial"/>
              </a:rPr>
              <a:t> </a:t>
            </a:r>
            <a:r>
              <a:rPr sz="2900" b="1" i="1" dirty="0">
                <a:latin typeface="Arial"/>
                <a:cs typeface="Arial"/>
              </a:rPr>
              <a:t>Program</a:t>
            </a:r>
            <a:r>
              <a:rPr sz="2900" b="1" i="1" spc="-120" dirty="0">
                <a:latin typeface="Arial"/>
                <a:cs typeface="Arial"/>
              </a:rPr>
              <a:t> </a:t>
            </a:r>
            <a:r>
              <a:rPr sz="2900" b="1" i="1" spc="-10" dirty="0">
                <a:latin typeface="Arial"/>
                <a:cs typeface="Arial"/>
              </a:rPr>
              <a:t>(FEDVIP)</a:t>
            </a:r>
            <a:endParaRPr sz="2900">
              <a:latin typeface="Arial"/>
              <a:cs typeface="Arial"/>
            </a:endParaRPr>
          </a:p>
          <a:p>
            <a:pPr marL="353695" marR="733425" indent="-341630">
              <a:lnSpc>
                <a:spcPct val="100000"/>
              </a:lnSpc>
              <a:spcBef>
                <a:spcPts val="660"/>
              </a:spcBef>
              <a:buChar char="•"/>
              <a:tabLst>
                <a:tab pos="353695" algn="l"/>
              </a:tabLst>
            </a:pPr>
            <a:r>
              <a:rPr sz="2000" dirty="0">
                <a:latin typeface="Arial"/>
                <a:cs typeface="Arial"/>
              </a:rPr>
              <a:t>FEDVIP</a:t>
            </a:r>
            <a:r>
              <a:rPr sz="2000" spc="-25" dirty="0">
                <a:latin typeface="Arial"/>
                <a:cs typeface="Arial"/>
              </a:rPr>
              <a:t> </a:t>
            </a:r>
            <a:r>
              <a:rPr sz="2000" dirty="0">
                <a:latin typeface="Arial"/>
                <a:cs typeface="Arial"/>
              </a:rPr>
              <a:t>offers</a:t>
            </a:r>
            <a:r>
              <a:rPr sz="2000" spc="-55" dirty="0">
                <a:latin typeface="Arial"/>
                <a:cs typeface="Arial"/>
              </a:rPr>
              <a:t> </a:t>
            </a:r>
            <a:r>
              <a:rPr sz="2000" dirty="0">
                <a:latin typeface="Arial"/>
                <a:cs typeface="Arial"/>
              </a:rPr>
              <a:t>supplemental</a:t>
            </a:r>
            <a:r>
              <a:rPr sz="2000" spc="-50" dirty="0">
                <a:latin typeface="Arial"/>
                <a:cs typeface="Arial"/>
              </a:rPr>
              <a:t> </a:t>
            </a:r>
            <a:r>
              <a:rPr sz="2000" dirty="0">
                <a:latin typeface="Arial"/>
                <a:cs typeface="Arial"/>
              </a:rPr>
              <a:t>vision</a:t>
            </a:r>
            <a:r>
              <a:rPr sz="2000" spc="-30" dirty="0">
                <a:latin typeface="Arial"/>
                <a:cs typeface="Arial"/>
              </a:rPr>
              <a:t> </a:t>
            </a:r>
            <a:r>
              <a:rPr sz="2000" dirty="0">
                <a:latin typeface="Arial"/>
                <a:cs typeface="Arial"/>
              </a:rPr>
              <a:t>coverage</a:t>
            </a:r>
            <a:r>
              <a:rPr sz="2000" spc="-60"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those</a:t>
            </a:r>
            <a:r>
              <a:rPr sz="2000" spc="-35" dirty="0">
                <a:latin typeface="Arial"/>
                <a:cs typeface="Arial"/>
              </a:rPr>
              <a:t> </a:t>
            </a:r>
            <a:r>
              <a:rPr sz="2000" dirty="0">
                <a:latin typeface="Arial"/>
                <a:cs typeface="Arial"/>
              </a:rPr>
              <a:t>enrolled</a:t>
            </a:r>
            <a:r>
              <a:rPr sz="2000" spc="-55" dirty="0">
                <a:latin typeface="Arial"/>
                <a:cs typeface="Arial"/>
              </a:rPr>
              <a:t> </a:t>
            </a:r>
            <a:r>
              <a:rPr sz="2000" dirty="0">
                <a:latin typeface="Arial"/>
                <a:cs typeface="Arial"/>
              </a:rPr>
              <a:t>in</a:t>
            </a:r>
            <a:r>
              <a:rPr sz="2000" spc="-25" dirty="0">
                <a:latin typeface="Arial"/>
                <a:cs typeface="Arial"/>
              </a:rPr>
              <a:t> </a:t>
            </a:r>
            <a:r>
              <a:rPr sz="2000" spc="-50" dirty="0">
                <a:latin typeface="Arial"/>
                <a:cs typeface="Arial"/>
              </a:rPr>
              <a:t>a </a:t>
            </a:r>
            <a:r>
              <a:rPr sz="2000" dirty="0">
                <a:latin typeface="Arial"/>
                <a:cs typeface="Arial"/>
              </a:rPr>
              <a:t>TRICARE</a:t>
            </a:r>
            <a:r>
              <a:rPr sz="2000" spc="-60" dirty="0">
                <a:latin typeface="Arial"/>
                <a:cs typeface="Arial"/>
              </a:rPr>
              <a:t> </a:t>
            </a:r>
            <a:r>
              <a:rPr sz="2000" dirty="0">
                <a:latin typeface="Arial"/>
                <a:cs typeface="Arial"/>
              </a:rPr>
              <a:t>health</a:t>
            </a:r>
            <a:r>
              <a:rPr sz="2000" spc="-65" dirty="0">
                <a:latin typeface="Arial"/>
                <a:cs typeface="Arial"/>
              </a:rPr>
              <a:t> </a:t>
            </a:r>
            <a:r>
              <a:rPr sz="2000" spc="-20" dirty="0">
                <a:latin typeface="Arial"/>
                <a:cs typeface="Arial"/>
              </a:rPr>
              <a:t>plan</a:t>
            </a:r>
            <a:endParaRPr sz="2000">
              <a:latin typeface="Arial"/>
              <a:cs typeface="Arial"/>
            </a:endParaRPr>
          </a:p>
          <a:p>
            <a:pPr marL="353695" indent="-340995">
              <a:lnSpc>
                <a:spcPct val="100000"/>
              </a:lnSpc>
              <a:spcBef>
                <a:spcPts val="1635"/>
              </a:spcBef>
              <a:buChar char="•"/>
              <a:tabLst>
                <a:tab pos="353695" algn="l"/>
              </a:tabLst>
            </a:pPr>
            <a:r>
              <a:rPr sz="2000" dirty="0">
                <a:latin typeface="Arial"/>
                <a:cs typeface="Arial"/>
              </a:rPr>
              <a:t>There</a:t>
            </a:r>
            <a:r>
              <a:rPr sz="2000" spc="-40" dirty="0">
                <a:latin typeface="Arial"/>
                <a:cs typeface="Arial"/>
              </a:rPr>
              <a:t> </a:t>
            </a:r>
            <a:r>
              <a:rPr sz="2000" dirty="0">
                <a:latin typeface="Arial"/>
                <a:cs typeface="Arial"/>
              </a:rPr>
              <a:t>are</a:t>
            </a:r>
            <a:r>
              <a:rPr sz="2000" spc="-20" dirty="0">
                <a:latin typeface="Arial"/>
                <a:cs typeface="Arial"/>
              </a:rPr>
              <a:t> </a:t>
            </a:r>
            <a:r>
              <a:rPr sz="2000" dirty="0">
                <a:latin typeface="Arial"/>
                <a:cs typeface="Arial"/>
              </a:rPr>
              <a:t>12</a:t>
            </a:r>
            <a:r>
              <a:rPr sz="2000" spc="-25" dirty="0">
                <a:latin typeface="Arial"/>
                <a:cs typeface="Arial"/>
              </a:rPr>
              <a:t> </a:t>
            </a:r>
            <a:r>
              <a:rPr sz="2000" dirty="0">
                <a:latin typeface="Arial"/>
                <a:cs typeface="Arial"/>
              </a:rPr>
              <a:t>dental</a:t>
            </a:r>
            <a:r>
              <a:rPr sz="2000" spc="-25" dirty="0">
                <a:latin typeface="Arial"/>
                <a:cs typeface="Arial"/>
              </a:rPr>
              <a:t> </a:t>
            </a:r>
            <a:r>
              <a:rPr sz="2000" dirty="0">
                <a:latin typeface="Arial"/>
                <a:cs typeface="Arial"/>
              </a:rPr>
              <a:t>and</a:t>
            </a:r>
            <a:r>
              <a:rPr sz="2000" spc="-20" dirty="0">
                <a:latin typeface="Arial"/>
                <a:cs typeface="Arial"/>
              </a:rPr>
              <a:t> </a:t>
            </a:r>
            <a:r>
              <a:rPr sz="2000" dirty="0">
                <a:latin typeface="Arial"/>
                <a:cs typeface="Arial"/>
              </a:rPr>
              <a:t>5</a:t>
            </a:r>
            <a:r>
              <a:rPr sz="2000" spc="-25" dirty="0">
                <a:latin typeface="Arial"/>
                <a:cs typeface="Arial"/>
              </a:rPr>
              <a:t> </a:t>
            </a:r>
            <a:r>
              <a:rPr sz="2000" dirty="0">
                <a:latin typeface="Arial"/>
                <a:cs typeface="Arial"/>
              </a:rPr>
              <a:t>vision</a:t>
            </a:r>
            <a:r>
              <a:rPr sz="2000" spc="-10" dirty="0">
                <a:latin typeface="Arial"/>
                <a:cs typeface="Arial"/>
              </a:rPr>
              <a:t> </a:t>
            </a:r>
            <a:r>
              <a:rPr sz="2000" dirty="0">
                <a:latin typeface="Arial"/>
                <a:cs typeface="Arial"/>
              </a:rPr>
              <a:t>carriers</a:t>
            </a:r>
            <a:r>
              <a:rPr sz="2000" spc="-60"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choose</a:t>
            </a:r>
            <a:r>
              <a:rPr sz="2000" spc="-45" dirty="0">
                <a:latin typeface="Arial"/>
                <a:cs typeface="Arial"/>
              </a:rPr>
              <a:t> </a:t>
            </a:r>
            <a:r>
              <a:rPr sz="2000" spc="-20" dirty="0">
                <a:latin typeface="Arial"/>
                <a:cs typeface="Arial"/>
              </a:rPr>
              <a:t>from</a:t>
            </a:r>
            <a:endParaRPr sz="2000">
              <a:latin typeface="Arial"/>
              <a:cs typeface="Arial"/>
            </a:endParaRPr>
          </a:p>
          <a:p>
            <a:pPr marL="1153795" marR="367665" lvl="1" indent="-228600">
              <a:lnSpc>
                <a:spcPct val="100000"/>
              </a:lnSpc>
              <a:spcBef>
                <a:spcPts val="480"/>
              </a:spcBef>
              <a:buFont typeface="Calibri"/>
              <a:buChar char="-"/>
              <a:tabLst>
                <a:tab pos="1153795" algn="l"/>
              </a:tabLst>
            </a:pPr>
            <a:r>
              <a:rPr sz="2000" dirty="0">
                <a:latin typeface="Arial"/>
                <a:cs typeface="Arial"/>
              </a:rPr>
              <a:t>FEDVIP</a:t>
            </a:r>
            <a:r>
              <a:rPr sz="2000" spc="-30" dirty="0">
                <a:latin typeface="Arial"/>
                <a:cs typeface="Arial"/>
              </a:rPr>
              <a:t> </a:t>
            </a:r>
            <a:r>
              <a:rPr sz="2000" dirty="0">
                <a:latin typeface="Arial"/>
                <a:cs typeface="Arial"/>
              </a:rPr>
              <a:t>also</a:t>
            </a:r>
            <a:r>
              <a:rPr sz="2000" spc="-40" dirty="0">
                <a:latin typeface="Arial"/>
                <a:cs typeface="Arial"/>
              </a:rPr>
              <a:t> </a:t>
            </a:r>
            <a:r>
              <a:rPr sz="2000" dirty="0">
                <a:latin typeface="Arial"/>
                <a:cs typeface="Arial"/>
              </a:rPr>
              <a:t>offers</a:t>
            </a:r>
            <a:r>
              <a:rPr sz="2000" spc="-45" dirty="0">
                <a:latin typeface="Arial"/>
                <a:cs typeface="Arial"/>
              </a:rPr>
              <a:t> </a:t>
            </a:r>
            <a:r>
              <a:rPr sz="2000" dirty="0">
                <a:latin typeface="Arial"/>
                <a:cs typeface="Arial"/>
              </a:rPr>
              <a:t>national</a:t>
            </a:r>
            <a:r>
              <a:rPr sz="2000" spc="-45" dirty="0">
                <a:latin typeface="Arial"/>
                <a:cs typeface="Arial"/>
              </a:rPr>
              <a:t> </a:t>
            </a:r>
            <a:r>
              <a:rPr sz="2000" dirty="0">
                <a:latin typeface="Arial"/>
                <a:cs typeface="Arial"/>
              </a:rPr>
              <a:t>and</a:t>
            </a:r>
            <a:r>
              <a:rPr sz="2000" spc="-40" dirty="0">
                <a:latin typeface="Arial"/>
                <a:cs typeface="Arial"/>
              </a:rPr>
              <a:t> </a:t>
            </a:r>
            <a:r>
              <a:rPr sz="2000" dirty="0">
                <a:latin typeface="Arial"/>
                <a:cs typeface="Arial"/>
              </a:rPr>
              <a:t>international</a:t>
            </a:r>
            <a:r>
              <a:rPr sz="2000" spc="-55" dirty="0">
                <a:latin typeface="Arial"/>
                <a:cs typeface="Arial"/>
              </a:rPr>
              <a:t> </a:t>
            </a:r>
            <a:r>
              <a:rPr sz="2000" dirty="0">
                <a:latin typeface="Arial"/>
                <a:cs typeface="Arial"/>
              </a:rPr>
              <a:t>plans,</a:t>
            </a:r>
            <a:r>
              <a:rPr sz="2000" spc="-60" dirty="0">
                <a:latin typeface="Arial"/>
                <a:cs typeface="Arial"/>
              </a:rPr>
              <a:t> </a:t>
            </a:r>
            <a:r>
              <a:rPr sz="2000" dirty="0">
                <a:latin typeface="Arial"/>
                <a:cs typeface="Arial"/>
              </a:rPr>
              <a:t>with</a:t>
            </a:r>
            <a:r>
              <a:rPr sz="2000" spc="-30" dirty="0">
                <a:latin typeface="Arial"/>
                <a:cs typeface="Arial"/>
              </a:rPr>
              <a:t> </a:t>
            </a:r>
            <a:r>
              <a:rPr sz="2000" spc="-20" dirty="0">
                <a:latin typeface="Arial"/>
                <a:cs typeface="Arial"/>
              </a:rPr>
              <a:t>some </a:t>
            </a:r>
            <a:r>
              <a:rPr sz="2000" dirty="0">
                <a:latin typeface="Arial"/>
                <a:cs typeface="Arial"/>
              </a:rPr>
              <a:t>plans</a:t>
            </a:r>
            <a:r>
              <a:rPr sz="2000" spc="-25" dirty="0">
                <a:latin typeface="Arial"/>
                <a:cs typeface="Arial"/>
              </a:rPr>
              <a:t> </a:t>
            </a:r>
            <a:r>
              <a:rPr sz="2000" dirty="0">
                <a:latin typeface="Arial"/>
                <a:cs typeface="Arial"/>
              </a:rPr>
              <a:t>featuring</a:t>
            </a:r>
            <a:r>
              <a:rPr sz="2000" spc="-35" dirty="0">
                <a:latin typeface="Arial"/>
                <a:cs typeface="Arial"/>
              </a:rPr>
              <a:t> </a:t>
            </a:r>
            <a:r>
              <a:rPr sz="2000" dirty="0">
                <a:latin typeface="Arial"/>
                <a:cs typeface="Arial"/>
              </a:rPr>
              <a:t>both</a:t>
            </a:r>
            <a:r>
              <a:rPr sz="2000" spc="-40" dirty="0">
                <a:latin typeface="Arial"/>
                <a:cs typeface="Arial"/>
              </a:rPr>
              <a:t> </a:t>
            </a:r>
            <a:r>
              <a:rPr sz="2000" dirty="0">
                <a:latin typeface="Arial"/>
                <a:cs typeface="Arial"/>
              </a:rPr>
              <a:t>high</a:t>
            </a:r>
            <a:r>
              <a:rPr sz="2000" spc="-15"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standard</a:t>
            </a:r>
            <a:r>
              <a:rPr sz="2000" spc="-50" dirty="0">
                <a:latin typeface="Arial"/>
                <a:cs typeface="Arial"/>
              </a:rPr>
              <a:t> </a:t>
            </a:r>
            <a:r>
              <a:rPr sz="2000" spc="-10" dirty="0">
                <a:latin typeface="Arial"/>
                <a:cs typeface="Arial"/>
              </a:rPr>
              <a:t>options</a:t>
            </a:r>
            <a:endParaRPr sz="2000">
              <a:latin typeface="Arial"/>
              <a:cs typeface="Arial"/>
            </a:endParaRPr>
          </a:p>
          <a:p>
            <a:pPr marL="353695" marR="175260" indent="-341630">
              <a:lnSpc>
                <a:spcPct val="100000"/>
              </a:lnSpc>
              <a:spcBef>
                <a:spcPts val="1630"/>
              </a:spcBef>
              <a:buChar char="•"/>
              <a:tabLst>
                <a:tab pos="353695" algn="l"/>
              </a:tabLst>
            </a:pPr>
            <a:r>
              <a:rPr sz="2000" dirty="0">
                <a:latin typeface="Arial"/>
                <a:cs typeface="Arial"/>
              </a:rPr>
              <a:t>Retiring</a:t>
            </a:r>
            <a:r>
              <a:rPr sz="2000" spc="-40" dirty="0">
                <a:latin typeface="Arial"/>
                <a:cs typeface="Arial"/>
              </a:rPr>
              <a:t> </a:t>
            </a:r>
            <a:r>
              <a:rPr sz="2000" dirty="0">
                <a:latin typeface="Arial"/>
                <a:cs typeface="Arial"/>
              </a:rPr>
              <a:t>service</a:t>
            </a:r>
            <a:r>
              <a:rPr sz="2000" spc="-50" dirty="0">
                <a:latin typeface="Arial"/>
                <a:cs typeface="Arial"/>
              </a:rPr>
              <a:t> </a:t>
            </a:r>
            <a:r>
              <a:rPr sz="2000" dirty="0">
                <a:latin typeface="Arial"/>
                <a:cs typeface="Arial"/>
              </a:rPr>
              <a:t>members</a:t>
            </a:r>
            <a:r>
              <a:rPr sz="2000" spc="-70" dirty="0">
                <a:latin typeface="Arial"/>
                <a:cs typeface="Arial"/>
              </a:rPr>
              <a:t> </a:t>
            </a:r>
            <a:r>
              <a:rPr sz="2000" dirty="0">
                <a:latin typeface="Arial"/>
                <a:cs typeface="Arial"/>
              </a:rPr>
              <a:t>can</a:t>
            </a:r>
            <a:r>
              <a:rPr sz="2000" spc="-40" dirty="0">
                <a:latin typeface="Arial"/>
                <a:cs typeface="Arial"/>
              </a:rPr>
              <a:t> </a:t>
            </a:r>
            <a:r>
              <a:rPr sz="2000" dirty="0">
                <a:latin typeface="Arial"/>
                <a:cs typeface="Arial"/>
              </a:rPr>
              <a:t>enroll</a:t>
            </a:r>
            <a:r>
              <a:rPr sz="2000" spc="-40" dirty="0">
                <a:latin typeface="Arial"/>
                <a:cs typeface="Arial"/>
              </a:rPr>
              <a:t> </a:t>
            </a:r>
            <a:r>
              <a:rPr sz="2000" dirty="0">
                <a:latin typeface="Arial"/>
                <a:cs typeface="Arial"/>
              </a:rPr>
              <a:t>in</a:t>
            </a:r>
            <a:r>
              <a:rPr sz="2000" spc="-25"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FEDVIP</a:t>
            </a:r>
            <a:r>
              <a:rPr sz="2000" spc="-20" dirty="0">
                <a:latin typeface="Arial"/>
                <a:cs typeface="Arial"/>
              </a:rPr>
              <a:t> </a:t>
            </a:r>
            <a:r>
              <a:rPr sz="2000" dirty="0">
                <a:latin typeface="Arial"/>
                <a:cs typeface="Arial"/>
              </a:rPr>
              <a:t>dental</a:t>
            </a:r>
            <a:r>
              <a:rPr sz="2000" spc="-45" dirty="0">
                <a:latin typeface="Arial"/>
                <a:cs typeface="Arial"/>
              </a:rPr>
              <a:t> </a:t>
            </a:r>
            <a:r>
              <a:rPr sz="2000" dirty="0">
                <a:latin typeface="Arial"/>
                <a:cs typeface="Arial"/>
              </a:rPr>
              <a:t>and/or</a:t>
            </a:r>
            <a:r>
              <a:rPr sz="2000" spc="-55" dirty="0">
                <a:latin typeface="Arial"/>
                <a:cs typeface="Arial"/>
              </a:rPr>
              <a:t> </a:t>
            </a:r>
            <a:r>
              <a:rPr sz="2000" spc="-10" dirty="0">
                <a:latin typeface="Arial"/>
                <a:cs typeface="Arial"/>
              </a:rPr>
              <a:t>vision </a:t>
            </a:r>
            <a:r>
              <a:rPr sz="2000" dirty="0">
                <a:latin typeface="Arial"/>
                <a:cs typeface="Arial"/>
              </a:rPr>
              <a:t>plan</a:t>
            </a:r>
            <a:r>
              <a:rPr sz="2000" spc="-30" dirty="0">
                <a:latin typeface="Arial"/>
                <a:cs typeface="Arial"/>
              </a:rPr>
              <a:t> </a:t>
            </a:r>
            <a:r>
              <a:rPr sz="2000" dirty="0">
                <a:latin typeface="Arial"/>
                <a:cs typeface="Arial"/>
              </a:rPr>
              <a:t>between</a:t>
            </a:r>
            <a:r>
              <a:rPr sz="2000" spc="-30" dirty="0">
                <a:latin typeface="Arial"/>
                <a:cs typeface="Arial"/>
              </a:rPr>
              <a:t> </a:t>
            </a:r>
            <a:r>
              <a:rPr sz="2000" dirty="0">
                <a:latin typeface="Arial"/>
                <a:cs typeface="Arial"/>
              </a:rPr>
              <a:t>31</a:t>
            </a:r>
            <a:r>
              <a:rPr sz="2000" spc="-25" dirty="0">
                <a:latin typeface="Arial"/>
                <a:cs typeface="Arial"/>
              </a:rPr>
              <a:t> </a:t>
            </a:r>
            <a:r>
              <a:rPr sz="2000" dirty="0">
                <a:latin typeface="Arial"/>
                <a:cs typeface="Arial"/>
              </a:rPr>
              <a:t>days</a:t>
            </a:r>
            <a:r>
              <a:rPr sz="2000" spc="-25" dirty="0">
                <a:latin typeface="Arial"/>
                <a:cs typeface="Arial"/>
              </a:rPr>
              <a:t> </a:t>
            </a:r>
            <a:r>
              <a:rPr sz="2000" dirty="0">
                <a:latin typeface="Arial"/>
                <a:cs typeface="Arial"/>
              </a:rPr>
              <a:t>prior</a:t>
            </a:r>
            <a:r>
              <a:rPr sz="2000" spc="-4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their</a:t>
            </a:r>
            <a:r>
              <a:rPr sz="2000" spc="-30" dirty="0">
                <a:latin typeface="Arial"/>
                <a:cs typeface="Arial"/>
              </a:rPr>
              <a:t> </a:t>
            </a:r>
            <a:r>
              <a:rPr sz="2000" dirty="0">
                <a:latin typeface="Arial"/>
                <a:cs typeface="Arial"/>
              </a:rPr>
              <a:t>military</a:t>
            </a:r>
            <a:r>
              <a:rPr sz="2000" spc="-20" dirty="0">
                <a:latin typeface="Arial"/>
                <a:cs typeface="Arial"/>
              </a:rPr>
              <a:t> </a:t>
            </a:r>
            <a:r>
              <a:rPr sz="2000" dirty="0">
                <a:latin typeface="Arial"/>
                <a:cs typeface="Arial"/>
              </a:rPr>
              <a:t>retirement</a:t>
            </a:r>
            <a:r>
              <a:rPr sz="2000" spc="-60" dirty="0">
                <a:latin typeface="Arial"/>
                <a:cs typeface="Arial"/>
              </a:rPr>
              <a:t> </a:t>
            </a:r>
            <a:r>
              <a:rPr sz="2000" dirty="0">
                <a:latin typeface="Arial"/>
                <a:cs typeface="Arial"/>
              </a:rPr>
              <a:t>date</a:t>
            </a:r>
            <a:r>
              <a:rPr sz="2000" spc="-30"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up</a:t>
            </a:r>
            <a:r>
              <a:rPr sz="2000" spc="-30" dirty="0">
                <a:latin typeface="Arial"/>
                <a:cs typeface="Arial"/>
              </a:rPr>
              <a:t> </a:t>
            </a:r>
            <a:r>
              <a:rPr sz="2000" dirty="0">
                <a:latin typeface="Arial"/>
                <a:cs typeface="Arial"/>
              </a:rPr>
              <a:t>to</a:t>
            </a:r>
            <a:r>
              <a:rPr sz="2000" spc="-25" dirty="0">
                <a:latin typeface="Arial"/>
                <a:cs typeface="Arial"/>
              </a:rPr>
              <a:t> 60 </a:t>
            </a:r>
            <a:r>
              <a:rPr sz="2000" dirty="0">
                <a:latin typeface="Arial"/>
                <a:cs typeface="Arial"/>
              </a:rPr>
              <a:t>days</a:t>
            </a:r>
            <a:r>
              <a:rPr sz="2000" spc="-20" dirty="0">
                <a:latin typeface="Arial"/>
                <a:cs typeface="Arial"/>
              </a:rPr>
              <a:t> </a:t>
            </a:r>
            <a:r>
              <a:rPr sz="2000" spc="-10" dirty="0">
                <a:latin typeface="Arial"/>
                <a:cs typeface="Arial"/>
              </a:rPr>
              <a:t>following</a:t>
            </a:r>
            <a:endParaRPr sz="2000">
              <a:latin typeface="Arial"/>
              <a:cs typeface="Arial"/>
            </a:endParaRPr>
          </a:p>
          <a:p>
            <a:pPr marL="1153795" marR="5080" lvl="1" indent="-228600">
              <a:lnSpc>
                <a:spcPct val="100000"/>
              </a:lnSpc>
              <a:spcBef>
                <a:spcPts val="480"/>
              </a:spcBef>
              <a:buFont typeface="Calibri"/>
              <a:buChar char="-"/>
              <a:tabLst>
                <a:tab pos="1153795" algn="l"/>
              </a:tabLst>
            </a:pPr>
            <a:r>
              <a:rPr sz="2000" dirty="0">
                <a:latin typeface="Arial"/>
                <a:cs typeface="Arial"/>
              </a:rPr>
              <a:t>To</a:t>
            </a:r>
            <a:r>
              <a:rPr sz="2000" spc="-15" dirty="0">
                <a:latin typeface="Arial"/>
                <a:cs typeface="Arial"/>
              </a:rPr>
              <a:t> </a:t>
            </a:r>
            <a:r>
              <a:rPr sz="2000" dirty="0">
                <a:latin typeface="Arial"/>
                <a:cs typeface="Arial"/>
              </a:rPr>
              <a:t>prevent</a:t>
            </a:r>
            <a:r>
              <a:rPr sz="2000" spc="-45"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gap</a:t>
            </a:r>
            <a:r>
              <a:rPr sz="2000" spc="-25"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coverage</a:t>
            </a:r>
            <a:r>
              <a:rPr sz="2000" spc="-45" dirty="0">
                <a:latin typeface="Arial"/>
                <a:cs typeface="Arial"/>
              </a:rPr>
              <a:t> </a:t>
            </a:r>
            <a:r>
              <a:rPr sz="2000" dirty="0">
                <a:latin typeface="Arial"/>
                <a:cs typeface="Arial"/>
              </a:rPr>
              <a:t>between</a:t>
            </a:r>
            <a:r>
              <a:rPr sz="2000" spc="-25" dirty="0">
                <a:latin typeface="Arial"/>
                <a:cs typeface="Arial"/>
              </a:rPr>
              <a:t> </a:t>
            </a:r>
            <a:r>
              <a:rPr sz="2000" dirty="0">
                <a:latin typeface="Arial"/>
                <a:cs typeface="Arial"/>
              </a:rPr>
              <a:t>your</a:t>
            </a:r>
            <a:r>
              <a:rPr sz="2000" spc="-35" dirty="0">
                <a:latin typeface="Arial"/>
                <a:cs typeface="Arial"/>
              </a:rPr>
              <a:t> </a:t>
            </a:r>
            <a:r>
              <a:rPr sz="2000" dirty="0">
                <a:latin typeface="Arial"/>
                <a:cs typeface="Arial"/>
              </a:rPr>
              <a:t>active</a:t>
            </a:r>
            <a:r>
              <a:rPr sz="2000" spc="-15" dirty="0">
                <a:latin typeface="Arial"/>
                <a:cs typeface="Arial"/>
              </a:rPr>
              <a:t> </a:t>
            </a:r>
            <a:r>
              <a:rPr sz="2000" dirty="0">
                <a:latin typeface="Arial"/>
                <a:cs typeface="Arial"/>
              </a:rPr>
              <a:t>duty</a:t>
            </a:r>
            <a:r>
              <a:rPr sz="2000" spc="-35" dirty="0">
                <a:latin typeface="Arial"/>
                <a:cs typeface="Arial"/>
              </a:rPr>
              <a:t> </a:t>
            </a:r>
            <a:r>
              <a:rPr sz="2000" dirty="0">
                <a:latin typeface="Arial"/>
                <a:cs typeface="Arial"/>
              </a:rPr>
              <a:t>or</a:t>
            </a:r>
            <a:r>
              <a:rPr sz="2000" spc="-20" dirty="0">
                <a:latin typeface="Arial"/>
                <a:cs typeface="Arial"/>
              </a:rPr>
              <a:t> </a:t>
            </a:r>
            <a:r>
              <a:rPr sz="2000" spc="-10" dirty="0">
                <a:latin typeface="Arial"/>
                <a:cs typeface="Arial"/>
              </a:rPr>
              <a:t>reserve </a:t>
            </a:r>
            <a:r>
              <a:rPr sz="2000" dirty="0">
                <a:latin typeface="Arial"/>
                <a:cs typeface="Arial"/>
              </a:rPr>
              <a:t>plan</a:t>
            </a:r>
            <a:r>
              <a:rPr sz="2000" spc="-3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your</a:t>
            </a:r>
            <a:r>
              <a:rPr sz="2000" spc="-30" dirty="0">
                <a:latin typeface="Arial"/>
                <a:cs typeface="Arial"/>
              </a:rPr>
              <a:t> </a:t>
            </a:r>
            <a:r>
              <a:rPr sz="2000" dirty="0">
                <a:latin typeface="Arial"/>
                <a:cs typeface="Arial"/>
              </a:rPr>
              <a:t>new</a:t>
            </a:r>
            <a:r>
              <a:rPr sz="2000" spc="-35" dirty="0">
                <a:latin typeface="Arial"/>
                <a:cs typeface="Arial"/>
              </a:rPr>
              <a:t> </a:t>
            </a:r>
            <a:r>
              <a:rPr sz="2000" dirty="0">
                <a:latin typeface="Arial"/>
                <a:cs typeface="Arial"/>
              </a:rPr>
              <a:t>FEDVIP</a:t>
            </a:r>
            <a:r>
              <a:rPr sz="2000" spc="-15" dirty="0">
                <a:latin typeface="Arial"/>
                <a:cs typeface="Arial"/>
              </a:rPr>
              <a:t> </a:t>
            </a:r>
            <a:r>
              <a:rPr sz="2000" dirty="0">
                <a:latin typeface="Arial"/>
                <a:cs typeface="Arial"/>
              </a:rPr>
              <a:t>plan,</a:t>
            </a:r>
            <a:r>
              <a:rPr sz="2000" spc="-25" dirty="0">
                <a:latin typeface="Arial"/>
                <a:cs typeface="Arial"/>
              </a:rPr>
              <a:t> </a:t>
            </a:r>
            <a:r>
              <a:rPr sz="2000" dirty="0">
                <a:latin typeface="Arial"/>
                <a:cs typeface="Arial"/>
              </a:rPr>
              <a:t>you</a:t>
            </a:r>
            <a:r>
              <a:rPr sz="2000" spc="-35" dirty="0">
                <a:latin typeface="Arial"/>
                <a:cs typeface="Arial"/>
              </a:rPr>
              <a:t> </a:t>
            </a:r>
            <a:r>
              <a:rPr sz="2000" dirty="0">
                <a:latin typeface="Arial"/>
                <a:cs typeface="Arial"/>
              </a:rPr>
              <a:t>must</a:t>
            </a:r>
            <a:r>
              <a:rPr sz="2000" spc="-50" dirty="0">
                <a:latin typeface="Arial"/>
                <a:cs typeface="Arial"/>
              </a:rPr>
              <a:t> </a:t>
            </a:r>
            <a:r>
              <a:rPr sz="2000" dirty="0">
                <a:latin typeface="Arial"/>
                <a:cs typeface="Arial"/>
              </a:rPr>
              <a:t>enroll</a:t>
            </a:r>
            <a:r>
              <a:rPr sz="2000" spc="-20" dirty="0">
                <a:latin typeface="Arial"/>
                <a:cs typeface="Arial"/>
              </a:rPr>
              <a:t> </a:t>
            </a:r>
            <a:r>
              <a:rPr sz="2000" dirty="0">
                <a:latin typeface="Arial"/>
                <a:cs typeface="Arial"/>
              </a:rPr>
              <a:t>prior</a:t>
            </a:r>
            <a:r>
              <a:rPr sz="2000" spc="-40" dirty="0">
                <a:latin typeface="Arial"/>
                <a:cs typeface="Arial"/>
              </a:rPr>
              <a:t> </a:t>
            </a:r>
            <a:r>
              <a:rPr sz="2000" dirty="0">
                <a:latin typeface="Arial"/>
                <a:cs typeface="Arial"/>
              </a:rPr>
              <a:t>to</a:t>
            </a:r>
            <a:r>
              <a:rPr sz="2000" spc="-35" dirty="0">
                <a:latin typeface="Arial"/>
                <a:cs typeface="Arial"/>
              </a:rPr>
              <a:t> </a:t>
            </a:r>
            <a:r>
              <a:rPr sz="2000" spc="-20" dirty="0">
                <a:latin typeface="Arial"/>
                <a:cs typeface="Arial"/>
              </a:rPr>
              <a:t>your </a:t>
            </a:r>
            <a:r>
              <a:rPr sz="2000" dirty="0">
                <a:latin typeface="Arial"/>
                <a:cs typeface="Arial"/>
              </a:rPr>
              <a:t>military</a:t>
            </a:r>
            <a:r>
              <a:rPr sz="2000" spc="-50" dirty="0">
                <a:latin typeface="Arial"/>
                <a:cs typeface="Arial"/>
              </a:rPr>
              <a:t> </a:t>
            </a:r>
            <a:r>
              <a:rPr sz="2000" dirty="0">
                <a:latin typeface="Arial"/>
                <a:cs typeface="Arial"/>
              </a:rPr>
              <a:t>retirement</a:t>
            </a:r>
            <a:r>
              <a:rPr sz="2000" spc="-80" dirty="0">
                <a:latin typeface="Arial"/>
                <a:cs typeface="Arial"/>
              </a:rPr>
              <a:t> </a:t>
            </a:r>
            <a:r>
              <a:rPr sz="2000" spc="-20" dirty="0">
                <a:latin typeface="Arial"/>
                <a:cs typeface="Arial"/>
              </a:rPr>
              <a:t>date</a:t>
            </a:r>
            <a:endParaRPr sz="2000">
              <a:latin typeface="Arial"/>
              <a:cs typeface="Arial"/>
            </a:endParaRPr>
          </a:p>
          <a:p>
            <a:pPr marL="353695" marR="1958975" indent="-341630">
              <a:lnSpc>
                <a:spcPct val="100000"/>
              </a:lnSpc>
              <a:spcBef>
                <a:spcPts val="1630"/>
              </a:spcBef>
              <a:buChar char="•"/>
              <a:tabLst>
                <a:tab pos="353695" algn="l"/>
              </a:tabLst>
            </a:pPr>
            <a:r>
              <a:rPr sz="2000" dirty="0">
                <a:latin typeface="Arial"/>
                <a:cs typeface="Arial"/>
              </a:rPr>
              <a:t>BENEFEDS</a:t>
            </a:r>
            <a:r>
              <a:rPr sz="2000" spc="-10" dirty="0">
                <a:latin typeface="Arial"/>
                <a:cs typeface="Arial"/>
              </a:rPr>
              <a:t> </a:t>
            </a:r>
            <a:r>
              <a:rPr sz="2000" dirty="0">
                <a:latin typeface="Arial"/>
                <a:cs typeface="Arial"/>
              </a:rPr>
              <a:t>is</a:t>
            </a:r>
            <a:r>
              <a:rPr sz="2000" spc="-25"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online</a:t>
            </a:r>
            <a:r>
              <a:rPr sz="2000" spc="-35" dirty="0">
                <a:latin typeface="Arial"/>
                <a:cs typeface="Arial"/>
              </a:rPr>
              <a:t> </a:t>
            </a:r>
            <a:r>
              <a:rPr sz="2000" dirty="0">
                <a:latin typeface="Arial"/>
                <a:cs typeface="Arial"/>
              </a:rPr>
              <a:t>portal</a:t>
            </a:r>
            <a:r>
              <a:rPr sz="2000" spc="-45" dirty="0">
                <a:latin typeface="Arial"/>
                <a:cs typeface="Arial"/>
              </a:rPr>
              <a:t> </a:t>
            </a:r>
            <a:r>
              <a:rPr sz="2000" dirty="0">
                <a:latin typeface="Arial"/>
                <a:cs typeface="Arial"/>
              </a:rPr>
              <a:t>that</a:t>
            </a:r>
            <a:r>
              <a:rPr sz="2000" spc="-45" dirty="0">
                <a:latin typeface="Arial"/>
                <a:cs typeface="Arial"/>
              </a:rPr>
              <a:t> </a:t>
            </a:r>
            <a:r>
              <a:rPr sz="2000" dirty="0">
                <a:latin typeface="Arial"/>
                <a:cs typeface="Arial"/>
              </a:rPr>
              <a:t>you</a:t>
            </a:r>
            <a:r>
              <a:rPr sz="2000" spc="-40" dirty="0">
                <a:latin typeface="Arial"/>
                <a:cs typeface="Arial"/>
              </a:rPr>
              <a:t> </a:t>
            </a:r>
            <a:r>
              <a:rPr sz="2000" dirty="0">
                <a:latin typeface="Arial"/>
                <a:cs typeface="Arial"/>
              </a:rPr>
              <a:t>can</a:t>
            </a:r>
            <a:r>
              <a:rPr sz="2000" spc="-35" dirty="0">
                <a:latin typeface="Arial"/>
                <a:cs typeface="Arial"/>
              </a:rPr>
              <a:t> </a:t>
            </a:r>
            <a:r>
              <a:rPr sz="2000" dirty="0">
                <a:latin typeface="Arial"/>
                <a:cs typeface="Arial"/>
              </a:rPr>
              <a:t>use</a:t>
            </a:r>
            <a:r>
              <a:rPr sz="2000" spc="-55" dirty="0">
                <a:latin typeface="Arial"/>
                <a:cs typeface="Arial"/>
              </a:rPr>
              <a:t> </a:t>
            </a:r>
            <a:r>
              <a:rPr sz="2000" spc="-25" dirty="0">
                <a:latin typeface="Arial"/>
                <a:cs typeface="Arial"/>
              </a:rPr>
              <a:t>to </a:t>
            </a:r>
            <a:r>
              <a:rPr sz="2000" dirty="0">
                <a:latin typeface="Arial"/>
                <a:cs typeface="Arial"/>
              </a:rPr>
              <a:t>research,</a:t>
            </a:r>
            <a:r>
              <a:rPr sz="2000" spc="-75" dirty="0">
                <a:latin typeface="Arial"/>
                <a:cs typeface="Arial"/>
              </a:rPr>
              <a:t> </a:t>
            </a:r>
            <a:r>
              <a:rPr sz="2000" dirty="0">
                <a:latin typeface="Arial"/>
                <a:cs typeface="Arial"/>
              </a:rPr>
              <a:t>enroll</a:t>
            </a:r>
            <a:r>
              <a:rPr sz="2000" spc="-45" dirty="0">
                <a:latin typeface="Arial"/>
                <a:cs typeface="Arial"/>
              </a:rPr>
              <a:t> </a:t>
            </a:r>
            <a:r>
              <a:rPr sz="2000" dirty="0">
                <a:latin typeface="Arial"/>
                <a:cs typeface="Arial"/>
              </a:rPr>
              <a:t>in,</a:t>
            </a:r>
            <a:r>
              <a:rPr sz="2000" spc="-30"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manage</a:t>
            </a:r>
            <a:r>
              <a:rPr sz="2000" spc="-50" dirty="0">
                <a:latin typeface="Arial"/>
                <a:cs typeface="Arial"/>
              </a:rPr>
              <a:t> </a:t>
            </a:r>
            <a:r>
              <a:rPr sz="2000" dirty="0">
                <a:latin typeface="Arial"/>
                <a:cs typeface="Arial"/>
              </a:rPr>
              <a:t>your</a:t>
            </a:r>
            <a:r>
              <a:rPr sz="2000" spc="-45" dirty="0">
                <a:latin typeface="Arial"/>
                <a:cs typeface="Arial"/>
              </a:rPr>
              <a:t> </a:t>
            </a:r>
            <a:r>
              <a:rPr sz="2000" dirty="0">
                <a:latin typeface="Arial"/>
                <a:cs typeface="Arial"/>
              </a:rPr>
              <a:t>FEDVIP</a:t>
            </a:r>
            <a:r>
              <a:rPr sz="2000" spc="-20" dirty="0">
                <a:latin typeface="Arial"/>
                <a:cs typeface="Arial"/>
              </a:rPr>
              <a:t> </a:t>
            </a:r>
            <a:r>
              <a:rPr sz="2000" spc="-10" dirty="0">
                <a:latin typeface="Arial"/>
                <a:cs typeface="Arial"/>
              </a:rPr>
              <a:t>coverage</a:t>
            </a:r>
            <a:endParaRPr sz="2000">
              <a:latin typeface="Arial"/>
              <a:cs typeface="Arial"/>
            </a:endParaRPr>
          </a:p>
        </p:txBody>
      </p:sp>
      <p:sp>
        <p:nvSpPr>
          <p:cNvPr id="5" name="object 5"/>
          <p:cNvSpPr txBox="1"/>
          <p:nvPr/>
        </p:nvSpPr>
        <p:spPr>
          <a:xfrm>
            <a:off x="371093" y="5948679"/>
            <a:ext cx="8412480" cy="533400"/>
          </a:xfrm>
          <a:prstGeom prst="rect">
            <a:avLst/>
          </a:prstGeom>
          <a:ln w="38100">
            <a:solidFill>
              <a:srgbClr val="0000FF"/>
            </a:solidFill>
          </a:ln>
        </p:spPr>
        <p:txBody>
          <a:bodyPr vert="horz" wrap="square" lIns="0" tIns="33020" rIns="0" bIns="0" rtlCol="0">
            <a:spAutoFit/>
          </a:bodyPr>
          <a:lstStyle/>
          <a:p>
            <a:pPr marL="179070">
              <a:lnSpc>
                <a:spcPct val="100000"/>
              </a:lnSpc>
              <a:spcBef>
                <a:spcPts val="260"/>
              </a:spcBef>
            </a:pPr>
            <a:r>
              <a:rPr sz="2400" dirty="0">
                <a:latin typeface="Arial"/>
                <a:cs typeface="Arial"/>
              </a:rPr>
              <a:t>Visit</a:t>
            </a:r>
            <a:r>
              <a:rPr sz="2400" spc="-50" dirty="0">
                <a:latin typeface="Arial"/>
                <a:cs typeface="Arial"/>
              </a:rPr>
              <a:t> </a:t>
            </a:r>
            <a:r>
              <a:rPr sz="2400" u="sng" spc="-10" dirty="0">
                <a:solidFill>
                  <a:srgbClr val="0000FF"/>
                </a:solidFill>
                <a:uFill>
                  <a:solidFill>
                    <a:srgbClr val="0000FF"/>
                  </a:solidFill>
                </a:uFill>
                <a:latin typeface="Arial"/>
                <a:cs typeface="Arial"/>
                <a:hlinkClick r:id="rId4"/>
              </a:rPr>
              <a:t>https://www.benefeds.com/military</a:t>
            </a:r>
            <a:r>
              <a:rPr sz="2400" u="none" spc="-70" dirty="0">
                <a:solidFill>
                  <a:srgbClr val="0000FF"/>
                </a:solidFill>
                <a:latin typeface="Arial"/>
                <a:cs typeface="Arial"/>
              </a:rPr>
              <a:t> </a:t>
            </a:r>
            <a:r>
              <a:rPr sz="2400" u="none" dirty="0">
                <a:latin typeface="Arial"/>
                <a:cs typeface="Arial"/>
              </a:rPr>
              <a:t>for</a:t>
            </a:r>
            <a:r>
              <a:rPr sz="2400" u="none" spc="-70" dirty="0">
                <a:latin typeface="Arial"/>
                <a:cs typeface="Arial"/>
              </a:rPr>
              <a:t> </a:t>
            </a:r>
            <a:r>
              <a:rPr sz="2400" u="none" dirty="0">
                <a:latin typeface="Arial"/>
                <a:cs typeface="Arial"/>
              </a:rPr>
              <a:t>more</a:t>
            </a:r>
            <a:r>
              <a:rPr sz="2400" u="none" spc="-75" dirty="0">
                <a:latin typeface="Arial"/>
                <a:cs typeface="Arial"/>
              </a:rPr>
              <a:t> </a:t>
            </a:r>
            <a:r>
              <a:rPr sz="2400" u="none" spc="-10" dirty="0">
                <a:latin typeface="Arial"/>
                <a:cs typeface="Arial"/>
              </a:rPr>
              <a:t>information</a:t>
            </a:r>
            <a:endParaRPr sz="2400">
              <a:latin typeface="Arial"/>
              <a:cs typeface="Arial"/>
            </a:endParaRPr>
          </a:p>
        </p:txBody>
      </p:sp>
      <p:pic>
        <p:nvPicPr>
          <p:cNvPr id="6" name="object 6"/>
          <p:cNvPicPr/>
          <p:nvPr/>
        </p:nvPicPr>
        <p:blipFill>
          <a:blip r:embed="rId5" cstate="print"/>
          <a:stretch>
            <a:fillRect/>
          </a:stretch>
        </p:blipFill>
        <p:spPr>
          <a:xfrm>
            <a:off x="12611" y="88813"/>
            <a:ext cx="228777" cy="228777"/>
          </a:xfrm>
          <a:prstGeom prst="rect">
            <a:avLst/>
          </a:prstGeom>
        </p:spPr>
      </p:pic>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31</a:t>
            </a:fld>
            <a:endParaRPr spc="-25" dirty="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1434" y="-2031"/>
            <a:ext cx="2442210" cy="513715"/>
          </a:xfrm>
          <a:prstGeom prst="rect">
            <a:avLst/>
          </a:prstGeom>
        </p:spPr>
        <p:txBody>
          <a:bodyPr vert="horz" wrap="square" lIns="0" tIns="12700" rIns="0" bIns="0" rtlCol="0">
            <a:spAutoFit/>
          </a:bodyPr>
          <a:lstStyle/>
          <a:p>
            <a:pPr marL="12700">
              <a:lnSpc>
                <a:spcPct val="100000"/>
              </a:lnSpc>
              <a:spcBef>
                <a:spcPts val="100"/>
              </a:spcBef>
            </a:pPr>
            <a:r>
              <a:rPr dirty="0"/>
              <a:t>SGLI</a:t>
            </a:r>
            <a:r>
              <a:rPr spc="-25" dirty="0"/>
              <a:t> </a:t>
            </a:r>
            <a:r>
              <a:rPr dirty="0"/>
              <a:t>&amp;</a:t>
            </a:r>
            <a:r>
              <a:rPr spc="-15" dirty="0"/>
              <a:t> </a:t>
            </a:r>
            <a:r>
              <a:rPr spc="-20" dirty="0"/>
              <a:t>VGLI</a:t>
            </a:r>
          </a:p>
        </p:txBody>
      </p:sp>
      <p:sp>
        <p:nvSpPr>
          <p:cNvPr id="3" name="object 3"/>
          <p:cNvSpPr txBox="1"/>
          <p:nvPr/>
        </p:nvSpPr>
        <p:spPr>
          <a:xfrm>
            <a:off x="319531" y="897128"/>
            <a:ext cx="8441690" cy="5612765"/>
          </a:xfrm>
          <a:prstGeom prst="rect">
            <a:avLst/>
          </a:prstGeom>
        </p:spPr>
        <p:txBody>
          <a:bodyPr vert="horz" wrap="square" lIns="0" tIns="56515" rIns="0" bIns="0" rtlCol="0">
            <a:spAutoFit/>
          </a:bodyPr>
          <a:lstStyle/>
          <a:p>
            <a:pPr marL="342900" marR="5080" indent="-285115">
              <a:lnSpc>
                <a:spcPts val="1440"/>
              </a:lnSpc>
              <a:spcBef>
                <a:spcPts val="445"/>
              </a:spcBef>
              <a:buChar char="•"/>
              <a:tabLst>
                <a:tab pos="342900" algn="l"/>
              </a:tabLst>
            </a:pPr>
            <a:r>
              <a:rPr sz="1500" dirty="0">
                <a:latin typeface="Arial"/>
                <a:cs typeface="Arial"/>
              </a:rPr>
              <a:t>If</a:t>
            </a:r>
            <a:r>
              <a:rPr sz="1500" spc="-40" dirty="0">
                <a:latin typeface="Arial"/>
                <a:cs typeface="Arial"/>
              </a:rPr>
              <a:t> </a:t>
            </a:r>
            <a:r>
              <a:rPr sz="1500" dirty="0">
                <a:latin typeface="Arial"/>
                <a:cs typeface="Arial"/>
              </a:rPr>
              <a:t>you</a:t>
            </a:r>
            <a:r>
              <a:rPr sz="1500" spc="-5" dirty="0">
                <a:latin typeface="Arial"/>
                <a:cs typeface="Arial"/>
              </a:rPr>
              <a:t> </a:t>
            </a:r>
            <a:r>
              <a:rPr sz="1500" dirty="0">
                <a:latin typeface="Arial"/>
                <a:cs typeface="Arial"/>
              </a:rPr>
              <a:t>wish</a:t>
            </a:r>
            <a:r>
              <a:rPr sz="1500" spc="-15" dirty="0">
                <a:latin typeface="Arial"/>
                <a:cs typeface="Arial"/>
              </a:rPr>
              <a:t> </a:t>
            </a:r>
            <a:r>
              <a:rPr sz="1500" dirty="0">
                <a:latin typeface="Arial"/>
                <a:cs typeface="Arial"/>
              </a:rPr>
              <a:t>to</a:t>
            </a:r>
            <a:r>
              <a:rPr sz="1500" spc="-25" dirty="0">
                <a:latin typeface="Arial"/>
                <a:cs typeface="Arial"/>
              </a:rPr>
              <a:t> </a:t>
            </a:r>
            <a:r>
              <a:rPr sz="1500" dirty="0">
                <a:latin typeface="Arial"/>
                <a:cs typeface="Arial"/>
              </a:rPr>
              <a:t>convert</a:t>
            </a:r>
            <a:r>
              <a:rPr sz="1500" spc="-40" dirty="0">
                <a:latin typeface="Arial"/>
                <a:cs typeface="Arial"/>
              </a:rPr>
              <a:t> </a:t>
            </a:r>
            <a:r>
              <a:rPr sz="1500" dirty="0">
                <a:latin typeface="Arial"/>
                <a:cs typeface="Arial"/>
              </a:rPr>
              <a:t>your</a:t>
            </a:r>
            <a:r>
              <a:rPr sz="1500" spc="-15" dirty="0">
                <a:latin typeface="Arial"/>
                <a:cs typeface="Arial"/>
              </a:rPr>
              <a:t> </a:t>
            </a:r>
            <a:r>
              <a:rPr sz="1500" dirty="0">
                <a:latin typeface="Arial"/>
                <a:cs typeface="Arial"/>
              </a:rPr>
              <a:t>SGLI</a:t>
            </a:r>
            <a:r>
              <a:rPr sz="1500" spc="-30" dirty="0">
                <a:latin typeface="Arial"/>
                <a:cs typeface="Arial"/>
              </a:rPr>
              <a:t> </a:t>
            </a:r>
            <a:r>
              <a:rPr sz="1500" dirty="0">
                <a:latin typeface="Arial"/>
                <a:cs typeface="Arial"/>
              </a:rPr>
              <a:t>to</a:t>
            </a:r>
            <a:r>
              <a:rPr sz="1500" spc="-25" dirty="0">
                <a:latin typeface="Arial"/>
                <a:cs typeface="Arial"/>
              </a:rPr>
              <a:t> </a:t>
            </a:r>
            <a:r>
              <a:rPr sz="1500" dirty="0">
                <a:latin typeface="Arial"/>
                <a:cs typeface="Arial"/>
              </a:rPr>
              <a:t>VGLI,</a:t>
            </a:r>
            <a:r>
              <a:rPr sz="1500" spc="-35" dirty="0">
                <a:latin typeface="Arial"/>
                <a:cs typeface="Arial"/>
              </a:rPr>
              <a:t> </a:t>
            </a:r>
            <a:r>
              <a:rPr sz="1500" dirty="0">
                <a:latin typeface="Arial"/>
                <a:cs typeface="Arial"/>
              </a:rPr>
              <a:t>you</a:t>
            </a:r>
            <a:r>
              <a:rPr sz="1500" spc="-20" dirty="0">
                <a:latin typeface="Arial"/>
                <a:cs typeface="Arial"/>
              </a:rPr>
              <a:t> </a:t>
            </a:r>
            <a:r>
              <a:rPr sz="1500" dirty="0">
                <a:latin typeface="Arial"/>
                <a:cs typeface="Arial"/>
              </a:rPr>
              <a:t>must</a:t>
            </a:r>
            <a:r>
              <a:rPr sz="1500" spc="-30" dirty="0">
                <a:latin typeface="Arial"/>
                <a:cs typeface="Arial"/>
              </a:rPr>
              <a:t> </a:t>
            </a:r>
            <a:r>
              <a:rPr sz="1500" dirty="0">
                <a:latin typeface="Arial"/>
                <a:cs typeface="Arial"/>
              </a:rPr>
              <a:t>do</a:t>
            </a:r>
            <a:r>
              <a:rPr sz="1500" spc="-25" dirty="0">
                <a:latin typeface="Arial"/>
                <a:cs typeface="Arial"/>
              </a:rPr>
              <a:t> </a:t>
            </a:r>
            <a:r>
              <a:rPr sz="1500" dirty="0">
                <a:latin typeface="Arial"/>
                <a:cs typeface="Arial"/>
              </a:rPr>
              <a:t>so</a:t>
            </a:r>
            <a:r>
              <a:rPr sz="1500" spc="-35" dirty="0">
                <a:latin typeface="Arial"/>
                <a:cs typeface="Arial"/>
              </a:rPr>
              <a:t> </a:t>
            </a:r>
            <a:r>
              <a:rPr sz="1500" dirty="0">
                <a:latin typeface="Arial"/>
                <a:cs typeface="Arial"/>
              </a:rPr>
              <a:t>within</a:t>
            </a:r>
            <a:r>
              <a:rPr sz="1500" spc="-15" dirty="0">
                <a:latin typeface="Arial"/>
                <a:cs typeface="Arial"/>
              </a:rPr>
              <a:t> </a:t>
            </a:r>
            <a:r>
              <a:rPr sz="1500" dirty="0">
                <a:latin typeface="Arial"/>
                <a:cs typeface="Arial"/>
              </a:rPr>
              <a:t>one</a:t>
            </a:r>
            <a:r>
              <a:rPr sz="1500" spc="-25" dirty="0">
                <a:latin typeface="Arial"/>
                <a:cs typeface="Arial"/>
              </a:rPr>
              <a:t> </a:t>
            </a:r>
            <a:r>
              <a:rPr sz="1500" dirty="0">
                <a:latin typeface="Arial"/>
                <a:cs typeface="Arial"/>
              </a:rPr>
              <a:t>year</a:t>
            </a:r>
            <a:r>
              <a:rPr sz="1500" spc="-20" dirty="0">
                <a:latin typeface="Arial"/>
                <a:cs typeface="Arial"/>
              </a:rPr>
              <a:t> </a:t>
            </a:r>
            <a:r>
              <a:rPr sz="1500" dirty="0">
                <a:latin typeface="Arial"/>
                <a:cs typeface="Arial"/>
              </a:rPr>
              <a:t>and</a:t>
            </a:r>
            <a:r>
              <a:rPr sz="1500" spc="-25" dirty="0">
                <a:latin typeface="Arial"/>
                <a:cs typeface="Arial"/>
              </a:rPr>
              <a:t> </a:t>
            </a:r>
            <a:r>
              <a:rPr sz="1500" dirty="0">
                <a:latin typeface="Arial"/>
                <a:cs typeface="Arial"/>
              </a:rPr>
              <a:t>120</a:t>
            </a:r>
            <a:r>
              <a:rPr sz="1500" spc="-25" dirty="0">
                <a:latin typeface="Arial"/>
                <a:cs typeface="Arial"/>
              </a:rPr>
              <a:t> </a:t>
            </a:r>
            <a:r>
              <a:rPr sz="1500" dirty="0">
                <a:latin typeface="Arial"/>
                <a:cs typeface="Arial"/>
              </a:rPr>
              <a:t>days</a:t>
            </a:r>
            <a:r>
              <a:rPr sz="1500" spc="-15" dirty="0">
                <a:latin typeface="Arial"/>
                <a:cs typeface="Arial"/>
              </a:rPr>
              <a:t> </a:t>
            </a:r>
            <a:r>
              <a:rPr sz="1500" spc="-25" dirty="0">
                <a:latin typeface="Arial"/>
                <a:cs typeface="Arial"/>
              </a:rPr>
              <a:t>of: </a:t>
            </a:r>
            <a:r>
              <a:rPr sz="1500" dirty="0">
                <a:latin typeface="Arial"/>
                <a:cs typeface="Arial"/>
              </a:rPr>
              <a:t>retiring</a:t>
            </a:r>
            <a:r>
              <a:rPr sz="1500" spc="-40" dirty="0">
                <a:latin typeface="Arial"/>
                <a:cs typeface="Arial"/>
              </a:rPr>
              <a:t> </a:t>
            </a:r>
            <a:r>
              <a:rPr sz="1500" dirty="0">
                <a:latin typeface="Arial"/>
                <a:cs typeface="Arial"/>
              </a:rPr>
              <a:t>or</a:t>
            </a:r>
            <a:r>
              <a:rPr sz="1500" spc="-25" dirty="0">
                <a:latin typeface="Arial"/>
                <a:cs typeface="Arial"/>
              </a:rPr>
              <a:t> </a:t>
            </a:r>
            <a:r>
              <a:rPr sz="1500" dirty="0">
                <a:latin typeface="Arial"/>
                <a:cs typeface="Arial"/>
              </a:rPr>
              <a:t>being</a:t>
            </a:r>
            <a:r>
              <a:rPr sz="1500" spc="-40" dirty="0">
                <a:latin typeface="Arial"/>
                <a:cs typeface="Arial"/>
              </a:rPr>
              <a:t> </a:t>
            </a:r>
            <a:r>
              <a:rPr sz="1500" dirty="0">
                <a:latin typeface="Arial"/>
                <a:cs typeface="Arial"/>
              </a:rPr>
              <a:t>released</a:t>
            </a:r>
            <a:r>
              <a:rPr sz="1500" spc="-35" dirty="0">
                <a:latin typeface="Arial"/>
                <a:cs typeface="Arial"/>
              </a:rPr>
              <a:t> </a:t>
            </a:r>
            <a:r>
              <a:rPr sz="1500" dirty="0">
                <a:latin typeface="Arial"/>
                <a:cs typeface="Arial"/>
              </a:rPr>
              <a:t>from</a:t>
            </a:r>
            <a:r>
              <a:rPr sz="1500" spc="-45" dirty="0">
                <a:latin typeface="Arial"/>
                <a:cs typeface="Arial"/>
              </a:rPr>
              <a:t> </a:t>
            </a:r>
            <a:r>
              <a:rPr sz="1500" dirty="0">
                <a:latin typeface="Arial"/>
                <a:cs typeface="Arial"/>
              </a:rPr>
              <a:t>the</a:t>
            </a:r>
            <a:r>
              <a:rPr sz="1500" spc="-30" dirty="0">
                <a:latin typeface="Arial"/>
                <a:cs typeface="Arial"/>
              </a:rPr>
              <a:t> </a:t>
            </a:r>
            <a:r>
              <a:rPr sz="1500" dirty="0">
                <a:latin typeface="Arial"/>
                <a:cs typeface="Arial"/>
              </a:rPr>
              <a:t>Ready</a:t>
            </a:r>
            <a:r>
              <a:rPr sz="1500" spc="-35" dirty="0">
                <a:latin typeface="Arial"/>
                <a:cs typeface="Arial"/>
              </a:rPr>
              <a:t> </a:t>
            </a:r>
            <a:r>
              <a:rPr sz="1500" dirty="0">
                <a:latin typeface="Arial"/>
                <a:cs typeface="Arial"/>
              </a:rPr>
              <a:t>Reserve</a:t>
            </a:r>
            <a:r>
              <a:rPr sz="1500" spc="-20" dirty="0">
                <a:latin typeface="Arial"/>
                <a:cs typeface="Arial"/>
              </a:rPr>
              <a:t> </a:t>
            </a:r>
            <a:r>
              <a:rPr sz="1500" dirty="0">
                <a:latin typeface="Arial"/>
                <a:cs typeface="Arial"/>
              </a:rPr>
              <a:t>or</a:t>
            </a:r>
            <a:r>
              <a:rPr sz="1500" spc="-25" dirty="0">
                <a:latin typeface="Arial"/>
                <a:cs typeface="Arial"/>
              </a:rPr>
              <a:t> </a:t>
            </a:r>
            <a:r>
              <a:rPr sz="1500" dirty="0">
                <a:latin typeface="Arial"/>
                <a:cs typeface="Arial"/>
              </a:rPr>
              <a:t>National</a:t>
            </a:r>
            <a:r>
              <a:rPr sz="1500" spc="-35" dirty="0">
                <a:latin typeface="Arial"/>
                <a:cs typeface="Arial"/>
              </a:rPr>
              <a:t> </a:t>
            </a:r>
            <a:r>
              <a:rPr sz="1500" dirty="0">
                <a:latin typeface="Arial"/>
                <a:cs typeface="Arial"/>
              </a:rPr>
              <a:t>Guard;</a:t>
            </a:r>
            <a:r>
              <a:rPr sz="1500" spc="-40" dirty="0">
                <a:latin typeface="Arial"/>
                <a:cs typeface="Arial"/>
              </a:rPr>
              <a:t> </a:t>
            </a:r>
            <a:r>
              <a:rPr sz="1500" dirty="0">
                <a:latin typeface="Arial"/>
                <a:cs typeface="Arial"/>
              </a:rPr>
              <a:t>of</a:t>
            </a:r>
            <a:r>
              <a:rPr sz="1500" spc="-40" dirty="0">
                <a:latin typeface="Arial"/>
                <a:cs typeface="Arial"/>
              </a:rPr>
              <a:t> </a:t>
            </a:r>
            <a:r>
              <a:rPr sz="1500" dirty="0">
                <a:latin typeface="Arial"/>
                <a:cs typeface="Arial"/>
              </a:rPr>
              <a:t>assignment</a:t>
            </a:r>
            <a:r>
              <a:rPr sz="1500" spc="-50" dirty="0">
                <a:latin typeface="Arial"/>
                <a:cs typeface="Arial"/>
              </a:rPr>
              <a:t> </a:t>
            </a:r>
            <a:r>
              <a:rPr sz="1500" dirty="0">
                <a:latin typeface="Arial"/>
                <a:cs typeface="Arial"/>
              </a:rPr>
              <a:t>to</a:t>
            </a:r>
            <a:r>
              <a:rPr sz="1500" spc="-30" dirty="0">
                <a:latin typeface="Arial"/>
                <a:cs typeface="Arial"/>
              </a:rPr>
              <a:t> </a:t>
            </a:r>
            <a:r>
              <a:rPr sz="1500" spc="-25" dirty="0">
                <a:latin typeface="Arial"/>
                <a:cs typeface="Arial"/>
              </a:rPr>
              <a:t>the </a:t>
            </a:r>
            <a:r>
              <a:rPr sz="1500" dirty="0">
                <a:latin typeface="Arial"/>
                <a:cs typeface="Arial"/>
              </a:rPr>
              <a:t>Individual</a:t>
            </a:r>
            <a:r>
              <a:rPr sz="1500" spc="-20" dirty="0">
                <a:latin typeface="Arial"/>
                <a:cs typeface="Arial"/>
              </a:rPr>
              <a:t> </a:t>
            </a:r>
            <a:r>
              <a:rPr sz="1500" dirty="0">
                <a:latin typeface="Arial"/>
                <a:cs typeface="Arial"/>
              </a:rPr>
              <a:t>Ready</a:t>
            </a:r>
            <a:r>
              <a:rPr sz="1500" spc="-40" dirty="0">
                <a:latin typeface="Arial"/>
                <a:cs typeface="Arial"/>
              </a:rPr>
              <a:t> </a:t>
            </a:r>
            <a:r>
              <a:rPr sz="1500" dirty="0">
                <a:latin typeface="Arial"/>
                <a:cs typeface="Arial"/>
              </a:rPr>
              <a:t>Reserve</a:t>
            </a:r>
            <a:r>
              <a:rPr sz="1500" spc="-5" dirty="0">
                <a:latin typeface="Arial"/>
                <a:cs typeface="Arial"/>
              </a:rPr>
              <a:t> </a:t>
            </a:r>
            <a:r>
              <a:rPr sz="1500" dirty="0">
                <a:latin typeface="Arial"/>
                <a:cs typeface="Arial"/>
              </a:rPr>
              <a:t>(IRR)</a:t>
            </a:r>
            <a:r>
              <a:rPr sz="1500" spc="-30" dirty="0">
                <a:latin typeface="Arial"/>
                <a:cs typeface="Arial"/>
              </a:rPr>
              <a:t> </a:t>
            </a:r>
            <a:r>
              <a:rPr sz="1500" dirty="0">
                <a:latin typeface="Arial"/>
                <a:cs typeface="Arial"/>
              </a:rPr>
              <a:t>of</a:t>
            </a:r>
            <a:r>
              <a:rPr sz="1500" spc="-40" dirty="0">
                <a:latin typeface="Arial"/>
                <a:cs typeface="Arial"/>
              </a:rPr>
              <a:t> </a:t>
            </a:r>
            <a:r>
              <a:rPr sz="1500" dirty="0">
                <a:latin typeface="Arial"/>
                <a:cs typeface="Arial"/>
              </a:rPr>
              <a:t>a</a:t>
            </a:r>
            <a:r>
              <a:rPr sz="1500" spc="-20" dirty="0">
                <a:latin typeface="Arial"/>
                <a:cs typeface="Arial"/>
              </a:rPr>
              <a:t> </a:t>
            </a:r>
            <a:r>
              <a:rPr sz="1500" dirty="0">
                <a:latin typeface="Arial"/>
                <a:cs typeface="Arial"/>
              </a:rPr>
              <a:t>branch</a:t>
            </a:r>
            <a:r>
              <a:rPr sz="1500" spc="-50" dirty="0">
                <a:latin typeface="Arial"/>
                <a:cs typeface="Arial"/>
              </a:rPr>
              <a:t> </a:t>
            </a:r>
            <a:r>
              <a:rPr sz="1500" dirty="0">
                <a:latin typeface="Arial"/>
                <a:cs typeface="Arial"/>
              </a:rPr>
              <a:t>of</a:t>
            </a:r>
            <a:r>
              <a:rPr sz="1500" spc="-35" dirty="0">
                <a:latin typeface="Arial"/>
                <a:cs typeface="Arial"/>
              </a:rPr>
              <a:t> </a:t>
            </a:r>
            <a:r>
              <a:rPr sz="1500" dirty="0">
                <a:latin typeface="Arial"/>
                <a:cs typeface="Arial"/>
              </a:rPr>
              <a:t>service;</a:t>
            </a:r>
            <a:r>
              <a:rPr sz="1500" spc="-45" dirty="0">
                <a:latin typeface="Arial"/>
                <a:cs typeface="Arial"/>
              </a:rPr>
              <a:t> </a:t>
            </a:r>
            <a:r>
              <a:rPr sz="1500" dirty="0">
                <a:latin typeface="Arial"/>
                <a:cs typeface="Arial"/>
              </a:rPr>
              <a:t>of</a:t>
            </a:r>
            <a:r>
              <a:rPr sz="1500" spc="-30" dirty="0">
                <a:latin typeface="Arial"/>
                <a:cs typeface="Arial"/>
              </a:rPr>
              <a:t> </a:t>
            </a:r>
            <a:r>
              <a:rPr sz="1500" dirty="0">
                <a:latin typeface="Arial"/>
                <a:cs typeface="Arial"/>
              </a:rPr>
              <a:t>assignment</a:t>
            </a:r>
            <a:r>
              <a:rPr sz="1500" spc="-55" dirty="0">
                <a:latin typeface="Arial"/>
                <a:cs typeface="Arial"/>
              </a:rPr>
              <a:t> </a:t>
            </a:r>
            <a:r>
              <a:rPr sz="1500" dirty="0">
                <a:latin typeface="Arial"/>
                <a:cs typeface="Arial"/>
              </a:rPr>
              <a:t>to</a:t>
            </a:r>
            <a:r>
              <a:rPr sz="1500" spc="-25" dirty="0">
                <a:latin typeface="Arial"/>
                <a:cs typeface="Arial"/>
              </a:rPr>
              <a:t> </a:t>
            </a:r>
            <a:r>
              <a:rPr sz="1500" dirty="0">
                <a:latin typeface="Arial"/>
                <a:cs typeface="Arial"/>
              </a:rPr>
              <a:t>the</a:t>
            </a:r>
            <a:r>
              <a:rPr sz="1500" spc="-40" dirty="0">
                <a:latin typeface="Arial"/>
                <a:cs typeface="Arial"/>
              </a:rPr>
              <a:t> </a:t>
            </a:r>
            <a:r>
              <a:rPr sz="1500" dirty="0">
                <a:latin typeface="Arial"/>
                <a:cs typeface="Arial"/>
              </a:rPr>
              <a:t>Inactive</a:t>
            </a:r>
            <a:r>
              <a:rPr sz="1500" spc="-40" dirty="0">
                <a:latin typeface="Arial"/>
                <a:cs typeface="Arial"/>
              </a:rPr>
              <a:t> </a:t>
            </a:r>
            <a:r>
              <a:rPr sz="1500" spc="-10" dirty="0">
                <a:latin typeface="Arial"/>
                <a:cs typeface="Arial"/>
              </a:rPr>
              <a:t>National </a:t>
            </a:r>
            <a:r>
              <a:rPr sz="1500" dirty="0">
                <a:latin typeface="Arial"/>
                <a:cs typeface="Arial"/>
              </a:rPr>
              <a:t>Guard</a:t>
            </a:r>
            <a:r>
              <a:rPr sz="1500" spc="-35" dirty="0">
                <a:latin typeface="Arial"/>
                <a:cs typeface="Arial"/>
              </a:rPr>
              <a:t> </a:t>
            </a:r>
            <a:r>
              <a:rPr sz="1500" dirty="0">
                <a:latin typeface="Arial"/>
                <a:cs typeface="Arial"/>
              </a:rPr>
              <a:t>(ING);</a:t>
            </a:r>
            <a:r>
              <a:rPr sz="1500" spc="-40" dirty="0">
                <a:latin typeface="Arial"/>
                <a:cs typeface="Arial"/>
              </a:rPr>
              <a:t> </a:t>
            </a:r>
            <a:r>
              <a:rPr sz="1500" dirty="0">
                <a:latin typeface="Arial"/>
                <a:cs typeface="Arial"/>
              </a:rPr>
              <a:t>or</a:t>
            </a:r>
            <a:r>
              <a:rPr sz="1500" spc="-25" dirty="0">
                <a:latin typeface="Arial"/>
                <a:cs typeface="Arial"/>
              </a:rPr>
              <a:t> </a:t>
            </a:r>
            <a:r>
              <a:rPr sz="1500" dirty="0">
                <a:latin typeface="Arial"/>
                <a:cs typeface="Arial"/>
              </a:rPr>
              <a:t>if</a:t>
            </a:r>
            <a:r>
              <a:rPr sz="1500" spc="-30" dirty="0">
                <a:latin typeface="Arial"/>
                <a:cs typeface="Arial"/>
              </a:rPr>
              <a:t> </a:t>
            </a:r>
            <a:r>
              <a:rPr sz="1500" dirty="0">
                <a:latin typeface="Arial"/>
                <a:cs typeface="Arial"/>
              </a:rPr>
              <a:t>you</a:t>
            </a:r>
            <a:r>
              <a:rPr sz="1500" spc="-15" dirty="0">
                <a:latin typeface="Arial"/>
                <a:cs typeface="Arial"/>
              </a:rPr>
              <a:t> </a:t>
            </a:r>
            <a:r>
              <a:rPr sz="1500" dirty="0">
                <a:latin typeface="Arial"/>
                <a:cs typeface="Arial"/>
              </a:rPr>
              <a:t>suffered</a:t>
            </a:r>
            <a:r>
              <a:rPr sz="1500" spc="-45" dirty="0">
                <a:latin typeface="Arial"/>
                <a:cs typeface="Arial"/>
              </a:rPr>
              <a:t> </a:t>
            </a:r>
            <a:r>
              <a:rPr sz="1500" dirty="0">
                <a:latin typeface="Arial"/>
                <a:cs typeface="Arial"/>
              </a:rPr>
              <a:t>an</a:t>
            </a:r>
            <a:r>
              <a:rPr sz="1500" spc="-25" dirty="0">
                <a:latin typeface="Arial"/>
                <a:cs typeface="Arial"/>
              </a:rPr>
              <a:t> </a:t>
            </a:r>
            <a:r>
              <a:rPr sz="1500" dirty="0">
                <a:latin typeface="Arial"/>
                <a:cs typeface="Arial"/>
              </a:rPr>
              <a:t>injury</a:t>
            </a:r>
            <a:r>
              <a:rPr sz="1500" spc="-35" dirty="0">
                <a:latin typeface="Arial"/>
                <a:cs typeface="Arial"/>
              </a:rPr>
              <a:t> </a:t>
            </a:r>
            <a:r>
              <a:rPr sz="1500" dirty="0">
                <a:latin typeface="Arial"/>
                <a:cs typeface="Arial"/>
              </a:rPr>
              <a:t>or</a:t>
            </a:r>
            <a:r>
              <a:rPr sz="1500" spc="-25" dirty="0">
                <a:latin typeface="Arial"/>
                <a:cs typeface="Arial"/>
              </a:rPr>
              <a:t> </a:t>
            </a:r>
            <a:r>
              <a:rPr sz="1500" dirty="0">
                <a:latin typeface="Arial"/>
                <a:cs typeface="Arial"/>
              </a:rPr>
              <a:t>disability</a:t>
            </a:r>
            <a:r>
              <a:rPr sz="1500" spc="-30" dirty="0">
                <a:latin typeface="Arial"/>
                <a:cs typeface="Arial"/>
              </a:rPr>
              <a:t> </a:t>
            </a:r>
            <a:r>
              <a:rPr sz="1500" dirty="0">
                <a:latin typeface="Arial"/>
                <a:cs typeface="Arial"/>
              </a:rPr>
              <a:t>(damage</a:t>
            </a:r>
            <a:r>
              <a:rPr sz="1500" spc="-35" dirty="0">
                <a:latin typeface="Arial"/>
                <a:cs typeface="Arial"/>
              </a:rPr>
              <a:t> </a:t>
            </a:r>
            <a:r>
              <a:rPr sz="1500" dirty="0">
                <a:latin typeface="Arial"/>
                <a:cs typeface="Arial"/>
              </a:rPr>
              <a:t>to</a:t>
            </a:r>
            <a:r>
              <a:rPr sz="1500" spc="-35" dirty="0">
                <a:latin typeface="Arial"/>
                <a:cs typeface="Arial"/>
              </a:rPr>
              <a:t> </a:t>
            </a:r>
            <a:r>
              <a:rPr sz="1500" dirty="0">
                <a:latin typeface="Arial"/>
                <a:cs typeface="Arial"/>
              </a:rPr>
              <a:t>your</a:t>
            </a:r>
            <a:r>
              <a:rPr sz="1500" spc="-5" dirty="0">
                <a:latin typeface="Arial"/>
                <a:cs typeface="Arial"/>
              </a:rPr>
              <a:t> </a:t>
            </a:r>
            <a:r>
              <a:rPr sz="1500" dirty="0">
                <a:latin typeface="Arial"/>
                <a:cs typeface="Arial"/>
              </a:rPr>
              <a:t>body</a:t>
            </a:r>
            <a:r>
              <a:rPr sz="1500" spc="-35" dirty="0">
                <a:latin typeface="Arial"/>
                <a:cs typeface="Arial"/>
              </a:rPr>
              <a:t> </a:t>
            </a:r>
            <a:r>
              <a:rPr sz="1500" dirty="0">
                <a:latin typeface="Arial"/>
                <a:cs typeface="Arial"/>
              </a:rPr>
              <a:t>or</a:t>
            </a:r>
            <a:r>
              <a:rPr sz="1500" spc="-20" dirty="0">
                <a:latin typeface="Arial"/>
                <a:cs typeface="Arial"/>
              </a:rPr>
              <a:t> </a:t>
            </a:r>
            <a:r>
              <a:rPr sz="1500" dirty="0">
                <a:latin typeface="Arial"/>
                <a:cs typeface="Arial"/>
              </a:rPr>
              <a:t>mind</a:t>
            </a:r>
            <a:r>
              <a:rPr sz="1500" spc="-25" dirty="0">
                <a:latin typeface="Arial"/>
                <a:cs typeface="Arial"/>
              </a:rPr>
              <a:t> </a:t>
            </a:r>
            <a:r>
              <a:rPr sz="1500" dirty="0">
                <a:latin typeface="Arial"/>
                <a:cs typeface="Arial"/>
              </a:rPr>
              <a:t>that</a:t>
            </a:r>
            <a:r>
              <a:rPr sz="1500" spc="-40" dirty="0">
                <a:latin typeface="Arial"/>
                <a:cs typeface="Arial"/>
              </a:rPr>
              <a:t> </a:t>
            </a:r>
            <a:r>
              <a:rPr sz="1500" dirty="0">
                <a:latin typeface="Arial"/>
                <a:cs typeface="Arial"/>
              </a:rPr>
              <a:t>makes</a:t>
            </a:r>
            <a:r>
              <a:rPr sz="1500" spc="-35" dirty="0">
                <a:latin typeface="Arial"/>
                <a:cs typeface="Arial"/>
              </a:rPr>
              <a:t> </a:t>
            </a:r>
            <a:r>
              <a:rPr sz="1500" spc="-25" dirty="0">
                <a:latin typeface="Arial"/>
                <a:cs typeface="Arial"/>
              </a:rPr>
              <a:t>it </a:t>
            </a:r>
            <a:r>
              <a:rPr sz="1500" dirty="0">
                <a:latin typeface="Arial"/>
                <a:cs typeface="Arial"/>
              </a:rPr>
              <a:t>hard</a:t>
            </a:r>
            <a:r>
              <a:rPr sz="1500" spc="-45" dirty="0">
                <a:latin typeface="Arial"/>
                <a:cs typeface="Arial"/>
              </a:rPr>
              <a:t> </a:t>
            </a:r>
            <a:r>
              <a:rPr sz="1500" dirty="0">
                <a:latin typeface="Arial"/>
                <a:cs typeface="Arial"/>
              </a:rPr>
              <a:t>for</a:t>
            </a:r>
            <a:r>
              <a:rPr sz="1500" spc="-30" dirty="0">
                <a:latin typeface="Arial"/>
                <a:cs typeface="Arial"/>
              </a:rPr>
              <a:t> </a:t>
            </a:r>
            <a:r>
              <a:rPr sz="1500" dirty="0">
                <a:latin typeface="Arial"/>
                <a:cs typeface="Arial"/>
              </a:rPr>
              <a:t>you</a:t>
            </a:r>
            <a:r>
              <a:rPr sz="1500" spc="-20" dirty="0">
                <a:latin typeface="Arial"/>
                <a:cs typeface="Arial"/>
              </a:rPr>
              <a:t> </a:t>
            </a:r>
            <a:r>
              <a:rPr sz="1500" dirty="0">
                <a:latin typeface="Arial"/>
                <a:cs typeface="Arial"/>
              </a:rPr>
              <a:t>to</a:t>
            </a:r>
            <a:r>
              <a:rPr sz="1500" spc="-35" dirty="0">
                <a:latin typeface="Arial"/>
                <a:cs typeface="Arial"/>
              </a:rPr>
              <a:t> </a:t>
            </a:r>
            <a:r>
              <a:rPr sz="1500" dirty="0">
                <a:latin typeface="Arial"/>
                <a:cs typeface="Arial"/>
              </a:rPr>
              <a:t>do</a:t>
            </a:r>
            <a:r>
              <a:rPr sz="1500" spc="-30" dirty="0">
                <a:latin typeface="Arial"/>
                <a:cs typeface="Arial"/>
              </a:rPr>
              <a:t> </a:t>
            </a:r>
            <a:r>
              <a:rPr sz="1500" dirty="0">
                <a:latin typeface="Arial"/>
                <a:cs typeface="Arial"/>
              </a:rPr>
              <a:t>everyday</a:t>
            </a:r>
            <a:r>
              <a:rPr sz="1500" spc="-20" dirty="0">
                <a:latin typeface="Arial"/>
                <a:cs typeface="Arial"/>
              </a:rPr>
              <a:t> </a:t>
            </a:r>
            <a:r>
              <a:rPr sz="1500" dirty="0">
                <a:latin typeface="Arial"/>
                <a:cs typeface="Arial"/>
              </a:rPr>
              <a:t>tasks,</a:t>
            </a:r>
            <a:r>
              <a:rPr sz="1500" spc="-55" dirty="0">
                <a:latin typeface="Arial"/>
                <a:cs typeface="Arial"/>
              </a:rPr>
              <a:t> </a:t>
            </a:r>
            <a:r>
              <a:rPr sz="1500" dirty="0">
                <a:latin typeface="Arial"/>
                <a:cs typeface="Arial"/>
              </a:rPr>
              <a:t>including</a:t>
            </a:r>
            <a:r>
              <a:rPr sz="1500" spc="-45" dirty="0">
                <a:latin typeface="Arial"/>
                <a:cs typeface="Arial"/>
              </a:rPr>
              <a:t> </a:t>
            </a:r>
            <a:r>
              <a:rPr sz="1500" dirty="0">
                <a:latin typeface="Arial"/>
                <a:cs typeface="Arial"/>
              </a:rPr>
              <a:t>meaningful</a:t>
            </a:r>
            <a:r>
              <a:rPr sz="1500" spc="-50" dirty="0">
                <a:latin typeface="Arial"/>
                <a:cs typeface="Arial"/>
              </a:rPr>
              <a:t> </a:t>
            </a:r>
            <a:r>
              <a:rPr sz="1500" dirty="0">
                <a:latin typeface="Arial"/>
                <a:cs typeface="Arial"/>
              </a:rPr>
              <a:t>work)</a:t>
            </a:r>
            <a:r>
              <a:rPr sz="1500" spc="-30" dirty="0">
                <a:latin typeface="Arial"/>
                <a:cs typeface="Arial"/>
              </a:rPr>
              <a:t> </a:t>
            </a:r>
            <a:r>
              <a:rPr sz="1500" dirty="0">
                <a:latin typeface="Arial"/>
                <a:cs typeface="Arial"/>
              </a:rPr>
              <a:t>while</a:t>
            </a:r>
            <a:r>
              <a:rPr sz="1500" spc="-5" dirty="0">
                <a:latin typeface="Arial"/>
                <a:cs typeface="Arial"/>
              </a:rPr>
              <a:t> </a:t>
            </a:r>
            <a:r>
              <a:rPr sz="1500" dirty="0">
                <a:latin typeface="Arial"/>
                <a:cs typeface="Arial"/>
              </a:rPr>
              <a:t>on</a:t>
            </a:r>
            <a:r>
              <a:rPr sz="1500" spc="-35" dirty="0">
                <a:latin typeface="Arial"/>
                <a:cs typeface="Arial"/>
              </a:rPr>
              <a:t> </a:t>
            </a:r>
            <a:r>
              <a:rPr sz="1500" spc="-10" dirty="0">
                <a:latin typeface="Arial"/>
                <a:cs typeface="Arial"/>
              </a:rPr>
              <a:t>duty—</a:t>
            </a:r>
            <a:r>
              <a:rPr sz="1500" dirty="0">
                <a:latin typeface="Arial"/>
                <a:cs typeface="Arial"/>
              </a:rPr>
              <a:t>including</a:t>
            </a:r>
            <a:r>
              <a:rPr sz="1500" spc="-30" dirty="0">
                <a:latin typeface="Arial"/>
                <a:cs typeface="Arial"/>
              </a:rPr>
              <a:t> </a:t>
            </a:r>
            <a:r>
              <a:rPr sz="1500" spc="-10" dirty="0">
                <a:latin typeface="Arial"/>
                <a:cs typeface="Arial"/>
              </a:rPr>
              <a:t>direct </a:t>
            </a:r>
            <a:r>
              <a:rPr sz="1500" dirty="0">
                <a:latin typeface="Arial"/>
                <a:cs typeface="Arial"/>
              </a:rPr>
              <a:t>traveling</a:t>
            </a:r>
            <a:r>
              <a:rPr sz="1500" spc="-35" dirty="0">
                <a:latin typeface="Arial"/>
                <a:cs typeface="Arial"/>
              </a:rPr>
              <a:t> </a:t>
            </a:r>
            <a:r>
              <a:rPr sz="1500" dirty="0">
                <a:latin typeface="Arial"/>
                <a:cs typeface="Arial"/>
              </a:rPr>
              <a:t>to</a:t>
            </a:r>
            <a:r>
              <a:rPr sz="1500" spc="-30" dirty="0">
                <a:latin typeface="Arial"/>
                <a:cs typeface="Arial"/>
              </a:rPr>
              <a:t> </a:t>
            </a:r>
            <a:r>
              <a:rPr sz="1500" dirty="0">
                <a:latin typeface="Arial"/>
                <a:cs typeface="Arial"/>
              </a:rPr>
              <a:t>and</a:t>
            </a:r>
            <a:r>
              <a:rPr sz="1500" spc="-30" dirty="0">
                <a:latin typeface="Arial"/>
                <a:cs typeface="Arial"/>
              </a:rPr>
              <a:t> </a:t>
            </a:r>
            <a:r>
              <a:rPr sz="1500" dirty="0">
                <a:latin typeface="Arial"/>
                <a:cs typeface="Arial"/>
              </a:rPr>
              <a:t>from</a:t>
            </a:r>
            <a:r>
              <a:rPr sz="1500" spc="-50" dirty="0">
                <a:latin typeface="Arial"/>
                <a:cs typeface="Arial"/>
              </a:rPr>
              <a:t> </a:t>
            </a:r>
            <a:r>
              <a:rPr sz="1500" spc="-10" dirty="0">
                <a:latin typeface="Arial"/>
                <a:cs typeface="Arial"/>
              </a:rPr>
              <a:t>duty—</a:t>
            </a:r>
            <a:r>
              <a:rPr sz="1500" dirty="0">
                <a:latin typeface="Arial"/>
                <a:cs typeface="Arial"/>
              </a:rPr>
              <a:t>that</a:t>
            </a:r>
            <a:r>
              <a:rPr sz="1500" spc="-40" dirty="0">
                <a:latin typeface="Arial"/>
                <a:cs typeface="Arial"/>
              </a:rPr>
              <a:t> </a:t>
            </a:r>
            <a:r>
              <a:rPr sz="1500" dirty="0">
                <a:latin typeface="Arial"/>
                <a:cs typeface="Arial"/>
              </a:rPr>
              <a:t>disqualified</a:t>
            </a:r>
            <a:r>
              <a:rPr sz="1500" spc="-40" dirty="0">
                <a:latin typeface="Arial"/>
                <a:cs typeface="Arial"/>
              </a:rPr>
              <a:t> </a:t>
            </a:r>
            <a:r>
              <a:rPr sz="1500" dirty="0">
                <a:latin typeface="Arial"/>
                <a:cs typeface="Arial"/>
              </a:rPr>
              <a:t>you</a:t>
            </a:r>
            <a:r>
              <a:rPr sz="1500" spc="-25" dirty="0">
                <a:latin typeface="Arial"/>
                <a:cs typeface="Arial"/>
              </a:rPr>
              <a:t> </a:t>
            </a:r>
            <a:r>
              <a:rPr sz="1500" dirty="0">
                <a:latin typeface="Arial"/>
                <a:cs typeface="Arial"/>
              </a:rPr>
              <a:t>for</a:t>
            </a:r>
            <a:r>
              <a:rPr sz="1500" spc="-45" dirty="0">
                <a:latin typeface="Arial"/>
                <a:cs typeface="Arial"/>
              </a:rPr>
              <a:t> </a:t>
            </a:r>
            <a:r>
              <a:rPr sz="1500" dirty="0">
                <a:latin typeface="Arial"/>
                <a:cs typeface="Arial"/>
              </a:rPr>
              <a:t>standard</a:t>
            </a:r>
            <a:r>
              <a:rPr sz="1500" spc="-50" dirty="0">
                <a:latin typeface="Arial"/>
                <a:cs typeface="Arial"/>
              </a:rPr>
              <a:t> </a:t>
            </a:r>
            <a:r>
              <a:rPr sz="1500" dirty="0">
                <a:latin typeface="Arial"/>
                <a:cs typeface="Arial"/>
              </a:rPr>
              <a:t>premium</a:t>
            </a:r>
            <a:r>
              <a:rPr sz="1500" spc="-40" dirty="0">
                <a:latin typeface="Arial"/>
                <a:cs typeface="Arial"/>
              </a:rPr>
              <a:t> </a:t>
            </a:r>
            <a:r>
              <a:rPr sz="1500" dirty="0">
                <a:latin typeface="Arial"/>
                <a:cs typeface="Arial"/>
              </a:rPr>
              <a:t>insurance</a:t>
            </a:r>
            <a:r>
              <a:rPr sz="1500" spc="-55" dirty="0">
                <a:latin typeface="Arial"/>
                <a:cs typeface="Arial"/>
              </a:rPr>
              <a:t> </a:t>
            </a:r>
            <a:r>
              <a:rPr sz="1500" spc="-10" dirty="0">
                <a:latin typeface="Arial"/>
                <a:cs typeface="Arial"/>
              </a:rPr>
              <a:t>rates.</a:t>
            </a:r>
            <a:endParaRPr sz="1500">
              <a:latin typeface="Arial"/>
              <a:cs typeface="Arial"/>
            </a:endParaRPr>
          </a:p>
          <a:p>
            <a:pPr marL="299085" marR="785495" indent="-287020">
              <a:lnSpc>
                <a:spcPct val="80000"/>
              </a:lnSpc>
              <a:spcBef>
                <a:spcPts val="1405"/>
              </a:spcBef>
              <a:buSzPct val="93333"/>
              <a:buChar char="•"/>
              <a:tabLst>
                <a:tab pos="299085" algn="l"/>
              </a:tabLst>
            </a:pPr>
            <a:r>
              <a:rPr sz="1500" dirty="0">
                <a:latin typeface="Arial"/>
                <a:cs typeface="Arial"/>
              </a:rPr>
              <a:t>If</a:t>
            </a:r>
            <a:r>
              <a:rPr sz="1500" spc="-55" dirty="0">
                <a:latin typeface="Arial"/>
                <a:cs typeface="Arial"/>
              </a:rPr>
              <a:t> </a:t>
            </a:r>
            <a:r>
              <a:rPr sz="1500" dirty="0">
                <a:latin typeface="Arial"/>
                <a:cs typeface="Arial"/>
              </a:rPr>
              <a:t>you</a:t>
            </a:r>
            <a:r>
              <a:rPr sz="1500" spc="-5" dirty="0">
                <a:latin typeface="Arial"/>
                <a:cs typeface="Arial"/>
              </a:rPr>
              <a:t> </a:t>
            </a:r>
            <a:r>
              <a:rPr sz="1500" dirty="0">
                <a:latin typeface="Arial"/>
                <a:cs typeface="Arial"/>
              </a:rPr>
              <a:t>submit</a:t>
            </a:r>
            <a:r>
              <a:rPr sz="1500" spc="-55" dirty="0">
                <a:latin typeface="Arial"/>
                <a:cs typeface="Arial"/>
              </a:rPr>
              <a:t> </a:t>
            </a:r>
            <a:r>
              <a:rPr sz="1500" dirty="0">
                <a:latin typeface="Arial"/>
                <a:cs typeface="Arial"/>
              </a:rPr>
              <a:t>a</a:t>
            </a:r>
            <a:r>
              <a:rPr sz="1500" spc="-40" dirty="0">
                <a:latin typeface="Arial"/>
                <a:cs typeface="Arial"/>
              </a:rPr>
              <a:t> </a:t>
            </a:r>
            <a:r>
              <a:rPr sz="1500" dirty="0">
                <a:latin typeface="Arial"/>
                <a:cs typeface="Arial"/>
              </a:rPr>
              <a:t>VGLI</a:t>
            </a:r>
            <a:r>
              <a:rPr sz="1500" spc="-55" dirty="0">
                <a:latin typeface="Arial"/>
                <a:cs typeface="Arial"/>
              </a:rPr>
              <a:t> </a:t>
            </a:r>
            <a:r>
              <a:rPr sz="1500" spc="-10" dirty="0">
                <a:latin typeface="Arial"/>
                <a:cs typeface="Arial"/>
              </a:rPr>
              <a:t>application</a:t>
            </a:r>
            <a:r>
              <a:rPr sz="1500" spc="-60" dirty="0">
                <a:latin typeface="Arial"/>
                <a:cs typeface="Arial"/>
              </a:rPr>
              <a:t> </a:t>
            </a:r>
            <a:r>
              <a:rPr sz="1500" dirty="0">
                <a:latin typeface="Arial"/>
                <a:cs typeface="Arial"/>
              </a:rPr>
              <a:t>within</a:t>
            </a:r>
            <a:r>
              <a:rPr sz="1500" spc="15" dirty="0">
                <a:latin typeface="Arial"/>
                <a:cs typeface="Arial"/>
              </a:rPr>
              <a:t> </a:t>
            </a:r>
            <a:r>
              <a:rPr sz="1500" dirty="0">
                <a:latin typeface="Arial"/>
                <a:cs typeface="Arial"/>
              </a:rPr>
              <a:t>240</a:t>
            </a:r>
            <a:r>
              <a:rPr sz="1500" spc="-55" dirty="0">
                <a:latin typeface="Arial"/>
                <a:cs typeface="Arial"/>
              </a:rPr>
              <a:t> </a:t>
            </a:r>
            <a:r>
              <a:rPr sz="1500" dirty="0">
                <a:latin typeface="Arial"/>
                <a:cs typeface="Arial"/>
              </a:rPr>
              <a:t>days,</a:t>
            </a:r>
            <a:r>
              <a:rPr sz="1500" spc="-40" dirty="0">
                <a:latin typeface="Arial"/>
                <a:cs typeface="Arial"/>
              </a:rPr>
              <a:t> </a:t>
            </a:r>
            <a:r>
              <a:rPr sz="1500" dirty="0">
                <a:latin typeface="Arial"/>
                <a:cs typeface="Arial"/>
              </a:rPr>
              <a:t>you can</a:t>
            </a:r>
            <a:r>
              <a:rPr sz="1500" spc="-55" dirty="0">
                <a:latin typeface="Arial"/>
                <a:cs typeface="Arial"/>
              </a:rPr>
              <a:t> </a:t>
            </a:r>
            <a:r>
              <a:rPr sz="1500" dirty="0">
                <a:latin typeface="Arial"/>
                <a:cs typeface="Arial"/>
              </a:rPr>
              <a:t>obtain</a:t>
            </a:r>
            <a:r>
              <a:rPr sz="1500" spc="-75" dirty="0">
                <a:latin typeface="Arial"/>
                <a:cs typeface="Arial"/>
              </a:rPr>
              <a:t> </a:t>
            </a:r>
            <a:r>
              <a:rPr sz="1500" spc="-10" dirty="0">
                <a:latin typeface="Arial"/>
                <a:cs typeface="Arial"/>
              </a:rPr>
              <a:t>coverage</a:t>
            </a:r>
            <a:r>
              <a:rPr sz="1500" spc="-75" dirty="0">
                <a:latin typeface="Arial"/>
                <a:cs typeface="Arial"/>
              </a:rPr>
              <a:t> </a:t>
            </a:r>
            <a:r>
              <a:rPr sz="1500" spc="-10" dirty="0">
                <a:latin typeface="Arial"/>
                <a:cs typeface="Arial"/>
              </a:rPr>
              <a:t>regardless</a:t>
            </a:r>
            <a:r>
              <a:rPr sz="1500" spc="-80" dirty="0">
                <a:latin typeface="Arial"/>
                <a:cs typeface="Arial"/>
              </a:rPr>
              <a:t> </a:t>
            </a:r>
            <a:r>
              <a:rPr sz="1500" spc="-25" dirty="0">
                <a:latin typeface="Arial"/>
                <a:cs typeface="Arial"/>
              </a:rPr>
              <a:t>of </a:t>
            </a:r>
            <a:r>
              <a:rPr sz="1500" spc="-10" dirty="0">
                <a:latin typeface="Arial"/>
                <a:cs typeface="Arial"/>
              </a:rPr>
              <a:t>health.</a:t>
            </a:r>
            <a:endParaRPr sz="1500">
              <a:latin typeface="Arial"/>
              <a:cs typeface="Arial"/>
            </a:endParaRPr>
          </a:p>
          <a:p>
            <a:pPr marL="299085" marR="160655" indent="-287020">
              <a:lnSpc>
                <a:spcPct val="100000"/>
              </a:lnSpc>
              <a:spcBef>
                <a:spcPts val="900"/>
              </a:spcBef>
              <a:buSzPct val="93333"/>
              <a:buChar char="•"/>
              <a:tabLst>
                <a:tab pos="299085" algn="l"/>
              </a:tabLst>
            </a:pPr>
            <a:r>
              <a:rPr sz="1500" spc="-50" dirty="0">
                <a:latin typeface="Arial"/>
                <a:cs typeface="Arial"/>
              </a:rPr>
              <a:t>You</a:t>
            </a:r>
            <a:r>
              <a:rPr sz="1500" spc="-15" dirty="0">
                <a:latin typeface="Arial"/>
                <a:cs typeface="Arial"/>
              </a:rPr>
              <a:t> </a:t>
            </a:r>
            <a:r>
              <a:rPr sz="1500" dirty="0">
                <a:latin typeface="Arial"/>
                <a:cs typeface="Arial"/>
              </a:rPr>
              <a:t>can</a:t>
            </a:r>
            <a:r>
              <a:rPr sz="1500" spc="-50" dirty="0">
                <a:latin typeface="Arial"/>
                <a:cs typeface="Arial"/>
              </a:rPr>
              <a:t> </a:t>
            </a:r>
            <a:r>
              <a:rPr sz="1500" dirty="0">
                <a:latin typeface="Arial"/>
                <a:cs typeface="Arial"/>
              </a:rPr>
              <a:t>retain</a:t>
            </a:r>
            <a:r>
              <a:rPr sz="1500" spc="-70" dirty="0">
                <a:latin typeface="Arial"/>
                <a:cs typeface="Arial"/>
              </a:rPr>
              <a:t> </a:t>
            </a:r>
            <a:r>
              <a:rPr sz="1500" dirty="0">
                <a:latin typeface="Arial"/>
                <a:cs typeface="Arial"/>
              </a:rPr>
              <a:t>VGLI</a:t>
            </a:r>
            <a:r>
              <a:rPr sz="1500" spc="-55" dirty="0">
                <a:latin typeface="Arial"/>
                <a:cs typeface="Arial"/>
              </a:rPr>
              <a:t> </a:t>
            </a:r>
            <a:r>
              <a:rPr sz="1500" dirty="0">
                <a:latin typeface="Arial"/>
                <a:cs typeface="Arial"/>
              </a:rPr>
              <a:t>for</a:t>
            </a:r>
            <a:r>
              <a:rPr sz="1500" spc="-60" dirty="0">
                <a:latin typeface="Arial"/>
                <a:cs typeface="Arial"/>
              </a:rPr>
              <a:t> </a:t>
            </a:r>
            <a:r>
              <a:rPr sz="1500" dirty="0">
                <a:latin typeface="Arial"/>
                <a:cs typeface="Arial"/>
              </a:rPr>
              <a:t>as</a:t>
            </a:r>
            <a:r>
              <a:rPr sz="1500" spc="-30" dirty="0">
                <a:latin typeface="Arial"/>
                <a:cs typeface="Arial"/>
              </a:rPr>
              <a:t> </a:t>
            </a:r>
            <a:r>
              <a:rPr sz="1500" dirty="0">
                <a:latin typeface="Arial"/>
                <a:cs typeface="Arial"/>
              </a:rPr>
              <a:t>long</a:t>
            </a:r>
            <a:r>
              <a:rPr sz="1500" spc="-50" dirty="0">
                <a:latin typeface="Arial"/>
                <a:cs typeface="Arial"/>
              </a:rPr>
              <a:t> </a:t>
            </a:r>
            <a:r>
              <a:rPr sz="1500" dirty="0">
                <a:latin typeface="Arial"/>
                <a:cs typeface="Arial"/>
              </a:rPr>
              <a:t>as</a:t>
            </a:r>
            <a:r>
              <a:rPr sz="1500" spc="-35" dirty="0">
                <a:latin typeface="Arial"/>
                <a:cs typeface="Arial"/>
              </a:rPr>
              <a:t> </a:t>
            </a:r>
            <a:r>
              <a:rPr sz="1500" dirty="0">
                <a:latin typeface="Arial"/>
                <a:cs typeface="Arial"/>
              </a:rPr>
              <a:t>you pay</a:t>
            </a:r>
            <a:r>
              <a:rPr sz="1500" spc="-50" dirty="0">
                <a:latin typeface="Arial"/>
                <a:cs typeface="Arial"/>
              </a:rPr>
              <a:t> </a:t>
            </a:r>
            <a:r>
              <a:rPr sz="1500" dirty="0">
                <a:latin typeface="Arial"/>
                <a:cs typeface="Arial"/>
              </a:rPr>
              <a:t>the</a:t>
            </a:r>
            <a:r>
              <a:rPr sz="1500" spc="-45" dirty="0">
                <a:latin typeface="Arial"/>
                <a:cs typeface="Arial"/>
              </a:rPr>
              <a:t> </a:t>
            </a:r>
            <a:r>
              <a:rPr sz="1500" dirty="0">
                <a:latin typeface="Arial"/>
                <a:cs typeface="Arial"/>
              </a:rPr>
              <a:t>premiums.</a:t>
            </a:r>
            <a:r>
              <a:rPr sz="1500" spc="-50" dirty="0">
                <a:latin typeface="Arial"/>
                <a:cs typeface="Arial"/>
              </a:rPr>
              <a:t> </a:t>
            </a:r>
            <a:r>
              <a:rPr sz="1500" spc="-10" dirty="0">
                <a:latin typeface="Arial"/>
                <a:cs typeface="Arial"/>
              </a:rPr>
              <a:t>Premiums</a:t>
            </a:r>
            <a:r>
              <a:rPr sz="1500" spc="-60" dirty="0">
                <a:latin typeface="Arial"/>
                <a:cs typeface="Arial"/>
              </a:rPr>
              <a:t> </a:t>
            </a:r>
            <a:r>
              <a:rPr sz="1500" dirty="0">
                <a:latin typeface="Arial"/>
                <a:cs typeface="Arial"/>
              </a:rPr>
              <a:t>may</a:t>
            </a:r>
            <a:r>
              <a:rPr sz="1500" spc="-35" dirty="0">
                <a:latin typeface="Arial"/>
                <a:cs typeface="Arial"/>
              </a:rPr>
              <a:t> </a:t>
            </a:r>
            <a:r>
              <a:rPr sz="1500" dirty="0">
                <a:latin typeface="Arial"/>
                <a:cs typeface="Arial"/>
              </a:rPr>
              <a:t>be</a:t>
            </a:r>
            <a:r>
              <a:rPr sz="1500" spc="-35" dirty="0">
                <a:latin typeface="Arial"/>
                <a:cs typeface="Arial"/>
              </a:rPr>
              <a:t> </a:t>
            </a:r>
            <a:r>
              <a:rPr sz="1500" dirty="0">
                <a:latin typeface="Arial"/>
                <a:cs typeface="Arial"/>
              </a:rPr>
              <a:t>paid</a:t>
            </a:r>
            <a:r>
              <a:rPr sz="1500" spc="-50" dirty="0">
                <a:latin typeface="Arial"/>
                <a:cs typeface="Arial"/>
              </a:rPr>
              <a:t> </a:t>
            </a:r>
            <a:r>
              <a:rPr sz="1500" dirty="0">
                <a:latin typeface="Arial"/>
                <a:cs typeface="Arial"/>
              </a:rPr>
              <a:t>by</a:t>
            </a:r>
            <a:r>
              <a:rPr sz="1500" spc="-45" dirty="0">
                <a:latin typeface="Arial"/>
                <a:cs typeface="Arial"/>
              </a:rPr>
              <a:t> </a:t>
            </a:r>
            <a:r>
              <a:rPr sz="1500" spc="-10" dirty="0">
                <a:latin typeface="Arial"/>
                <a:cs typeface="Arial"/>
              </a:rPr>
              <a:t>allotment, </a:t>
            </a:r>
            <a:r>
              <a:rPr sz="1500" dirty="0">
                <a:latin typeface="Arial"/>
                <a:cs typeface="Arial"/>
              </a:rPr>
              <a:t>check,</a:t>
            </a:r>
            <a:r>
              <a:rPr sz="1500" spc="-80" dirty="0">
                <a:latin typeface="Arial"/>
                <a:cs typeface="Arial"/>
              </a:rPr>
              <a:t> </a:t>
            </a:r>
            <a:r>
              <a:rPr sz="1500" dirty="0">
                <a:latin typeface="Arial"/>
                <a:cs typeface="Arial"/>
              </a:rPr>
              <a:t>or</a:t>
            </a:r>
            <a:r>
              <a:rPr sz="1500" spc="-40" dirty="0">
                <a:latin typeface="Arial"/>
                <a:cs typeface="Arial"/>
              </a:rPr>
              <a:t> </a:t>
            </a:r>
            <a:r>
              <a:rPr sz="1500" dirty="0">
                <a:latin typeface="Arial"/>
                <a:cs typeface="Arial"/>
              </a:rPr>
              <a:t>money</a:t>
            </a:r>
            <a:r>
              <a:rPr sz="1500" spc="-50" dirty="0">
                <a:latin typeface="Arial"/>
                <a:cs typeface="Arial"/>
              </a:rPr>
              <a:t> </a:t>
            </a:r>
            <a:r>
              <a:rPr sz="1500" spc="-10" dirty="0">
                <a:latin typeface="Arial"/>
                <a:cs typeface="Arial"/>
              </a:rPr>
              <a:t>order,</a:t>
            </a:r>
            <a:r>
              <a:rPr sz="1500" spc="-75" dirty="0">
                <a:latin typeface="Arial"/>
                <a:cs typeface="Arial"/>
              </a:rPr>
              <a:t> </a:t>
            </a:r>
            <a:r>
              <a:rPr sz="1500" dirty="0">
                <a:latin typeface="Arial"/>
                <a:cs typeface="Arial"/>
              </a:rPr>
              <a:t>if</a:t>
            </a:r>
            <a:r>
              <a:rPr sz="1500" spc="-30" dirty="0">
                <a:latin typeface="Arial"/>
                <a:cs typeface="Arial"/>
              </a:rPr>
              <a:t> </a:t>
            </a:r>
            <a:r>
              <a:rPr sz="1500" dirty="0">
                <a:latin typeface="Arial"/>
                <a:cs typeface="Arial"/>
              </a:rPr>
              <a:t>paid</a:t>
            </a:r>
            <a:r>
              <a:rPr sz="1500" spc="-50" dirty="0">
                <a:latin typeface="Arial"/>
                <a:cs typeface="Arial"/>
              </a:rPr>
              <a:t> </a:t>
            </a:r>
            <a:r>
              <a:rPr sz="1500" spc="-10" dirty="0">
                <a:latin typeface="Arial"/>
                <a:cs typeface="Arial"/>
              </a:rPr>
              <a:t>monthly</a:t>
            </a:r>
            <a:endParaRPr sz="1500">
              <a:latin typeface="Arial"/>
              <a:cs typeface="Arial"/>
            </a:endParaRPr>
          </a:p>
          <a:p>
            <a:pPr marL="299085" indent="-286385">
              <a:lnSpc>
                <a:spcPct val="100000"/>
              </a:lnSpc>
              <a:spcBef>
                <a:spcPts val="950"/>
              </a:spcBef>
              <a:buSzPct val="93333"/>
              <a:buChar char="•"/>
              <a:tabLst>
                <a:tab pos="299085" algn="l"/>
              </a:tabLst>
            </a:pPr>
            <a:r>
              <a:rPr sz="1500" dirty="0">
                <a:latin typeface="Arial"/>
                <a:cs typeface="Arial"/>
              </a:rPr>
              <a:t>Discounts</a:t>
            </a:r>
            <a:r>
              <a:rPr sz="1500" spc="-60" dirty="0">
                <a:latin typeface="Arial"/>
                <a:cs typeface="Arial"/>
              </a:rPr>
              <a:t> </a:t>
            </a:r>
            <a:r>
              <a:rPr sz="1500" dirty="0">
                <a:latin typeface="Arial"/>
                <a:cs typeface="Arial"/>
              </a:rPr>
              <a:t>are</a:t>
            </a:r>
            <a:r>
              <a:rPr sz="1500" spc="-45" dirty="0">
                <a:latin typeface="Arial"/>
                <a:cs typeface="Arial"/>
              </a:rPr>
              <a:t> </a:t>
            </a:r>
            <a:r>
              <a:rPr sz="1500" spc="-10" dirty="0">
                <a:latin typeface="Arial"/>
                <a:cs typeface="Arial"/>
              </a:rPr>
              <a:t>offered</a:t>
            </a:r>
            <a:r>
              <a:rPr sz="1500" spc="-95" dirty="0">
                <a:latin typeface="Arial"/>
                <a:cs typeface="Arial"/>
              </a:rPr>
              <a:t> </a:t>
            </a:r>
            <a:r>
              <a:rPr sz="1500" dirty="0">
                <a:latin typeface="Arial"/>
                <a:cs typeface="Arial"/>
              </a:rPr>
              <a:t>for</a:t>
            </a:r>
            <a:r>
              <a:rPr sz="1500" spc="-55" dirty="0">
                <a:latin typeface="Arial"/>
                <a:cs typeface="Arial"/>
              </a:rPr>
              <a:t> </a:t>
            </a:r>
            <a:r>
              <a:rPr sz="1500" dirty="0">
                <a:latin typeface="Arial"/>
                <a:cs typeface="Arial"/>
              </a:rPr>
              <a:t>the</a:t>
            </a:r>
            <a:r>
              <a:rPr sz="1500" spc="-45" dirty="0">
                <a:latin typeface="Arial"/>
                <a:cs typeface="Arial"/>
              </a:rPr>
              <a:t> </a:t>
            </a:r>
            <a:r>
              <a:rPr sz="1500" dirty="0">
                <a:latin typeface="Arial"/>
                <a:cs typeface="Arial"/>
              </a:rPr>
              <a:t>following</a:t>
            </a:r>
            <a:r>
              <a:rPr sz="1500" spc="-45" dirty="0">
                <a:latin typeface="Arial"/>
                <a:cs typeface="Arial"/>
              </a:rPr>
              <a:t> </a:t>
            </a:r>
            <a:r>
              <a:rPr sz="1500" dirty="0">
                <a:latin typeface="Arial"/>
                <a:cs typeface="Arial"/>
              </a:rPr>
              <a:t>pay</a:t>
            </a:r>
            <a:r>
              <a:rPr sz="1500" spc="-50" dirty="0">
                <a:latin typeface="Arial"/>
                <a:cs typeface="Arial"/>
              </a:rPr>
              <a:t> </a:t>
            </a:r>
            <a:r>
              <a:rPr sz="1500" spc="-10" dirty="0">
                <a:latin typeface="Arial"/>
                <a:cs typeface="Arial"/>
              </a:rPr>
              <a:t>schedules:</a:t>
            </a:r>
            <a:endParaRPr sz="1500">
              <a:latin typeface="Arial"/>
              <a:cs typeface="Arial"/>
            </a:endParaRPr>
          </a:p>
          <a:p>
            <a:pPr marL="658495" lvl="1" indent="-188595">
              <a:lnSpc>
                <a:spcPts val="1745"/>
              </a:lnSpc>
              <a:spcBef>
                <a:spcPts val="60"/>
              </a:spcBef>
              <a:buChar char="–"/>
              <a:tabLst>
                <a:tab pos="658495" algn="l"/>
              </a:tabLst>
            </a:pPr>
            <a:r>
              <a:rPr sz="1500" spc="-10" dirty="0">
                <a:latin typeface="Arial"/>
                <a:cs typeface="Arial"/>
              </a:rPr>
              <a:t>quarterly</a:t>
            </a:r>
            <a:r>
              <a:rPr sz="1500" spc="-40" dirty="0">
                <a:latin typeface="Arial"/>
                <a:cs typeface="Arial"/>
              </a:rPr>
              <a:t> </a:t>
            </a:r>
            <a:r>
              <a:rPr sz="1500" spc="-10" dirty="0">
                <a:latin typeface="Arial"/>
                <a:cs typeface="Arial"/>
              </a:rPr>
              <a:t>(2.5%)</a:t>
            </a:r>
            <a:endParaRPr sz="1500">
              <a:latin typeface="Arial"/>
              <a:cs typeface="Arial"/>
            </a:endParaRPr>
          </a:p>
          <a:p>
            <a:pPr marL="658495" lvl="1" indent="-188595">
              <a:lnSpc>
                <a:spcPts val="1730"/>
              </a:lnSpc>
              <a:buChar char="–"/>
              <a:tabLst>
                <a:tab pos="658495" algn="l"/>
              </a:tabLst>
            </a:pPr>
            <a:r>
              <a:rPr sz="1500" spc="-10" dirty="0">
                <a:latin typeface="Arial"/>
                <a:cs typeface="Arial"/>
              </a:rPr>
              <a:t>semi-annually</a:t>
            </a:r>
            <a:r>
              <a:rPr sz="1500" spc="-65" dirty="0">
                <a:latin typeface="Arial"/>
                <a:cs typeface="Arial"/>
              </a:rPr>
              <a:t> </a:t>
            </a:r>
            <a:r>
              <a:rPr sz="1500" spc="-10" dirty="0">
                <a:latin typeface="Arial"/>
                <a:cs typeface="Arial"/>
              </a:rPr>
              <a:t>(3.75%)</a:t>
            </a:r>
            <a:endParaRPr sz="1500">
              <a:latin typeface="Arial"/>
              <a:cs typeface="Arial"/>
            </a:endParaRPr>
          </a:p>
          <a:p>
            <a:pPr marL="658495" lvl="1" indent="-188595">
              <a:lnSpc>
                <a:spcPts val="1780"/>
              </a:lnSpc>
              <a:buChar char="–"/>
              <a:tabLst>
                <a:tab pos="658495" algn="l"/>
              </a:tabLst>
            </a:pPr>
            <a:r>
              <a:rPr sz="1500" dirty="0">
                <a:latin typeface="Arial"/>
                <a:cs typeface="Arial"/>
              </a:rPr>
              <a:t>annually</a:t>
            </a:r>
            <a:r>
              <a:rPr sz="1500" spc="-105" dirty="0">
                <a:latin typeface="Arial"/>
                <a:cs typeface="Arial"/>
              </a:rPr>
              <a:t> </a:t>
            </a:r>
            <a:r>
              <a:rPr sz="1500" spc="-20" dirty="0">
                <a:latin typeface="Arial"/>
                <a:cs typeface="Arial"/>
              </a:rPr>
              <a:t>(5%)</a:t>
            </a:r>
            <a:endParaRPr sz="1500">
              <a:latin typeface="Arial"/>
              <a:cs typeface="Arial"/>
            </a:endParaRPr>
          </a:p>
          <a:p>
            <a:pPr marL="299085" marR="176530" indent="-287020">
              <a:lnSpc>
                <a:spcPts val="1440"/>
              </a:lnSpc>
              <a:spcBef>
                <a:spcPts val="1520"/>
              </a:spcBef>
              <a:buSzPct val="93333"/>
              <a:buChar char="•"/>
              <a:tabLst>
                <a:tab pos="299085" algn="l"/>
              </a:tabLst>
            </a:pPr>
            <a:r>
              <a:rPr sz="1500" dirty="0">
                <a:latin typeface="Arial"/>
                <a:cs typeface="Arial"/>
              </a:rPr>
              <a:t>All</a:t>
            </a:r>
            <a:r>
              <a:rPr sz="1500" spc="-25" dirty="0">
                <a:latin typeface="Arial"/>
                <a:cs typeface="Arial"/>
              </a:rPr>
              <a:t> </a:t>
            </a:r>
            <a:r>
              <a:rPr sz="1500" spc="-10" dirty="0">
                <a:latin typeface="Arial"/>
                <a:cs typeface="Arial"/>
              </a:rPr>
              <a:t>terminally</a:t>
            </a:r>
            <a:r>
              <a:rPr sz="1500" spc="-85" dirty="0">
                <a:latin typeface="Arial"/>
                <a:cs typeface="Arial"/>
              </a:rPr>
              <a:t> </a:t>
            </a:r>
            <a:r>
              <a:rPr sz="1500" dirty="0">
                <a:latin typeface="Arial"/>
                <a:cs typeface="Arial"/>
              </a:rPr>
              <a:t>ill</a:t>
            </a:r>
            <a:r>
              <a:rPr sz="1500" spc="-40" dirty="0">
                <a:latin typeface="Arial"/>
                <a:cs typeface="Arial"/>
              </a:rPr>
              <a:t> </a:t>
            </a:r>
            <a:r>
              <a:rPr sz="1500" spc="-10" dirty="0">
                <a:latin typeface="Arial"/>
                <a:cs typeface="Arial"/>
              </a:rPr>
              <a:t>policyholders</a:t>
            </a:r>
            <a:r>
              <a:rPr sz="1500" spc="10" dirty="0">
                <a:latin typeface="Arial"/>
                <a:cs typeface="Arial"/>
              </a:rPr>
              <a:t> </a:t>
            </a:r>
            <a:r>
              <a:rPr sz="1500" dirty="0">
                <a:latin typeface="Arial"/>
                <a:cs typeface="Arial"/>
              </a:rPr>
              <a:t>with</a:t>
            </a:r>
            <a:r>
              <a:rPr sz="1500" spc="5" dirty="0">
                <a:latin typeface="Arial"/>
                <a:cs typeface="Arial"/>
              </a:rPr>
              <a:t> </a:t>
            </a:r>
            <a:r>
              <a:rPr sz="1500" dirty="0">
                <a:latin typeface="Arial"/>
                <a:cs typeface="Arial"/>
              </a:rPr>
              <a:t>less</a:t>
            </a:r>
            <a:r>
              <a:rPr sz="1500" spc="-55" dirty="0">
                <a:latin typeface="Arial"/>
                <a:cs typeface="Arial"/>
              </a:rPr>
              <a:t> </a:t>
            </a:r>
            <a:r>
              <a:rPr sz="1500" dirty="0">
                <a:latin typeface="Arial"/>
                <a:cs typeface="Arial"/>
              </a:rPr>
              <a:t>than</a:t>
            </a:r>
            <a:r>
              <a:rPr sz="1500" spc="-60" dirty="0">
                <a:latin typeface="Arial"/>
                <a:cs typeface="Arial"/>
              </a:rPr>
              <a:t> </a:t>
            </a:r>
            <a:r>
              <a:rPr sz="1500" dirty="0">
                <a:latin typeface="Arial"/>
                <a:cs typeface="Arial"/>
              </a:rPr>
              <a:t>9</a:t>
            </a:r>
            <a:r>
              <a:rPr sz="1500" spc="-30" dirty="0">
                <a:latin typeface="Arial"/>
                <a:cs typeface="Arial"/>
              </a:rPr>
              <a:t> </a:t>
            </a:r>
            <a:r>
              <a:rPr sz="1500" dirty="0">
                <a:latin typeface="Arial"/>
                <a:cs typeface="Arial"/>
              </a:rPr>
              <a:t>months</a:t>
            </a:r>
            <a:r>
              <a:rPr sz="1500" spc="-55" dirty="0">
                <a:latin typeface="Arial"/>
                <a:cs typeface="Arial"/>
              </a:rPr>
              <a:t> </a:t>
            </a:r>
            <a:r>
              <a:rPr sz="1500" dirty="0">
                <a:latin typeface="Arial"/>
                <a:cs typeface="Arial"/>
              </a:rPr>
              <a:t>to</a:t>
            </a:r>
            <a:r>
              <a:rPr sz="1500" spc="-40" dirty="0">
                <a:latin typeface="Arial"/>
                <a:cs typeface="Arial"/>
              </a:rPr>
              <a:t> </a:t>
            </a:r>
            <a:r>
              <a:rPr sz="1500" dirty="0">
                <a:latin typeface="Arial"/>
                <a:cs typeface="Arial"/>
              </a:rPr>
              <a:t>live</a:t>
            </a:r>
            <a:r>
              <a:rPr sz="1500" spc="-30" dirty="0">
                <a:latin typeface="Arial"/>
                <a:cs typeface="Arial"/>
              </a:rPr>
              <a:t> </a:t>
            </a:r>
            <a:r>
              <a:rPr sz="1500" dirty="0">
                <a:latin typeface="Arial"/>
                <a:cs typeface="Arial"/>
              </a:rPr>
              <a:t>will</a:t>
            </a:r>
            <a:r>
              <a:rPr sz="1500" spc="15" dirty="0">
                <a:latin typeface="Arial"/>
                <a:cs typeface="Arial"/>
              </a:rPr>
              <a:t> </a:t>
            </a:r>
            <a:r>
              <a:rPr sz="1500" dirty="0">
                <a:latin typeface="Arial"/>
                <a:cs typeface="Arial"/>
              </a:rPr>
              <a:t>be</a:t>
            </a:r>
            <a:r>
              <a:rPr sz="1500" spc="-40" dirty="0">
                <a:latin typeface="Arial"/>
                <a:cs typeface="Arial"/>
              </a:rPr>
              <a:t> </a:t>
            </a:r>
            <a:r>
              <a:rPr sz="1500" dirty="0">
                <a:latin typeface="Arial"/>
                <a:cs typeface="Arial"/>
              </a:rPr>
              <a:t>eligible</a:t>
            </a:r>
            <a:r>
              <a:rPr sz="1500" spc="-75" dirty="0">
                <a:latin typeface="Arial"/>
                <a:cs typeface="Arial"/>
              </a:rPr>
              <a:t> </a:t>
            </a:r>
            <a:r>
              <a:rPr sz="1500" dirty="0">
                <a:latin typeface="Arial"/>
                <a:cs typeface="Arial"/>
              </a:rPr>
              <a:t>to</a:t>
            </a:r>
            <a:r>
              <a:rPr sz="1500" spc="-30" dirty="0">
                <a:latin typeface="Arial"/>
                <a:cs typeface="Arial"/>
              </a:rPr>
              <a:t> </a:t>
            </a:r>
            <a:r>
              <a:rPr sz="1500" dirty="0">
                <a:latin typeface="Arial"/>
                <a:cs typeface="Arial"/>
              </a:rPr>
              <a:t>take</a:t>
            </a:r>
            <a:r>
              <a:rPr sz="1500" spc="-40" dirty="0">
                <a:latin typeface="Arial"/>
                <a:cs typeface="Arial"/>
              </a:rPr>
              <a:t> </a:t>
            </a:r>
            <a:r>
              <a:rPr sz="1500" dirty="0">
                <a:latin typeface="Arial"/>
                <a:cs typeface="Arial"/>
              </a:rPr>
              <a:t>up</a:t>
            </a:r>
            <a:r>
              <a:rPr sz="1500" spc="-55" dirty="0">
                <a:latin typeface="Arial"/>
                <a:cs typeface="Arial"/>
              </a:rPr>
              <a:t> </a:t>
            </a:r>
            <a:r>
              <a:rPr sz="1500" dirty="0">
                <a:latin typeface="Arial"/>
                <a:cs typeface="Arial"/>
              </a:rPr>
              <a:t>to</a:t>
            </a:r>
            <a:r>
              <a:rPr sz="1500" spc="-35" dirty="0">
                <a:latin typeface="Arial"/>
                <a:cs typeface="Arial"/>
              </a:rPr>
              <a:t> </a:t>
            </a:r>
            <a:r>
              <a:rPr sz="1500" dirty="0">
                <a:latin typeface="Arial"/>
                <a:cs typeface="Arial"/>
              </a:rPr>
              <a:t>50%</a:t>
            </a:r>
            <a:r>
              <a:rPr sz="1500" spc="-60" dirty="0">
                <a:latin typeface="Arial"/>
                <a:cs typeface="Arial"/>
              </a:rPr>
              <a:t> </a:t>
            </a:r>
            <a:r>
              <a:rPr sz="1500" spc="-25" dirty="0">
                <a:latin typeface="Arial"/>
                <a:cs typeface="Arial"/>
              </a:rPr>
              <a:t>of </a:t>
            </a:r>
            <a:r>
              <a:rPr sz="1500" dirty="0">
                <a:latin typeface="Arial"/>
                <a:cs typeface="Arial"/>
              </a:rPr>
              <a:t>their</a:t>
            </a:r>
            <a:r>
              <a:rPr sz="1500" spc="-50" dirty="0">
                <a:latin typeface="Arial"/>
                <a:cs typeface="Arial"/>
              </a:rPr>
              <a:t> </a:t>
            </a:r>
            <a:r>
              <a:rPr sz="1500" dirty="0">
                <a:latin typeface="Arial"/>
                <a:cs typeface="Arial"/>
              </a:rPr>
              <a:t>SGLI</a:t>
            </a:r>
            <a:r>
              <a:rPr sz="1500" spc="-40" dirty="0">
                <a:latin typeface="Arial"/>
                <a:cs typeface="Arial"/>
              </a:rPr>
              <a:t> </a:t>
            </a:r>
            <a:r>
              <a:rPr sz="1500" dirty="0">
                <a:latin typeface="Arial"/>
                <a:cs typeface="Arial"/>
              </a:rPr>
              <a:t>or</a:t>
            </a:r>
            <a:r>
              <a:rPr sz="1500" spc="-25" dirty="0">
                <a:latin typeface="Arial"/>
                <a:cs typeface="Arial"/>
              </a:rPr>
              <a:t> </a:t>
            </a:r>
            <a:r>
              <a:rPr sz="1500" dirty="0">
                <a:latin typeface="Arial"/>
                <a:cs typeface="Arial"/>
              </a:rPr>
              <a:t>VGLI</a:t>
            </a:r>
            <a:r>
              <a:rPr sz="1500" spc="-40" dirty="0">
                <a:latin typeface="Arial"/>
                <a:cs typeface="Arial"/>
              </a:rPr>
              <a:t> </a:t>
            </a:r>
            <a:r>
              <a:rPr sz="1500" spc="-10" dirty="0">
                <a:latin typeface="Arial"/>
                <a:cs typeface="Arial"/>
              </a:rPr>
              <a:t>coverage</a:t>
            </a:r>
            <a:r>
              <a:rPr sz="1500" spc="-60" dirty="0">
                <a:latin typeface="Arial"/>
                <a:cs typeface="Arial"/>
              </a:rPr>
              <a:t> </a:t>
            </a:r>
            <a:r>
              <a:rPr sz="1500" dirty="0">
                <a:latin typeface="Arial"/>
                <a:cs typeface="Arial"/>
              </a:rPr>
              <a:t>in</a:t>
            </a:r>
            <a:r>
              <a:rPr sz="1500" spc="-15" dirty="0">
                <a:latin typeface="Arial"/>
                <a:cs typeface="Arial"/>
              </a:rPr>
              <a:t> </a:t>
            </a:r>
            <a:r>
              <a:rPr sz="1500" dirty="0">
                <a:latin typeface="Arial"/>
                <a:cs typeface="Arial"/>
              </a:rPr>
              <a:t>a</a:t>
            </a:r>
            <a:r>
              <a:rPr sz="1500" spc="-10" dirty="0">
                <a:latin typeface="Arial"/>
                <a:cs typeface="Arial"/>
              </a:rPr>
              <a:t> </a:t>
            </a:r>
            <a:r>
              <a:rPr sz="1500" dirty="0">
                <a:latin typeface="Arial"/>
                <a:cs typeface="Arial"/>
              </a:rPr>
              <a:t>lump</a:t>
            </a:r>
            <a:r>
              <a:rPr sz="1500" spc="-40" dirty="0">
                <a:latin typeface="Arial"/>
                <a:cs typeface="Arial"/>
              </a:rPr>
              <a:t> </a:t>
            </a:r>
            <a:r>
              <a:rPr sz="1500" spc="-20" dirty="0">
                <a:latin typeface="Arial"/>
                <a:cs typeface="Arial"/>
              </a:rPr>
              <a:t>sum.</a:t>
            </a:r>
            <a:endParaRPr sz="1500">
              <a:latin typeface="Arial"/>
              <a:cs typeface="Arial"/>
            </a:endParaRPr>
          </a:p>
          <a:p>
            <a:pPr marL="299085" indent="-286385">
              <a:lnSpc>
                <a:spcPct val="100000"/>
              </a:lnSpc>
              <a:spcBef>
                <a:spcPts val="915"/>
              </a:spcBef>
              <a:buSzPct val="93333"/>
              <a:buChar char="•"/>
              <a:tabLst>
                <a:tab pos="299085" algn="l"/>
              </a:tabLst>
            </a:pPr>
            <a:r>
              <a:rPr sz="1500" dirty="0">
                <a:latin typeface="Arial"/>
                <a:cs typeface="Arial"/>
              </a:rPr>
              <a:t>Applying</a:t>
            </a:r>
            <a:r>
              <a:rPr sz="1500" spc="15" dirty="0">
                <a:latin typeface="Arial"/>
                <a:cs typeface="Arial"/>
              </a:rPr>
              <a:t> </a:t>
            </a:r>
            <a:r>
              <a:rPr sz="1500" dirty="0">
                <a:latin typeface="Arial"/>
                <a:cs typeface="Arial"/>
              </a:rPr>
              <a:t>for</a:t>
            </a:r>
            <a:r>
              <a:rPr sz="1500" spc="-65" dirty="0">
                <a:latin typeface="Arial"/>
                <a:cs typeface="Arial"/>
              </a:rPr>
              <a:t> </a:t>
            </a:r>
            <a:r>
              <a:rPr sz="1500" dirty="0">
                <a:latin typeface="Arial"/>
                <a:cs typeface="Arial"/>
              </a:rPr>
              <a:t>VGLI</a:t>
            </a:r>
            <a:r>
              <a:rPr sz="1500" spc="-60" dirty="0">
                <a:latin typeface="Arial"/>
                <a:cs typeface="Arial"/>
              </a:rPr>
              <a:t> </a:t>
            </a:r>
            <a:r>
              <a:rPr sz="1500" dirty="0">
                <a:latin typeface="Arial"/>
                <a:cs typeface="Arial"/>
              </a:rPr>
              <a:t>is</a:t>
            </a:r>
            <a:r>
              <a:rPr sz="1500" spc="-25" dirty="0">
                <a:latin typeface="Arial"/>
                <a:cs typeface="Arial"/>
              </a:rPr>
              <a:t> </a:t>
            </a:r>
            <a:r>
              <a:rPr sz="1500" dirty="0">
                <a:latin typeface="Arial"/>
                <a:cs typeface="Arial"/>
              </a:rPr>
              <a:t>simple</a:t>
            </a:r>
            <a:r>
              <a:rPr sz="1500" spc="-60" dirty="0">
                <a:latin typeface="Arial"/>
                <a:cs typeface="Arial"/>
              </a:rPr>
              <a:t> </a:t>
            </a:r>
            <a:r>
              <a:rPr sz="1500" dirty="0">
                <a:latin typeface="Arial"/>
                <a:cs typeface="Arial"/>
              </a:rPr>
              <a:t>using</a:t>
            </a:r>
            <a:r>
              <a:rPr sz="1500" spc="-70" dirty="0">
                <a:latin typeface="Arial"/>
                <a:cs typeface="Arial"/>
              </a:rPr>
              <a:t> </a:t>
            </a:r>
            <a:r>
              <a:rPr sz="1500" dirty="0">
                <a:latin typeface="Arial"/>
                <a:cs typeface="Arial"/>
              </a:rPr>
              <a:t>one</a:t>
            </a:r>
            <a:r>
              <a:rPr sz="1500" spc="-55" dirty="0">
                <a:latin typeface="Arial"/>
                <a:cs typeface="Arial"/>
              </a:rPr>
              <a:t> </a:t>
            </a:r>
            <a:r>
              <a:rPr sz="1500" dirty="0">
                <a:latin typeface="Arial"/>
                <a:cs typeface="Arial"/>
              </a:rPr>
              <a:t>of</a:t>
            </a:r>
            <a:r>
              <a:rPr sz="1500" spc="-60" dirty="0">
                <a:latin typeface="Arial"/>
                <a:cs typeface="Arial"/>
              </a:rPr>
              <a:t> </a:t>
            </a:r>
            <a:r>
              <a:rPr sz="1500" dirty="0">
                <a:latin typeface="Arial"/>
                <a:cs typeface="Arial"/>
              </a:rPr>
              <a:t>the</a:t>
            </a:r>
            <a:r>
              <a:rPr sz="1500" spc="-60" dirty="0">
                <a:latin typeface="Arial"/>
                <a:cs typeface="Arial"/>
              </a:rPr>
              <a:t> </a:t>
            </a:r>
            <a:r>
              <a:rPr sz="1500" dirty="0">
                <a:latin typeface="Arial"/>
                <a:cs typeface="Arial"/>
              </a:rPr>
              <a:t>following</a:t>
            </a:r>
            <a:r>
              <a:rPr sz="1500" spc="-60" dirty="0">
                <a:latin typeface="Arial"/>
                <a:cs typeface="Arial"/>
              </a:rPr>
              <a:t> </a:t>
            </a:r>
            <a:r>
              <a:rPr sz="1500" spc="-10" dirty="0">
                <a:latin typeface="Arial"/>
                <a:cs typeface="Arial"/>
              </a:rPr>
              <a:t>methods:</a:t>
            </a:r>
            <a:endParaRPr sz="1500">
              <a:latin typeface="Arial"/>
              <a:cs typeface="Arial"/>
            </a:endParaRPr>
          </a:p>
          <a:p>
            <a:pPr marL="754380" marR="1247775" indent="-285115">
              <a:lnSpc>
                <a:spcPct val="100000"/>
              </a:lnSpc>
              <a:buFont typeface="Wingdings"/>
              <a:buChar char=""/>
              <a:tabLst>
                <a:tab pos="754380" algn="l"/>
              </a:tabLst>
            </a:pPr>
            <a:r>
              <a:rPr sz="1500" dirty="0">
                <a:latin typeface="Arial"/>
                <a:cs typeface="Arial"/>
              </a:rPr>
              <a:t>Apply</a:t>
            </a:r>
            <a:r>
              <a:rPr sz="1500" spc="-60" dirty="0">
                <a:latin typeface="Arial"/>
                <a:cs typeface="Arial"/>
              </a:rPr>
              <a:t> </a:t>
            </a:r>
            <a:r>
              <a:rPr sz="1500" dirty="0">
                <a:latin typeface="Arial"/>
                <a:cs typeface="Arial"/>
              </a:rPr>
              <a:t>through</a:t>
            </a:r>
            <a:r>
              <a:rPr sz="1500" spc="-70" dirty="0">
                <a:latin typeface="Arial"/>
                <a:cs typeface="Arial"/>
              </a:rPr>
              <a:t> </a:t>
            </a:r>
            <a:r>
              <a:rPr sz="1500" dirty="0">
                <a:latin typeface="Arial"/>
                <a:cs typeface="Arial"/>
              </a:rPr>
              <a:t>the</a:t>
            </a:r>
            <a:r>
              <a:rPr sz="1500" spc="-45" dirty="0">
                <a:latin typeface="Arial"/>
                <a:cs typeface="Arial"/>
              </a:rPr>
              <a:t> </a:t>
            </a:r>
            <a:r>
              <a:rPr sz="1500" dirty="0">
                <a:latin typeface="Arial"/>
                <a:cs typeface="Arial"/>
              </a:rPr>
              <a:t>Office</a:t>
            </a:r>
            <a:r>
              <a:rPr sz="1500" spc="-45" dirty="0">
                <a:latin typeface="Arial"/>
                <a:cs typeface="Arial"/>
              </a:rPr>
              <a:t> </a:t>
            </a:r>
            <a:r>
              <a:rPr sz="1500" dirty="0">
                <a:latin typeface="Arial"/>
                <a:cs typeface="Arial"/>
              </a:rPr>
              <a:t>of</a:t>
            </a:r>
            <a:r>
              <a:rPr sz="1500" spc="-40" dirty="0">
                <a:latin typeface="Arial"/>
                <a:cs typeface="Arial"/>
              </a:rPr>
              <a:t> </a:t>
            </a:r>
            <a:r>
              <a:rPr sz="1500" spc="-10" dirty="0">
                <a:latin typeface="Arial"/>
                <a:cs typeface="Arial"/>
              </a:rPr>
              <a:t>Servicemembers’</a:t>
            </a:r>
            <a:r>
              <a:rPr sz="1500" spc="-85" dirty="0">
                <a:latin typeface="Arial"/>
                <a:cs typeface="Arial"/>
              </a:rPr>
              <a:t> </a:t>
            </a:r>
            <a:r>
              <a:rPr sz="1500" dirty="0">
                <a:latin typeface="Arial"/>
                <a:cs typeface="Arial"/>
              </a:rPr>
              <a:t>Group</a:t>
            </a:r>
            <a:r>
              <a:rPr sz="1500" spc="-55" dirty="0">
                <a:latin typeface="Arial"/>
                <a:cs typeface="Arial"/>
              </a:rPr>
              <a:t> </a:t>
            </a:r>
            <a:r>
              <a:rPr sz="1500" dirty="0">
                <a:latin typeface="Arial"/>
                <a:cs typeface="Arial"/>
              </a:rPr>
              <a:t>Life</a:t>
            </a:r>
            <a:r>
              <a:rPr sz="1500" spc="-30" dirty="0">
                <a:latin typeface="Arial"/>
                <a:cs typeface="Arial"/>
              </a:rPr>
              <a:t> </a:t>
            </a:r>
            <a:r>
              <a:rPr sz="1500" dirty="0">
                <a:latin typeface="Arial"/>
                <a:cs typeface="Arial"/>
              </a:rPr>
              <a:t>Insurance</a:t>
            </a:r>
            <a:r>
              <a:rPr sz="1500" spc="-60" dirty="0">
                <a:latin typeface="Arial"/>
                <a:cs typeface="Arial"/>
              </a:rPr>
              <a:t> </a:t>
            </a:r>
            <a:r>
              <a:rPr sz="1500" spc="-10" dirty="0">
                <a:latin typeface="Arial"/>
                <a:cs typeface="Arial"/>
              </a:rPr>
              <a:t>(OSGLI), </a:t>
            </a:r>
            <a:r>
              <a:rPr sz="1500" u="sng" spc="-10" dirty="0">
                <a:solidFill>
                  <a:srgbClr val="0000FF"/>
                </a:solidFill>
                <a:uFill>
                  <a:solidFill>
                    <a:srgbClr val="0000FF"/>
                  </a:solidFill>
                </a:uFill>
                <a:latin typeface="Arial"/>
                <a:cs typeface="Arial"/>
                <a:hlinkClick r:id="rId3"/>
              </a:rPr>
              <a:t>https://giosgli.prudential.com/osgli/OnlineFillableAppController/NBEnrollment</a:t>
            </a:r>
            <a:endParaRPr sz="1500">
              <a:latin typeface="Arial"/>
              <a:cs typeface="Arial"/>
            </a:endParaRPr>
          </a:p>
          <a:p>
            <a:pPr marL="754380" indent="-284480">
              <a:lnSpc>
                <a:spcPct val="100000"/>
              </a:lnSpc>
              <a:buFont typeface="Wingdings"/>
              <a:buChar char=""/>
              <a:tabLst>
                <a:tab pos="754380" algn="l"/>
              </a:tabLst>
            </a:pPr>
            <a:r>
              <a:rPr sz="1500" dirty="0">
                <a:latin typeface="Arial"/>
                <a:cs typeface="Arial"/>
              </a:rPr>
              <a:t>Apply</a:t>
            </a:r>
            <a:r>
              <a:rPr sz="1500" spc="-70" dirty="0">
                <a:latin typeface="Arial"/>
                <a:cs typeface="Arial"/>
              </a:rPr>
              <a:t> </a:t>
            </a:r>
            <a:r>
              <a:rPr sz="1500" dirty="0">
                <a:latin typeface="Arial"/>
                <a:cs typeface="Arial"/>
              </a:rPr>
              <a:t>through</a:t>
            </a:r>
            <a:r>
              <a:rPr sz="1500" spc="-65" dirty="0">
                <a:latin typeface="Arial"/>
                <a:cs typeface="Arial"/>
              </a:rPr>
              <a:t> </a:t>
            </a:r>
            <a:r>
              <a:rPr sz="1500" u="sng" spc="-10" dirty="0">
                <a:solidFill>
                  <a:srgbClr val="0000FF"/>
                </a:solidFill>
                <a:uFill>
                  <a:solidFill>
                    <a:srgbClr val="0000FF"/>
                  </a:solidFill>
                </a:uFill>
                <a:latin typeface="Arial"/>
                <a:cs typeface="Arial"/>
                <a:hlinkClick r:id="rId4"/>
              </a:rPr>
              <a:t>https://www.ebenefits.va.gov/</a:t>
            </a:r>
            <a:endParaRPr sz="1500">
              <a:latin typeface="Arial"/>
              <a:cs typeface="Arial"/>
            </a:endParaRPr>
          </a:p>
          <a:p>
            <a:pPr marL="754380" marR="1553845" indent="-285115">
              <a:lnSpc>
                <a:spcPct val="100000"/>
              </a:lnSpc>
              <a:buFont typeface="Wingdings"/>
              <a:buChar char=""/>
              <a:tabLst>
                <a:tab pos="754380" algn="l"/>
              </a:tabLst>
            </a:pPr>
            <a:r>
              <a:rPr sz="1500" spc="-10" dirty="0">
                <a:latin typeface="Arial"/>
                <a:cs typeface="Arial"/>
              </a:rPr>
              <a:t>Download</a:t>
            </a:r>
            <a:r>
              <a:rPr sz="1500" spc="-15" dirty="0">
                <a:latin typeface="Arial"/>
                <a:cs typeface="Arial"/>
              </a:rPr>
              <a:t> </a:t>
            </a:r>
            <a:r>
              <a:rPr sz="1500" dirty="0">
                <a:latin typeface="Arial"/>
                <a:cs typeface="Arial"/>
              </a:rPr>
              <a:t>and</a:t>
            </a:r>
            <a:r>
              <a:rPr sz="1500" spc="-40" dirty="0">
                <a:latin typeface="Arial"/>
                <a:cs typeface="Arial"/>
              </a:rPr>
              <a:t> </a:t>
            </a:r>
            <a:r>
              <a:rPr sz="1500" dirty="0">
                <a:latin typeface="Arial"/>
                <a:cs typeface="Arial"/>
              </a:rPr>
              <a:t>complete</a:t>
            </a:r>
            <a:r>
              <a:rPr sz="1500" spc="-30" dirty="0">
                <a:latin typeface="Arial"/>
                <a:cs typeface="Arial"/>
              </a:rPr>
              <a:t> </a:t>
            </a:r>
            <a:r>
              <a:rPr sz="1500" spc="-25" dirty="0">
                <a:latin typeface="Arial"/>
                <a:cs typeface="Arial"/>
              </a:rPr>
              <a:t>SGLV</a:t>
            </a:r>
            <a:r>
              <a:rPr sz="1500" spc="-45" dirty="0">
                <a:latin typeface="Arial"/>
                <a:cs typeface="Arial"/>
              </a:rPr>
              <a:t> </a:t>
            </a:r>
            <a:r>
              <a:rPr sz="1500" spc="-10" dirty="0">
                <a:latin typeface="Arial"/>
                <a:cs typeface="Arial"/>
              </a:rPr>
              <a:t>8714,</a:t>
            </a:r>
            <a:r>
              <a:rPr sz="1500" spc="-130" dirty="0">
                <a:latin typeface="Arial"/>
                <a:cs typeface="Arial"/>
              </a:rPr>
              <a:t> </a:t>
            </a:r>
            <a:r>
              <a:rPr sz="1500" spc="-10" dirty="0">
                <a:latin typeface="Arial"/>
                <a:cs typeface="Arial"/>
              </a:rPr>
              <a:t>Application</a:t>
            </a:r>
            <a:r>
              <a:rPr sz="1500" spc="-55" dirty="0">
                <a:latin typeface="Arial"/>
                <a:cs typeface="Arial"/>
              </a:rPr>
              <a:t> </a:t>
            </a:r>
            <a:r>
              <a:rPr sz="1500" dirty="0">
                <a:latin typeface="Arial"/>
                <a:cs typeface="Arial"/>
              </a:rPr>
              <a:t>for</a:t>
            </a:r>
            <a:r>
              <a:rPr sz="1500" spc="-30" dirty="0">
                <a:latin typeface="Arial"/>
                <a:cs typeface="Arial"/>
              </a:rPr>
              <a:t> </a:t>
            </a:r>
            <a:r>
              <a:rPr sz="1500" spc="-20" dirty="0">
                <a:latin typeface="Arial"/>
                <a:cs typeface="Arial"/>
              </a:rPr>
              <a:t>Veterans'</a:t>
            </a:r>
            <a:r>
              <a:rPr sz="1500" spc="-70" dirty="0">
                <a:latin typeface="Arial"/>
                <a:cs typeface="Arial"/>
              </a:rPr>
              <a:t> </a:t>
            </a:r>
            <a:r>
              <a:rPr sz="1500" dirty="0">
                <a:latin typeface="Arial"/>
                <a:cs typeface="Arial"/>
              </a:rPr>
              <a:t>Group</a:t>
            </a:r>
            <a:r>
              <a:rPr sz="1500" spc="-45" dirty="0">
                <a:latin typeface="Arial"/>
                <a:cs typeface="Arial"/>
              </a:rPr>
              <a:t> </a:t>
            </a:r>
            <a:r>
              <a:rPr sz="1500" spc="-20" dirty="0">
                <a:latin typeface="Arial"/>
                <a:cs typeface="Arial"/>
              </a:rPr>
              <a:t>Life </a:t>
            </a:r>
            <a:r>
              <a:rPr sz="1500" spc="-10" dirty="0">
                <a:latin typeface="Arial"/>
                <a:cs typeface="Arial"/>
              </a:rPr>
              <a:t>Insurance</a:t>
            </a:r>
            <a:r>
              <a:rPr sz="1500" spc="-50" dirty="0">
                <a:latin typeface="Arial"/>
                <a:cs typeface="Arial"/>
              </a:rPr>
              <a:t> </a:t>
            </a:r>
            <a:r>
              <a:rPr sz="1500" dirty="0">
                <a:latin typeface="Arial"/>
                <a:cs typeface="Arial"/>
              </a:rPr>
              <a:t>and</a:t>
            </a:r>
            <a:r>
              <a:rPr sz="1500" spc="-35" dirty="0">
                <a:latin typeface="Arial"/>
                <a:cs typeface="Arial"/>
              </a:rPr>
              <a:t> </a:t>
            </a:r>
            <a:r>
              <a:rPr sz="1500" dirty="0">
                <a:latin typeface="Arial"/>
                <a:cs typeface="Arial"/>
              </a:rPr>
              <a:t>mail</a:t>
            </a:r>
            <a:r>
              <a:rPr sz="1500" spc="-35" dirty="0">
                <a:latin typeface="Arial"/>
                <a:cs typeface="Arial"/>
              </a:rPr>
              <a:t> </a:t>
            </a:r>
            <a:r>
              <a:rPr sz="1500" dirty="0">
                <a:latin typeface="Arial"/>
                <a:cs typeface="Arial"/>
              </a:rPr>
              <a:t>it</a:t>
            </a:r>
            <a:r>
              <a:rPr sz="1500" spc="-25" dirty="0">
                <a:latin typeface="Arial"/>
                <a:cs typeface="Arial"/>
              </a:rPr>
              <a:t> </a:t>
            </a:r>
            <a:r>
              <a:rPr sz="1500" dirty="0">
                <a:latin typeface="Arial"/>
                <a:cs typeface="Arial"/>
              </a:rPr>
              <a:t>to</a:t>
            </a:r>
            <a:r>
              <a:rPr sz="1500" spc="-20" dirty="0">
                <a:latin typeface="Arial"/>
                <a:cs typeface="Arial"/>
              </a:rPr>
              <a:t> OSGLI</a:t>
            </a:r>
            <a:endParaRPr sz="1500">
              <a:latin typeface="Arial"/>
              <a:cs typeface="Arial"/>
            </a:endParaRPr>
          </a:p>
          <a:p>
            <a:pPr marL="1918970">
              <a:lnSpc>
                <a:spcPct val="100000"/>
              </a:lnSpc>
              <a:spcBef>
                <a:spcPts val="240"/>
              </a:spcBef>
            </a:pPr>
            <a:r>
              <a:rPr sz="1500" b="1" u="sng" spc="-10" dirty="0">
                <a:solidFill>
                  <a:srgbClr val="0000FF"/>
                </a:solidFill>
                <a:uFill>
                  <a:solidFill>
                    <a:srgbClr val="0000FF"/>
                  </a:solidFill>
                </a:uFill>
                <a:latin typeface="Arial"/>
                <a:cs typeface="Arial"/>
                <a:hlinkClick r:id="rId5"/>
              </a:rPr>
              <a:t>https://www.benefits.va.gov/insurance/index.asp</a:t>
            </a:r>
            <a:endParaRPr sz="1500">
              <a:latin typeface="Arial"/>
              <a:cs typeface="Arial"/>
            </a:endParaRPr>
          </a:p>
        </p:txBody>
      </p:sp>
      <p:pic>
        <p:nvPicPr>
          <p:cNvPr id="4" name="object 4"/>
          <p:cNvPicPr/>
          <p:nvPr/>
        </p:nvPicPr>
        <p:blipFill>
          <a:blip r:embed="rId6" cstate="print"/>
          <a:stretch>
            <a:fillRect/>
          </a:stretch>
        </p:blipFill>
        <p:spPr>
          <a:xfrm>
            <a:off x="5943600" y="3163823"/>
            <a:ext cx="2517647" cy="835151"/>
          </a:xfrm>
          <a:prstGeom prst="rect">
            <a:avLst/>
          </a:prstGeom>
        </p:spPr>
      </p:pic>
      <p:pic>
        <p:nvPicPr>
          <p:cNvPr id="5" name="object 5"/>
          <p:cNvPicPr/>
          <p:nvPr/>
        </p:nvPicPr>
        <p:blipFill>
          <a:blip r:embed="rId7"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32</a:t>
            </a:fld>
            <a:endParaRPr spc="-25" dirty="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64135">
              <a:lnSpc>
                <a:spcPct val="100000"/>
              </a:lnSpc>
              <a:spcBef>
                <a:spcPts val="100"/>
              </a:spcBef>
            </a:pPr>
            <a:r>
              <a:rPr dirty="0"/>
              <a:t>Veterans</a:t>
            </a:r>
            <a:r>
              <a:rPr spc="-70" dirty="0"/>
              <a:t> </a:t>
            </a:r>
            <a:r>
              <a:rPr dirty="0"/>
              <a:t>Affairs</a:t>
            </a:r>
            <a:r>
              <a:rPr spc="-60" dirty="0"/>
              <a:t> </a:t>
            </a:r>
            <a:r>
              <a:rPr dirty="0"/>
              <a:t>Life</a:t>
            </a:r>
            <a:r>
              <a:rPr spc="-55" dirty="0"/>
              <a:t> </a:t>
            </a:r>
            <a:r>
              <a:rPr dirty="0"/>
              <a:t>Insurance</a:t>
            </a:r>
            <a:r>
              <a:rPr spc="-70" dirty="0"/>
              <a:t> </a:t>
            </a:r>
            <a:r>
              <a:rPr spc="-10" dirty="0"/>
              <a:t>(VALife)</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33</a:t>
            </a:fld>
            <a:endParaRPr spc="-25" dirty="0">
              <a:latin typeface="Calibri"/>
              <a:cs typeface="Calibri"/>
            </a:endParaRPr>
          </a:p>
        </p:txBody>
      </p:sp>
      <p:sp>
        <p:nvSpPr>
          <p:cNvPr id="3" name="object 3"/>
          <p:cNvSpPr txBox="1"/>
          <p:nvPr/>
        </p:nvSpPr>
        <p:spPr>
          <a:xfrm>
            <a:off x="307277" y="878839"/>
            <a:ext cx="8518525" cy="5125085"/>
          </a:xfrm>
          <a:prstGeom prst="rect">
            <a:avLst/>
          </a:prstGeom>
        </p:spPr>
        <p:txBody>
          <a:bodyPr vert="horz" wrap="square" lIns="0" tIns="74295" rIns="0" bIns="0" rtlCol="0">
            <a:spAutoFit/>
          </a:bodyPr>
          <a:lstStyle/>
          <a:p>
            <a:pPr marL="12700" marR="455295" indent="157480">
              <a:lnSpc>
                <a:spcPct val="80000"/>
              </a:lnSpc>
              <a:spcBef>
                <a:spcPts val="585"/>
              </a:spcBef>
              <a:buChar char="•"/>
              <a:tabLst>
                <a:tab pos="170180" algn="l"/>
              </a:tabLst>
            </a:pPr>
            <a:r>
              <a:rPr sz="2000" dirty="0">
                <a:latin typeface="Arial"/>
                <a:cs typeface="Arial"/>
              </a:rPr>
              <a:t>Veterans</a:t>
            </a:r>
            <a:r>
              <a:rPr sz="2000" spc="-50" dirty="0">
                <a:latin typeface="Arial"/>
                <a:cs typeface="Arial"/>
              </a:rPr>
              <a:t> </a:t>
            </a:r>
            <a:r>
              <a:rPr sz="2000" dirty="0">
                <a:latin typeface="Arial"/>
                <a:cs typeface="Arial"/>
              </a:rPr>
              <a:t>Affairs</a:t>
            </a:r>
            <a:r>
              <a:rPr sz="2000" spc="-30" dirty="0">
                <a:latin typeface="Arial"/>
                <a:cs typeface="Arial"/>
              </a:rPr>
              <a:t> </a:t>
            </a:r>
            <a:r>
              <a:rPr sz="2000" dirty="0">
                <a:latin typeface="Arial"/>
                <a:cs typeface="Arial"/>
              </a:rPr>
              <a:t>Life</a:t>
            </a:r>
            <a:r>
              <a:rPr sz="2000" spc="-20" dirty="0">
                <a:latin typeface="Arial"/>
                <a:cs typeface="Arial"/>
              </a:rPr>
              <a:t> </a:t>
            </a:r>
            <a:r>
              <a:rPr sz="2000" dirty="0">
                <a:latin typeface="Arial"/>
                <a:cs typeface="Arial"/>
              </a:rPr>
              <a:t>Insurance</a:t>
            </a:r>
            <a:r>
              <a:rPr sz="2000" spc="-55" dirty="0">
                <a:latin typeface="Arial"/>
                <a:cs typeface="Arial"/>
              </a:rPr>
              <a:t> </a:t>
            </a:r>
            <a:r>
              <a:rPr sz="2000" dirty="0">
                <a:latin typeface="Arial"/>
                <a:cs typeface="Arial"/>
              </a:rPr>
              <a:t>(VALife)</a:t>
            </a:r>
            <a:r>
              <a:rPr sz="2000" spc="-30" dirty="0">
                <a:latin typeface="Arial"/>
                <a:cs typeface="Arial"/>
              </a:rPr>
              <a:t> </a:t>
            </a:r>
            <a:r>
              <a:rPr sz="2000" dirty="0">
                <a:latin typeface="Arial"/>
                <a:cs typeface="Arial"/>
              </a:rPr>
              <a:t>provides</a:t>
            </a:r>
            <a:r>
              <a:rPr sz="2000" spc="-40" dirty="0">
                <a:latin typeface="Arial"/>
                <a:cs typeface="Arial"/>
              </a:rPr>
              <a:t> </a:t>
            </a:r>
            <a:r>
              <a:rPr sz="2000" spc="-20" dirty="0">
                <a:latin typeface="Arial"/>
                <a:cs typeface="Arial"/>
              </a:rPr>
              <a:t>low-</a:t>
            </a:r>
            <a:r>
              <a:rPr sz="2000" dirty="0">
                <a:latin typeface="Arial"/>
                <a:cs typeface="Arial"/>
              </a:rPr>
              <a:t>cost</a:t>
            </a:r>
            <a:r>
              <a:rPr sz="2000" spc="-60" dirty="0">
                <a:latin typeface="Arial"/>
                <a:cs typeface="Arial"/>
              </a:rPr>
              <a:t> </a:t>
            </a:r>
            <a:r>
              <a:rPr sz="2000" dirty="0">
                <a:latin typeface="Arial"/>
                <a:cs typeface="Arial"/>
              </a:rPr>
              <a:t>coverage</a:t>
            </a:r>
            <a:r>
              <a:rPr sz="2000" spc="-55" dirty="0">
                <a:latin typeface="Arial"/>
                <a:cs typeface="Arial"/>
              </a:rPr>
              <a:t> </a:t>
            </a:r>
            <a:r>
              <a:rPr sz="2000" spc="-25" dirty="0">
                <a:latin typeface="Arial"/>
                <a:cs typeface="Arial"/>
              </a:rPr>
              <a:t>to </a:t>
            </a:r>
            <a:r>
              <a:rPr sz="2000" dirty="0">
                <a:latin typeface="Arial"/>
                <a:cs typeface="Arial"/>
              </a:rPr>
              <a:t>Veterans</a:t>
            </a:r>
            <a:r>
              <a:rPr sz="2000" spc="-60" dirty="0">
                <a:latin typeface="Arial"/>
                <a:cs typeface="Arial"/>
              </a:rPr>
              <a:t> </a:t>
            </a:r>
            <a:r>
              <a:rPr sz="2000" dirty="0">
                <a:latin typeface="Arial"/>
                <a:cs typeface="Arial"/>
              </a:rPr>
              <a:t>with</a:t>
            </a:r>
            <a:r>
              <a:rPr sz="2000" spc="-35" dirty="0">
                <a:latin typeface="Arial"/>
                <a:cs typeface="Arial"/>
              </a:rPr>
              <a:t> </a:t>
            </a:r>
            <a:r>
              <a:rPr sz="2000" spc="-10" dirty="0">
                <a:latin typeface="Arial"/>
                <a:cs typeface="Arial"/>
              </a:rPr>
              <a:t>service-</a:t>
            </a:r>
            <a:r>
              <a:rPr sz="2000" dirty="0">
                <a:latin typeface="Arial"/>
                <a:cs typeface="Arial"/>
              </a:rPr>
              <a:t>connected</a:t>
            </a:r>
            <a:r>
              <a:rPr sz="2000" spc="-80" dirty="0">
                <a:latin typeface="Arial"/>
                <a:cs typeface="Arial"/>
              </a:rPr>
              <a:t> </a:t>
            </a:r>
            <a:r>
              <a:rPr sz="2000" dirty="0">
                <a:latin typeface="Arial"/>
                <a:cs typeface="Arial"/>
              </a:rPr>
              <a:t>disabilities.</a:t>
            </a:r>
            <a:r>
              <a:rPr sz="2000" spc="-35" dirty="0">
                <a:latin typeface="Arial"/>
                <a:cs typeface="Arial"/>
              </a:rPr>
              <a:t> </a:t>
            </a:r>
            <a:r>
              <a:rPr sz="2000" dirty="0">
                <a:latin typeface="Arial"/>
                <a:cs typeface="Arial"/>
              </a:rPr>
              <a:t>VALife</a:t>
            </a:r>
            <a:r>
              <a:rPr sz="2000" spc="-30" dirty="0">
                <a:latin typeface="Arial"/>
                <a:cs typeface="Arial"/>
              </a:rPr>
              <a:t> </a:t>
            </a:r>
            <a:r>
              <a:rPr sz="2000" dirty="0">
                <a:latin typeface="Arial"/>
                <a:cs typeface="Arial"/>
              </a:rPr>
              <a:t>is</a:t>
            </a:r>
            <a:r>
              <a:rPr sz="2000" spc="-25" dirty="0">
                <a:latin typeface="Arial"/>
                <a:cs typeface="Arial"/>
              </a:rPr>
              <a:t> </a:t>
            </a:r>
            <a:r>
              <a:rPr sz="2000" spc="-10" dirty="0">
                <a:latin typeface="Arial"/>
                <a:cs typeface="Arial"/>
              </a:rPr>
              <a:t>guaranteed </a:t>
            </a:r>
            <a:r>
              <a:rPr sz="2000" dirty="0">
                <a:latin typeface="Arial"/>
                <a:cs typeface="Arial"/>
              </a:rPr>
              <a:t>acceptance</a:t>
            </a:r>
            <a:r>
              <a:rPr sz="2000" spc="-65" dirty="0">
                <a:latin typeface="Arial"/>
                <a:cs typeface="Arial"/>
              </a:rPr>
              <a:t> </a:t>
            </a:r>
            <a:r>
              <a:rPr sz="2000" dirty="0">
                <a:latin typeface="Arial"/>
                <a:cs typeface="Arial"/>
              </a:rPr>
              <a:t>whole</a:t>
            </a:r>
            <a:r>
              <a:rPr sz="2000" spc="-45" dirty="0">
                <a:latin typeface="Arial"/>
                <a:cs typeface="Arial"/>
              </a:rPr>
              <a:t> </a:t>
            </a:r>
            <a:r>
              <a:rPr sz="2000" dirty="0">
                <a:latin typeface="Arial"/>
                <a:cs typeface="Arial"/>
              </a:rPr>
              <a:t>life</a:t>
            </a:r>
            <a:r>
              <a:rPr sz="2000" spc="-15" dirty="0">
                <a:latin typeface="Arial"/>
                <a:cs typeface="Arial"/>
              </a:rPr>
              <a:t> </a:t>
            </a:r>
            <a:r>
              <a:rPr sz="2000" spc="-10" dirty="0">
                <a:latin typeface="Arial"/>
                <a:cs typeface="Arial"/>
              </a:rPr>
              <a:t>insurance.</a:t>
            </a:r>
            <a:endParaRPr sz="2000">
              <a:latin typeface="Arial"/>
              <a:cs typeface="Arial"/>
            </a:endParaRPr>
          </a:p>
          <a:p>
            <a:pPr marL="170180" indent="-157480">
              <a:lnSpc>
                <a:spcPts val="2290"/>
              </a:lnSpc>
              <a:spcBef>
                <a:spcPts val="1450"/>
              </a:spcBef>
              <a:buChar char="•"/>
              <a:tabLst>
                <a:tab pos="170180" algn="l"/>
              </a:tabLst>
            </a:pPr>
            <a:r>
              <a:rPr sz="2000" dirty="0">
                <a:latin typeface="Arial"/>
                <a:cs typeface="Arial"/>
              </a:rPr>
              <a:t>If</a:t>
            </a:r>
            <a:r>
              <a:rPr sz="2000" spc="-30" dirty="0">
                <a:latin typeface="Arial"/>
                <a:cs typeface="Arial"/>
              </a:rPr>
              <a:t> </a:t>
            </a:r>
            <a:r>
              <a:rPr sz="2000" dirty="0">
                <a:latin typeface="Arial"/>
                <a:cs typeface="Arial"/>
              </a:rPr>
              <a:t>you</a:t>
            </a:r>
            <a:r>
              <a:rPr sz="2000" spc="-5"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age</a:t>
            </a:r>
            <a:r>
              <a:rPr sz="2000" spc="-15" dirty="0">
                <a:latin typeface="Arial"/>
                <a:cs typeface="Arial"/>
              </a:rPr>
              <a:t> </a:t>
            </a:r>
            <a:r>
              <a:rPr sz="2000" dirty="0">
                <a:latin typeface="Arial"/>
                <a:cs typeface="Arial"/>
              </a:rPr>
              <a:t>80</a:t>
            </a:r>
            <a:r>
              <a:rPr sz="2000" spc="-5" dirty="0">
                <a:latin typeface="Arial"/>
                <a:cs typeface="Arial"/>
              </a:rPr>
              <a:t> </a:t>
            </a:r>
            <a:r>
              <a:rPr sz="2000" dirty="0">
                <a:latin typeface="Arial"/>
                <a:cs typeface="Arial"/>
              </a:rPr>
              <a:t>or</a:t>
            </a:r>
            <a:r>
              <a:rPr sz="2000" spc="-25" dirty="0">
                <a:latin typeface="Arial"/>
                <a:cs typeface="Arial"/>
              </a:rPr>
              <a:t> </a:t>
            </a:r>
            <a:r>
              <a:rPr sz="2000" spc="-10" dirty="0">
                <a:latin typeface="Arial"/>
                <a:cs typeface="Arial"/>
              </a:rPr>
              <a:t>younger:</a:t>
            </a:r>
            <a:endParaRPr sz="2000">
              <a:latin typeface="Arial"/>
              <a:cs typeface="Arial"/>
            </a:endParaRPr>
          </a:p>
          <a:p>
            <a:pPr marL="413384" marR="126364" lvl="1" indent="-635">
              <a:lnSpc>
                <a:spcPct val="80000"/>
              </a:lnSpc>
              <a:spcBef>
                <a:spcPts val="320"/>
              </a:spcBef>
              <a:buChar char="–"/>
              <a:tabLst>
                <a:tab pos="413384" algn="l"/>
                <a:tab pos="602615" algn="l"/>
              </a:tabLst>
            </a:pPr>
            <a:r>
              <a:rPr sz="1800" dirty="0">
                <a:latin typeface="Arial"/>
                <a:cs typeface="Arial"/>
              </a:rPr>
              <a:t>	You’re</a:t>
            </a:r>
            <a:r>
              <a:rPr sz="1800" spc="-15" dirty="0">
                <a:latin typeface="Arial"/>
                <a:cs typeface="Arial"/>
              </a:rPr>
              <a:t> </a:t>
            </a:r>
            <a:r>
              <a:rPr sz="1800" dirty="0">
                <a:latin typeface="Arial"/>
                <a:cs typeface="Arial"/>
              </a:rPr>
              <a:t>eligible</a:t>
            </a:r>
            <a:r>
              <a:rPr sz="1800" spc="-5" dirty="0">
                <a:latin typeface="Arial"/>
                <a:cs typeface="Arial"/>
              </a:rPr>
              <a:t> </a:t>
            </a:r>
            <a:r>
              <a:rPr sz="1800" dirty="0">
                <a:latin typeface="Arial"/>
                <a:cs typeface="Arial"/>
              </a:rPr>
              <a:t>for</a:t>
            </a:r>
            <a:r>
              <a:rPr sz="1800" spc="-25" dirty="0">
                <a:latin typeface="Arial"/>
                <a:cs typeface="Arial"/>
              </a:rPr>
              <a:t> </a:t>
            </a:r>
            <a:r>
              <a:rPr sz="1800" dirty="0">
                <a:latin typeface="Arial"/>
                <a:cs typeface="Arial"/>
              </a:rPr>
              <a:t>VALife</a:t>
            </a:r>
            <a:r>
              <a:rPr sz="1800" spc="-25" dirty="0">
                <a:latin typeface="Arial"/>
                <a:cs typeface="Arial"/>
              </a:rPr>
              <a:t> </a:t>
            </a:r>
            <a:r>
              <a:rPr sz="1800" dirty="0">
                <a:latin typeface="Arial"/>
                <a:cs typeface="Arial"/>
              </a:rPr>
              <a:t>if</a:t>
            </a:r>
            <a:r>
              <a:rPr sz="1800" spc="-20" dirty="0">
                <a:latin typeface="Arial"/>
                <a:cs typeface="Arial"/>
              </a:rPr>
              <a:t> </a:t>
            </a:r>
            <a:r>
              <a:rPr sz="1800" dirty="0">
                <a:latin typeface="Arial"/>
                <a:cs typeface="Arial"/>
              </a:rPr>
              <a:t>you</a:t>
            </a:r>
            <a:r>
              <a:rPr sz="1800" spc="-5" dirty="0">
                <a:latin typeface="Arial"/>
                <a:cs typeface="Arial"/>
              </a:rPr>
              <a:t> </a:t>
            </a:r>
            <a:r>
              <a:rPr sz="1800" dirty="0">
                <a:latin typeface="Arial"/>
                <a:cs typeface="Arial"/>
              </a:rPr>
              <a:t>have</a:t>
            </a:r>
            <a:r>
              <a:rPr sz="1800" spc="-10"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VA</a:t>
            </a:r>
            <a:r>
              <a:rPr sz="1800" spc="-30" dirty="0">
                <a:latin typeface="Arial"/>
                <a:cs typeface="Arial"/>
              </a:rPr>
              <a:t> </a:t>
            </a:r>
            <a:r>
              <a:rPr sz="1800" spc="-10" dirty="0">
                <a:latin typeface="Arial"/>
                <a:cs typeface="Arial"/>
              </a:rPr>
              <a:t>service-</a:t>
            </a:r>
            <a:r>
              <a:rPr sz="1800" dirty="0">
                <a:latin typeface="Arial"/>
                <a:cs typeface="Arial"/>
              </a:rPr>
              <a:t>connected</a:t>
            </a:r>
            <a:r>
              <a:rPr sz="1800" spc="5" dirty="0">
                <a:latin typeface="Arial"/>
                <a:cs typeface="Arial"/>
              </a:rPr>
              <a:t> </a:t>
            </a:r>
            <a:r>
              <a:rPr sz="1800" dirty="0">
                <a:latin typeface="Arial"/>
                <a:cs typeface="Arial"/>
              </a:rPr>
              <a:t>disability</a:t>
            </a:r>
            <a:r>
              <a:rPr sz="1800" spc="-10" dirty="0">
                <a:latin typeface="Arial"/>
                <a:cs typeface="Arial"/>
              </a:rPr>
              <a:t> rating, </a:t>
            </a:r>
            <a:r>
              <a:rPr sz="1800" dirty="0">
                <a:latin typeface="Arial"/>
                <a:cs typeface="Arial"/>
              </a:rPr>
              <a:t>even</a:t>
            </a:r>
            <a:r>
              <a:rPr sz="1800" spc="-15" dirty="0">
                <a:latin typeface="Arial"/>
                <a:cs typeface="Arial"/>
              </a:rPr>
              <a:t> </a:t>
            </a:r>
            <a:r>
              <a:rPr sz="1800" dirty="0">
                <a:latin typeface="Arial"/>
                <a:cs typeface="Arial"/>
              </a:rPr>
              <a:t>if</a:t>
            </a:r>
            <a:r>
              <a:rPr sz="1800" spc="-30" dirty="0">
                <a:latin typeface="Arial"/>
                <a:cs typeface="Arial"/>
              </a:rPr>
              <a:t> </a:t>
            </a:r>
            <a:r>
              <a:rPr sz="1800" dirty="0">
                <a:latin typeface="Arial"/>
                <a:cs typeface="Arial"/>
              </a:rPr>
              <a:t>your</a:t>
            </a:r>
            <a:r>
              <a:rPr sz="1800" spc="15" dirty="0">
                <a:latin typeface="Arial"/>
                <a:cs typeface="Arial"/>
              </a:rPr>
              <a:t> </a:t>
            </a:r>
            <a:r>
              <a:rPr sz="1800" dirty="0">
                <a:latin typeface="Arial"/>
                <a:cs typeface="Arial"/>
              </a:rPr>
              <a:t>rating</a:t>
            </a:r>
            <a:r>
              <a:rPr sz="1800" spc="-25" dirty="0">
                <a:latin typeface="Arial"/>
                <a:cs typeface="Arial"/>
              </a:rPr>
              <a:t> </a:t>
            </a:r>
            <a:r>
              <a:rPr sz="1800" dirty="0">
                <a:latin typeface="Arial"/>
                <a:cs typeface="Arial"/>
              </a:rPr>
              <a:t>is</a:t>
            </a:r>
            <a:r>
              <a:rPr sz="1800" spc="-25" dirty="0">
                <a:latin typeface="Arial"/>
                <a:cs typeface="Arial"/>
              </a:rPr>
              <a:t> 0%.</a:t>
            </a:r>
            <a:endParaRPr sz="1800">
              <a:latin typeface="Arial"/>
              <a:cs typeface="Arial"/>
            </a:endParaRPr>
          </a:p>
          <a:p>
            <a:pPr marL="603250" lvl="1" indent="-189865">
              <a:lnSpc>
                <a:spcPts val="1930"/>
              </a:lnSpc>
              <a:buChar char="–"/>
              <a:tabLst>
                <a:tab pos="603250" algn="l"/>
              </a:tabLst>
            </a:pPr>
            <a:r>
              <a:rPr sz="1800" dirty="0">
                <a:latin typeface="Arial"/>
                <a:cs typeface="Arial"/>
              </a:rPr>
              <a:t>There’s</a:t>
            </a:r>
            <a:r>
              <a:rPr sz="1800" spc="-40" dirty="0">
                <a:latin typeface="Arial"/>
                <a:cs typeface="Arial"/>
              </a:rPr>
              <a:t> </a:t>
            </a:r>
            <a:r>
              <a:rPr sz="1800" dirty="0">
                <a:latin typeface="Arial"/>
                <a:cs typeface="Arial"/>
              </a:rPr>
              <a:t>no</a:t>
            </a:r>
            <a:r>
              <a:rPr sz="1800" spc="-25" dirty="0">
                <a:latin typeface="Arial"/>
                <a:cs typeface="Arial"/>
              </a:rPr>
              <a:t> </a:t>
            </a:r>
            <a:r>
              <a:rPr sz="1800" dirty="0">
                <a:latin typeface="Arial"/>
                <a:cs typeface="Arial"/>
              </a:rPr>
              <a:t>time</a:t>
            </a:r>
            <a:r>
              <a:rPr sz="1800" spc="-30" dirty="0">
                <a:latin typeface="Arial"/>
                <a:cs typeface="Arial"/>
              </a:rPr>
              <a:t> </a:t>
            </a:r>
            <a:r>
              <a:rPr sz="1800" dirty="0">
                <a:latin typeface="Arial"/>
                <a:cs typeface="Arial"/>
              </a:rPr>
              <a:t>limit</a:t>
            </a:r>
            <a:r>
              <a:rPr sz="1800" spc="-3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apply</a:t>
            </a:r>
            <a:r>
              <a:rPr sz="1800" spc="-20" dirty="0">
                <a:latin typeface="Arial"/>
                <a:cs typeface="Arial"/>
              </a:rPr>
              <a:t> </a:t>
            </a:r>
            <a:r>
              <a:rPr sz="1800" dirty="0">
                <a:latin typeface="Arial"/>
                <a:cs typeface="Arial"/>
              </a:rPr>
              <a:t>after</a:t>
            </a:r>
            <a:r>
              <a:rPr sz="1800" spc="-40" dirty="0">
                <a:latin typeface="Arial"/>
                <a:cs typeface="Arial"/>
              </a:rPr>
              <a:t> </a:t>
            </a:r>
            <a:r>
              <a:rPr sz="1800" dirty="0">
                <a:latin typeface="Arial"/>
                <a:cs typeface="Arial"/>
              </a:rPr>
              <a:t>getting</a:t>
            </a:r>
            <a:r>
              <a:rPr sz="1800" spc="-20" dirty="0">
                <a:latin typeface="Arial"/>
                <a:cs typeface="Arial"/>
              </a:rPr>
              <a:t> </a:t>
            </a:r>
            <a:r>
              <a:rPr sz="1800" dirty="0">
                <a:latin typeface="Arial"/>
                <a:cs typeface="Arial"/>
              </a:rPr>
              <a:t>your</a:t>
            </a:r>
            <a:r>
              <a:rPr sz="1800" spc="-5" dirty="0">
                <a:latin typeface="Arial"/>
                <a:cs typeface="Arial"/>
              </a:rPr>
              <a:t> </a:t>
            </a:r>
            <a:r>
              <a:rPr sz="1800" dirty="0">
                <a:latin typeface="Arial"/>
                <a:cs typeface="Arial"/>
              </a:rPr>
              <a:t>disability</a:t>
            </a:r>
            <a:r>
              <a:rPr sz="1800" spc="-5" dirty="0">
                <a:latin typeface="Arial"/>
                <a:cs typeface="Arial"/>
              </a:rPr>
              <a:t> </a:t>
            </a:r>
            <a:r>
              <a:rPr sz="1800" spc="-10" dirty="0">
                <a:latin typeface="Arial"/>
                <a:cs typeface="Arial"/>
              </a:rPr>
              <a:t>rating.</a:t>
            </a:r>
            <a:endParaRPr sz="1800">
              <a:latin typeface="Arial"/>
              <a:cs typeface="Arial"/>
            </a:endParaRPr>
          </a:p>
          <a:p>
            <a:pPr marL="12700" marR="5080" indent="157480">
              <a:lnSpc>
                <a:spcPct val="80000"/>
              </a:lnSpc>
              <a:spcBef>
                <a:spcPts val="1925"/>
              </a:spcBef>
              <a:buChar char="•"/>
              <a:tabLst>
                <a:tab pos="170180" algn="l"/>
              </a:tabLst>
            </a:pPr>
            <a:r>
              <a:rPr sz="2000" dirty="0">
                <a:latin typeface="Arial"/>
                <a:cs typeface="Arial"/>
              </a:rPr>
              <a:t>If</a:t>
            </a:r>
            <a:r>
              <a:rPr sz="2000" spc="-40" dirty="0">
                <a:latin typeface="Arial"/>
                <a:cs typeface="Arial"/>
              </a:rPr>
              <a:t> </a:t>
            </a:r>
            <a:r>
              <a:rPr sz="2000" dirty="0">
                <a:latin typeface="Arial"/>
                <a:cs typeface="Arial"/>
              </a:rPr>
              <a:t>you</a:t>
            </a:r>
            <a:r>
              <a:rPr sz="2000" spc="-15" dirty="0">
                <a:latin typeface="Arial"/>
                <a:cs typeface="Arial"/>
              </a:rPr>
              <a:t> </a:t>
            </a:r>
            <a:r>
              <a:rPr sz="2000" dirty="0">
                <a:latin typeface="Arial"/>
                <a:cs typeface="Arial"/>
              </a:rPr>
              <a:t>are</a:t>
            </a:r>
            <a:r>
              <a:rPr sz="2000" spc="-45" dirty="0">
                <a:latin typeface="Arial"/>
                <a:cs typeface="Arial"/>
              </a:rPr>
              <a:t> </a:t>
            </a:r>
            <a:r>
              <a:rPr sz="2000" dirty="0">
                <a:latin typeface="Arial"/>
                <a:cs typeface="Arial"/>
              </a:rPr>
              <a:t>age</a:t>
            </a:r>
            <a:r>
              <a:rPr sz="2000" spc="-25" dirty="0">
                <a:latin typeface="Arial"/>
                <a:cs typeface="Arial"/>
              </a:rPr>
              <a:t> </a:t>
            </a:r>
            <a:r>
              <a:rPr sz="2000" dirty="0">
                <a:latin typeface="Arial"/>
                <a:cs typeface="Arial"/>
              </a:rPr>
              <a:t>81</a:t>
            </a:r>
            <a:r>
              <a:rPr sz="2000" spc="-15" dirty="0">
                <a:latin typeface="Arial"/>
                <a:cs typeface="Arial"/>
              </a:rPr>
              <a:t> </a:t>
            </a:r>
            <a:r>
              <a:rPr sz="2000" dirty="0">
                <a:latin typeface="Arial"/>
                <a:cs typeface="Arial"/>
              </a:rPr>
              <a:t>or</a:t>
            </a:r>
            <a:r>
              <a:rPr sz="2000" spc="-40" dirty="0">
                <a:latin typeface="Arial"/>
                <a:cs typeface="Arial"/>
              </a:rPr>
              <a:t> </a:t>
            </a:r>
            <a:r>
              <a:rPr sz="2000" dirty="0">
                <a:latin typeface="Arial"/>
                <a:cs typeface="Arial"/>
              </a:rPr>
              <a:t>older,</a:t>
            </a:r>
            <a:r>
              <a:rPr sz="2000" spc="-35" dirty="0">
                <a:latin typeface="Arial"/>
                <a:cs typeface="Arial"/>
              </a:rPr>
              <a:t> </a:t>
            </a:r>
            <a:r>
              <a:rPr sz="2000" dirty="0">
                <a:latin typeface="Arial"/>
                <a:cs typeface="Arial"/>
              </a:rPr>
              <a:t>you</a:t>
            </a:r>
            <a:r>
              <a:rPr sz="2000" spc="-25" dirty="0">
                <a:latin typeface="Arial"/>
                <a:cs typeface="Arial"/>
              </a:rPr>
              <a:t> </a:t>
            </a:r>
            <a:r>
              <a:rPr sz="2000" dirty="0">
                <a:latin typeface="Arial"/>
                <a:cs typeface="Arial"/>
              </a:rPr>
              <a:t>may</a:t>
            </a:r>
            <a:r>
              <a:rPr sz="2000" spc="-25" dirty="0">
                <a:latin typeface="Arial"/>
                <a:cs typeface="Arial"/>
              </a:rPr>
              <a:t> </a:t>
            </a:r>
            <a:r>
              <a:rPr sz="2000" dirty="0">
                <a:latin typeface="Arial"/>
                <a:cs typeface="Arial"/>
              </a:rPr>
              <a:t>be</a:t>
            </a:r>
            <a:r>
              <a:rPr sz="2000" spc="-25" dirty="0">
                <a:latin typeface="Arial"/>
                <a:cs typeface="Arial"/>
              </a:rPr>
              <a:t> </a:t>
            </a:r>
            <a:r>
              <a:rPr sz="2000" dirty="0">
                <a:latin typeface="Arial"/>
                <a:cs typeface="Arial"/>
              </a:rPr>
              <a:t>eligible</a:t>
            </a:r>
            <a:r>
              <a:rPr sz="2000" spc="-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VALife if</a:t>
            </a:r>
            <a:r>
              <a:rPr sz="2000" spc="-25" dirty="0">
                <a:latin typeface="Arial"/>
                <a:cs typeface="Arial"/>
              </a:rPr>
              <a:t> </a:t>
            </a:r>
            <a:r>
              <a:rPr sz="2000" dirty="0">
                <a:latin typeface="Arial"/>
                <a:cs typeface="Arial"/>
              </a:rPr>
              <a:t>you</a:t>
            </a:r>
            <a:r>
              <a:rPr sz="2000" spc="-15" dirty="0">
                <a:latin typeface="Arial"/>
                <a:cs typeface="Arial"/>
              </a:rPr>
              <a:t> </a:t>
            </a:r>
            <a:r>
              <a:rPr sz="2000" dirty="0">
                <a:latin typeface="Arial"/>
                <a:cs typeface="Arial"/>
              </a:rPr>
              <a:t>meet</a:t>
            </a:r>
            <a:r>
              <a:rPr sz="2000" spc="-45" dirty="0">
                <a:latin typeface="Arial"/>
                <a:cs typeface="Arial"/>
              </a:rPr>
              <a:t> </a:t>
            </a:r>
            <a:r>
              <a:rPr sz="2000" spc="-10" dirty="0">
                <a:latin typeface="Arial"/>
                <a:cs typeface="Arial"/>
              </a:rPr>
              <a:t>these requirements:</a:t>
            </a:r>
            <a:endParaRPr sz="2000">
              <a:latin typeface="Arial"/>
              <a:cs typeface="Arial"/>
            </a:endParaRPr>
          </a:p>
          <a:p>
            <a:pPr marL="603250" lvl="1" indent="-189865">
              <a:lnSpc>
                <a:spcPts val="1725"/>
              </a:lnSpc>
              <a:buChar char="–"/>
              <a:tabLst>
                <a:tab pos="603250" algn="l"/>
              </a:tabLst>
            </a:pPr>
            <a:r>
              <a:rPr sz="1800" dirty="0">
                <a:latin typeface="Arial"/>
                <a:cs typeface="Arial"/>
              </a:rPr>
              <a:t>You</a:t>
            </a:r>
            <a:r>
              <a:rPr sz="1800" spc="-40" dirty="0">
                <a:latin typeface="Arial"/>
                <a:cs typeface="Arial"/>
              </a:rPr>
              <a:t> </a:t>
            </a:r>
            <a:r>
              <a:rPr sz="1800" dirty="0">
                <a:latin typeface="Arial"/>
                <a:cs typeface="Arial"/>
              </a:rPr>
              <a:t>applied</a:t>
            </a:r>
            <a:r>
              <a:rPr sz="1800" spc="-15" dirty="0">
                <a:latin typeface="Arial"/>
                <a:cs typeface="Arial"/>
              </a:rPr>
              <a:t> </a:t>
            </a:r>
            <a:r>
              <a:rPr sz="1800" dirty="0">
                <a:latin typeface="Arial"/>
                <a:cs typeface="Arial"/>
              </a:rPr>
              <a:t>for</a:t>
            </a:r>
            <a:r>
              <a:rPr sz="1800" spc="-30" dirty="0">
                <a:latin typeface="Arial"/>
                <a:cs typeface="Arial"/>
              </a:rPr>
              <a:t> </a:t>
            </a:r>
            <a:r>
              <a:rPr sz="1800" dirty="0">
                <a:latin typeface="Arial"/>
                <a:cs typeface="Arial"/>
              </a:rPr>
              <a:t>VA</a:t>
            </a:r>
            <a:r>
              <a:rPr sz="1800" spc="-40" dirty="0">
                <a:latin typeface="Arial"/>
                <a:cs typeface="Arial"/>
              </a:rPr>
              <a:t> </a:t>
            </a:r>
            <a:r>
              <a:rPr sz="1800" dirty="0">
                <a:latin typeface="Arial"/>
                <a:cs typeface="Arial"/>
              </a:rPr>
              <a:t>disability</a:t>
            </a:r>
            <a:r>
              <a:rPr sz="1800" spc="-10" dirty="0">
                <a:latin typeface="Arial"/>
                <a:cs typeface="Arial"/>
              </a:rPr>
              <a:t> </a:t>
            </a:r>
            <a:r>
              <a:rPr sz="1800" dirty="0">
                <a:latin typeface="Arial"/>
                <a:cs typeface="Arial"/>
              </a:rPr>
              <a:t>compensation</a:t>
            </a:r>
            <a:r>
              <a:rPr sz="1800" spc="-15" dirty="0">
                <a:latin typeface="Arial"/>
                <a:cs typeface="Arial"/>
              </a:rPr>
              <a:t> </a:t>
            </a:r>
            <a:r>
              <a:rPr sz="1800" dirty="0">
                <a:latin typeface="Arial"/>
                <a:cs typeface="Arial"/>
              </a:rPr>
              <a:t>before</a:t>
            </a:r>
            <a:r>
              <a:rPr sz="1800" spc="-20" dirty="0">
                <a:latin typeface="Arial"/>
                <a:cs typeface="Arial"/>
              </a:rPr>
              <a:t> </a:t>
            </a:r>
            <a:r>
              <a:rPr sz="1800" dirty="0">
                <a:latin typeface="Arial"/>
                <a:cs typeface="Arial"/>
              </a:rPr>
              <a:t>you</a:t>
            </a:r>
            <a:r>
              <a:rPr sz="1800" spc="-15" dirty="0">
                <a:latin typeface="Arial"/>
                <a:cs typeface="Arial"/>
              </a:rPr>
              <a:t> </a:t>
            </a:r>
            <a:r>
              <a:rPr sz="1800" dirty="0">
                <a:latin typeface="Arial"/>
                <a:cs typeface="Arial"/>
              </a:rPr>
              <a:t>turned</a:t>
            </a:r>
            <a:r>
              <a:rPr sz="1800" spc="-25" dirty="0">
                <a:latin typeface="Arial"/>
                <a:cs typeface="Arial"/>
              </a:rPr>
              <a:t> </a:t>
            </a:r>
            <a:r>
              <a:rPr sz="1800" dirty="0">
                <a:latin typeface="Arial"/>
                <a:cs typeface="Arial"/>
              </a:rPr>
              <a:t>81</a:t>
            </a:r>
            <a:r>
              <a:rPr sz="1800" spc="-35" dirty="0">
                <a:latin typeface="Arial"/>
                <a:cs typeface="Arial"/>
              </a:rPr>
              <a:t> </a:t>
            </a:r>
            <a:r>
              <a:rPr sz="1800" dirty="0">
                <a:latin typeface="Arial"/>
                <a:cs typeface="Arial"/>
              </a:rPr>
              <a:t>years</a:t>
            </a:r>
            <a:r>
              <a:rPr sz="1800" spc="-10" dirty="0">
                <a:latin typeface="Arial"/>
                <a:cs typeface="Arial"/>
              </a:rPr>
              <a:t> </a:t>
            </a:r>
            <a:r>
              <a:rPr sz="1800" spc="-20" dirty="0">
                <a:latin typeface="Arial"/>
                <a:cs typeface="Arial"/>
              </a:rPr>
              <a:t>old,</a:t>
            </a:r>
            <a:endParaRPr sz="1800">
              <a:latin typeface="Arial"/>
              <a:cs typeface="Arial"/>
            </a:endParaRPr>
          </a:p>
          <a:p>
            <a:pPr marL="413384">
              <a:lnSpc>
                <a:spcPts val="1825"/>
              </a:lnSpc>
            </a:pPr>
            <a:r>
              <a:rPr sz="1800" b="1" spc="-25" dirty="0">
                <a:latin typeface="Arial"/>
                <a:cs typeface="Arial"/>
              </a:rPr>
              <a:t>and</a:t>
            </a:r>
            <a:endParaRPr sz="1800">
              <a:latin typeface="Arial"/>
              <a:cs typeface="Arial"/>
            </a:endParaRPr>
          </a:p>
          <a:p>
            <a:pPr marL="603250" lvl="1" indent="-189865">
              <a:lnSpc>
                <a:spcPts val="1925"/>
              </a:lnSpc>
              <a:buChar char="–"/>
              <a:tabLst>
                <a:tab pos="603250" algn="l"/>
              </a:tabLst>
            </a:pPr>
            <a:r>
              <a:rPr sz="1800" dirty="0">
                <a:latin typeface="Arial"/>
                <a:cs typeface="Arial"/>
              </a:rPr>
              <a:t>You</a:t>
            </a:r>
            <a:r>
              <a:rPr sz="1800" spc="-35" dirty="0">
                <a:latin typeface="Arial"/>
                <a:cs typeface="Arial"/>
              </a:rPr>
              <a:t> </a:t>
            </a:r>
            <a:r>
              <a:rPr sz="1800" dirty="0">
                <a:latin typeface="Arial"/>
                <a:cs typeface="Arial"/>
              </a:rPr>
              <a:t>got</a:t>
            </a:r>
            <a:r>
              <a:rPr sz="1800" spc="-25" dirty="0">
                <a:latin typeface="Arial"/>
                <a:cs typeface="Arial"/>
              </a:rPr>
              <a:t> </a:t>
            </a:r>
            <a:r>
              <a:rPr sz="1800" dirty="0">
                <a:latin typeface="Arial"/>
                <a:cs typeface="Arial"/>
              </a:rPr>
              <a:t>your </a:t>
            </a:r>
            <a:r>
              <a:rPr sz="1800" spc="-10" dirty="0">
                <a:latin typeface="Arial"/>
                <a:cs typeface="Arial"/>
              </a:rPr>
              <a:t>service-</a:t>
            </a:r>
            <a:r>
              <a:rPr sz="1800" dirty="0">
                <a:latin typeface="Arial"/>
                <a:cs typeface="Arial"/>
              </a:rPr>
              <a:t>connected disability</a:t>
            </a:r>
            <a:r>
              <a:rPr sz="1800" spc="-15" dirty="0">
                <a:latin typeface="Arial"/>
                <a:cs typeface="Arial"/>
              </a:rPr>
              <a:t> </a:t>
            </a:r>
            <a:r>
              <a:rPr sz="1800" dirty="0">
                <a:latin typeface="Arial"/>
                <a:cs typeface="Arial"/>
              </a:rPr>
              <a:t>rating</a:t>
            </a:r>
            <a:r>
              <a:rPr sz="1800" spc="-20" dirty="0">
                <a:latin typeface="Arial"/>
                <a:cs typeface="Arial"/>
              </a:rPr>
              <a:t> </a:t>
            </a:r>
            <a:r>
              <a:rPr sz="1800" dirty="0">
                <a:latin typeface="Arial"/>
                <a:cs typeface="Arial"/>
              </a:rPr>
              <a:t>after</a:t>
            </a:r>
            <a:r>
              <a:rPr sz="1800" spc="-25" dirty="0">
                <a:latin typeface="Arial"/>
                <a:cs typeface="Arial"/>
              </a:rPr>
              <a:t> </a:t>
            </a:r>
            <a:r>
              <a:rPr sz="1800" dirty="0">
                <a:latin typeface="Arial"/>
                <a:cs typeface="Arial"/>
              </a:rPr>
              <a:t>you</a:t>
            </a:r>
            <a:r>
              <a:rPr sz="1800" spc="-10" dirty="0">
                <a:latin typeface="Arial"/>
                <a:cs typeface="Arial"/>
              </a:rPr>
              <a:t> </a:t>
            </a:r>
            <a:r>
              <a:rPr sz="1800" dirty="0">
                <a:latin typeface="Arial"/>
                <a:cs typeface="Arial"/>
              </a:rPr>
              <a:t>turned</a:t>
            </a:r>
            <a:r>
              <a:rPr sz="1800" spc="-15" dirty="0">
                <a:latin typeface="Arial"/>
                <a:cs typeface="Arial"/>
              </a:rPr>
              <a:t> </a:t>
            </a:r>
            <a:r>
              <a:rPr sz="1800" dirty="0">
                <a:latin typeface="Arial"/>
                <a:cs typeface="Arial"/>
              </a:rPr>
              <a:t>81,</a:t>
            </a:r>
            <a:r>
              <a:rPr sz="1800" spc="-15" dirty="0">
                <a:latin typeface="Arial"/>
                <a:cs typeface="Arial"/>
              </a:rPr>
              <a:t> </a:t>
            </a:r>
            <a:r>
              <a:rPr sz="1800" b="1" spc="-25" dirty="0">
                <a:latin typeface="Arial"/>
                <a:cs typeface="Arial"/>
              </a:rPr>
              <a:t>and</a:t>
            </a:r>
            <a:endParaRPr sz="1800">
              <a:latin typeface="Arial"/>
              <a:cs typeface="Arial"/>
            </a:endParaRPr>
          </a:p>
          <a:p>
            <a:pPr marL="413384" marR="507365" lvl="1" indent="-635">
              <a:lnSpc>
                <a:spcPct val="80000"/>
              </a:lnSpc>
              <a:spcBef>
                <a:spcPts val="320"/>
              </a:spcBef>
              <a:buChar char="–"/>
              <a:tabLst>
                <a:tab pos="413384" algn="l"/>
                <a:tab pos="602615" algn="l"/>
              </a:tabLst>
            </a:pPr>
            <a:r>
              <a:rPr sz="1800" dirty="0">
                <a:latin typeface="Arial"/>
                <a:cs typeface="Arial"/>
              </a:rPr>
              <a:t>	You</a:t>
            </a:r>
            <a:r>
              <a:rPr sz="1800" spc="-45" dirty="0">
                <a:latin typeface="Arial"/>
                <a:cs typeface="Arial"/>
              </a:rPr>
              <a:t> </a:t>
            </a:r>
            <a:r>
              <a:rPr sz="1800" dirty="0">
                <a:latin typeface="Arial"/>
                <a:cs typeface="Arial"/>
              </a:rPr>
              <a:t>apply</a:t>
            </a:r>
            <a:r>
              <a:rPr sz="1800" spc="-20" dirty="0">
                <a:latin typeface="Arial"/>
                <a:cs typeface="Arial"/>
              </a:rPr>
              <a:t> </a:t>
            </a:r>
            <a:r>
              <a:rPr sz="1800" dirty="0">
                <a:latin typeface="Arial"/>
                <a:cs typeface="Arial"/>
              </a:rPr>
              <a:t>for</a:t>
            </a:r>
            <a:r>
              <a:rPr sz="1800" spc="-25" dirty="0">
                <a:latin typeface="Arial"/>
                <a:cs typeface="Arial"/>
              </a:rPr>
              <a:t> </a:t>
            </a:r>
            <a:r>
              <a:rPr sz="1800" dirty="0">
                <a:latin typeface="Arial"/>
                <a:cs typeface="Arial"/>
              </a:rPr>
              <a:t>VALife</a:t>
            </a:r>
            <a:r>
              <a:rPr sz="1800" spc="-35" dirty="0">
                <a:latin typeface="Arial"/>
                <a:cs typeface="Arial"/>
              </a:rPr>
              <a:t> </a:t>
            </a:r>
            <a:r>
              <a:rPr sz="1800" dirty="0">
                <a:latin typeface="Arial"/>
                <a:cs typeface="Arial"/>
              </a:rPr>
              <a:t>within</a:t>
            </a:r>
            <a:r>
              <a:rPr sz="1800" spc="10" dirty="0">
                <a:latin typeface="Arial"/>
                <a:cs typeface="Arial"/>
              </a:rPr>
              <a:t> </a:t>
            </a:r>
            <a:r>
              <a:rPr sz="1800" dirty="0">
                <a:latin typeface="Arial"/>
                <a:cs typeface="Arial"/>
              </a:rPr>
              <a:t>2</a:t>
            </a:r>
            <a:r>
              <a:rPr sz="1800" spc="-35" dirty="0">
                <a:latin typeface="Arial"/>
                <a:cs typeface="Arial"/>
              </a:rPr>
              <a:t> </a:t>
            </a:r>
            <a:r>
              <a:rPr sz="1800" dirty="0">
                <a:latin typeface="Arial"/>
                <a:cs typeface="Arial"/>
              </a:rPr>
              <a:t>years</a:t>
            </a:r>
            <a:r>
              <a:rPr sz="1800" spc="-5" dirty="0">
                <a:latin typeface="Arial"/>
                <a:cs typeface="Arial"/>
              </a:rPr>
              <a:t> </a:t>
            </a:r>
            <a:r>
              <a:rPr sz="1800" dirty="0">
                <a:latin typeface="Arial"/>
                <a:cs typeface="Arial"/>
              </a:rPr>
              <a:t>of</a:t>
            </a:r>
            <a:r>
              <a:rPr sz="1800" spc="-25" dirty="0">
                <a:latin typeface="Arial"/>
                <a:cs typeface="Arial"/>
              </a:rPr>
              <a:t> </a:t>
            </a:r>
            <a:r>
              <a:rPr sz="1800" dirty="0">
                <a:latin typeface="Arial"/>
                <a:cs typeface="Arial"/>
              </a:rPr>
              <a:t>getting</a:t>
            </a:r>
            <a:r>
              <a:rPr sz="1800" spc="-20" dirty="0">
                <a:latin typeface="Arial"/>
                <a:cs typeface="Arial"/>
              </a:rPr>
              <a:t> </a:t>
            </a:r>
            <a:r>
              <a:rPr sz="1800" dirty="0">
                <a:latin typeface="Arial"/>
                <a:cs typeface="Arial"/>
              </a:rPr>
              <a:t>notification</a:t>
            </a:r>
            <a:r>
              <a:rPr sz="1800" spc="-20" dirty="0">
                <a:latin typeface="Arial"/>
                <a:cs typeface="Arial"/>
              </a:rPr>
              <a:t> </a:t>
            </a:r>
            <a:r>
              <a:rPr sz="1800" dirty="0">
                <a:latin typeface="Arial"/>
                <a:cs typeface="Arial"/>
              </a:rPr>
              <a:t>of</a:t>
            </a:r>
            <a:r>
              <a:rPr sz="1800" spc="-25" dirty="0">
                <a:latin typeface="Arial"/>
                <a:cs typeface="Arial"/>
              </a:rPr>
              <a:t> </a:t>
            </a:r>
            <a:r>
              <a:rPr sz="1800" dirty="0">
                <a:latin typeface="Arial"/>
                <a:cs typeface="Arial"/>
              </a:rPr>
              <a:t>your</a:t>
            </a:r>
            <a:r>
              <a:rPr sz="1800" spc="-5" dirty="0">
                <a:latin typeface="Arial"/>
                <a:cs typeface="Arial"/>
              </a:rPr>
              <a:t> </a:t>
            </a:r>
            <a:r>
              <a:rPr sz="1800" spc="-10" dirty="0">
                <a:latin typeface="Arial"/>
                <a:cs typeface="Arial"/>
              </a:rPr>
              <a:t>disability rating</a:t>
            </a:r>
            <a:endParaRPr sz="1800">
              <a:latin typeface="Arial"/>
              <a:cs typeface="Arial"/>
            </a:endParaRPr>
          </a:p>
          <a:p>
            <a:pPr marL="170180" indent="-157480">
              <a:lnSpc>
                <a:spcPts val="2290"/>
              </a:lnSpc>
              <a:spcBef>
                <a:spcPts val="1445"/>
              </a:spcBef>
              <a:buChar char="•"/>
              <a:tabLst>
                <a:tab pos="170180" algn="l"/>
              </a:tabLst>
            </a:pPr>
            <a:r>
              <a:rPr sz="2000" dirty="0">
                <a:latin typeface="Arial"/>
                <a:cs typeface="Arial"/>
              </a:rPr>
              <a:t>You</a:t>
            </a:r>
            <a:r>
              <a:rPr sz="2000" spc="-10" dirty="0">
                <a:latin typeface="Arial"/>
                <a:cs typeface="Arial"/>
              </a:rPr>
              <a:t> </a:t>
            </a:r>
            <a:r>
              <a:rPr sz="2000" dirty="0">
                <a:latin typeface="Arial"/>
                <a:cs typeface="Arial"/>
              </a:rPr>
              <a:t>can</a:t>
            </a:r>
            <a:r>
              <a:rPr sz="2000" spc="-30" dirty="0">
                <a:latin typeface="Arial"/>
                <a:cs typeface="Arial"/>
              </a:rPr>
              <a:t> </a:t>
            </a:r>
            <a:r>
              <a:rPr sz="2000" dirty="0">
                <a:latin typeface="Arial"/>
                <a:cs typeface="Arial"/>
              </a:rPr>
              <a:t>get</a:t>
            </a:r>
            <a:r>
              <a:rPr sz="2000" spc="-30" dirty="0">
                <a:latin typeface="Arial"/>
                <a:cs typeface="Arial"/>
              </a:rPr>
              <a:t> </a:t>
            </a:r>
            <a:r>
              <a:rPr sz="2000" dirty="0">
                <a:latin typeface="Arial"/>
                <a:cs typeface="Arial"/>
              </a:rPr>
              <a:t>these</a:t>
            </a:r>
            <a:r>
              <a:rPr sz="2000" spc="-30" dirty="0">
                <a:latin typeface="Arial"/>
                <a:cs typeface="Arial"/>
              </a:rPr>
              <a:t> </a:t>
            </a:r>
            <a:r>
              <a:rPr sz="2000" spc="-10" dirty="0">
                <a:latin typeface="Arial"/>
                <a:cs typeface="Arial"/>
              </a:rPr>
              <a:t>benefits:</a:t>
            </a:r>
            <a:endParaRPr sz="2000">
              <a:latin typeface="Arial"/>
              <a:cs typeface="Arial"/>
            </a:endParaRPr>
          </a:p>
          <a:p>
            <a:pPr marL="603250" lvl="1" indent="-189865">
              <a:lnSpc>
                <a:spcPts val="1935"/>
              </a:lnSpc>
              <a:buChar char="–"/>
              <a:tabLst>
                <a:tab pos="603250" algn="l"/>
              </a:tabLst>
            </a:pPr>
            <a:r>
              <a:rPr sz="1800" dirty="0">
                <a:latin typeface="Arial"/>
                <a:cs typeface="Arial"/>
              </a:rPr>
              <a:t>Up</a:t>
            </a:r>
            <a:r>
              <a:rPr sz="1800" spc="-40"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$40,000</a:t>
            </a:r>
            <a:r>
              <a:rPr sz="1800" spc="-25" dirty="0">
                <a:latin typeface="Arial"/>
                <a:cs typeface="Arial"/>
              </a:rPr>
              <a:t> </a:t>
            </a:r>
            <a:r>
              <a:rPr sz="1800" dirty="0">
                <a:latin typeface="Arial"/>
                <a:cs typeface="Arial"/>
              </a:rPr>
              <a:t>in</a:t>
            </a:r>
            <a:r>
              <a:rPr sz="1800" spc="-35" dirty="0">
                <a:latin typeface="Arial"/>
                <a:cs typeface="Arial"/>
              </a:rPr>
              <a:t> </a:t>
            </a:r>
            <a:r>
              <a:rPr sz="1800" dirty="0">
                <a:latin typeface="Arial"/>
                <a:cs typeface="Arial"/>
              </a:rPr>
              <a:t>whole</a:t>
            </a:r>
            <a:r>
              <a:rPr sz="1800" spc="20" dirty="0">
                <a:latin typeface="Arial"/>
                <a:cs typeface="Arial"/>
              </a:rPr>
              <a:t> </a:t>
            </a:r>
            <a:r>
              <a:rPr sz="1800" dirty="0">
                <a:latin typeface="Arial"/>
                <a:cs typeface="Arial"/>
              </a:rPr>
              <a:t>life</a:t>
            </a:r>
            <a:r>
              <a:rPr sz="1800" spc="-40" dirty="0">
                <a:latin typeface="Arial"/>
                <a:cs typeface="Arial"/>
              </a:rPr>
              <a:t> </a:t>
            </a:r>
            <a:r>
              <a:rPr sz="1800" dirty="0">
                <a:latin typeface="Arial"/>
                <a:cs typeface="Arial"/>
              </a:rPr>
              <a:t>insurance</a:t>
            </a:r>
            <a:r>
              <a:rPr sz="1800" spc="-15" dirty="0">
                <a:latin typeface="Arial"/>
                <a:cs typeface="Arial"/>
              </a:rPr>
              <a:t> </a:t>
            </a:r>
            <a:r>
              <a:rPr sz="1800" dirty="0">
                <a:latin typeface="Arial"/>
                <a:cs typeface="Arial"/>
              </a:rPr>
              <a:t>coverage</a:t>
            </a:r>
            <a:r>
              <a:rPr sz="1800" spc="-20" dirty="0">
                <a:latin typeface="Arial"/>
                <a:cs typeface="Arial"/>
              </a:rPr>
              <a:t> </a:t>
            </a:r>
            <a:r>
              <a:rPr sz="1800" dirty="0">
                <a:latin typeface="Arial"/>
                <a:cs typeface="Arial"/>
              </a:rPr>
              <a:t>(in</a:t>
            </a:r>
            <a:r>
              <a:rPr sz="1800" spc="-40" dirty="0">
                <a:latin typeface="Arial"/>
                <a:cs typeface="Arial"/>
              </a:rPr>
              <a:t> </a:t>
            </a:r>
            <a:r>
              <a:rPr sz="1800" dirty="0">
                <a:latin typeface="Arial"/>
                <a:cs typeface="Arial"/>
              </a:rPr>
              <a:t>$10,000</a:t>
            </a:r>
            <a:r>
              <a:rPr sz="1800" spc="-10" dirty="0">
                <a:latin typeface="Arial"/>
                <a:cs typeface="Arial"/>
              </a:rPr>
              <a:t> </a:t>
            </a:r>
            <a:r>
              <a:rPr sz="1800" dirty="0">
                <a:latin typeface="Arial"/>
                <a:cs typeface="Arial"/>
              </a:rPr>
              <a:t>increments),</a:t>
            </a:r>
            <a:r>
              <a:rPr sz="1800" spc="-30" dirty="0">
                <a:latin typeface="Arial"/>
                <a:cs typeface="Arial"/>
              </a:rPr>
              <a:t> </a:t>
            </a:r>
            <a:r>
              <a:rPr sz="1800" spc="-25" dirty="0">
                <a:latin typeface="Arial"/>
                <a:cs typeface="Arial"/>
              </a:rPr>
              <a:t>and</a:t>
            </a:r>
            <a:endParaRPr sz="1800">
              <a:latin typeface="Arial"/>
              <a:cs typeface="Arial"/>
            </a:endParaRPr>
          </a:p>
          <a:p>
            <a:pPr marL="413384" marR="1093470" lvl="1" indent="-635">
              <a:lnSpc>
                <a:spcPts val="1730"/>
              </a:lnSpc>
              <a:spcBef>
                <a:spcPts val="300"/>
              </a:spcBef>
              <a:buChar char="–"/>
              <a:tabLst>
                <a:tab pos="413384" algn="l"/>
                <a:tab pos="602615" algn="l"/>
              </a:tabLst>
            </a:pPr>
            <a:r>
              <a:rPr sz="1800" dirty="0">
                <a:latin typeface="Arial"/>
                <a:cs typeface="Arial"/>
              </a:rPr>
              <a:t>	Cash</a:t>
            </a:r>
            <a:r>
              <a:rPr sz="1800" spc="-35" dirty="0">
                <a:latin typeface="Arial"/>
                <a:cs typeface="Arial"/>
              </a:rPr>
              <a:t> </a:t>
            </a:r>
            <a:r>
              <a:rPr sz="1800" dirty="0">
                <a:latin typeface="Arial"/>
                <a:cs typeface="Arial"/>
              </a:rPr>
              <a:t>value</a:t>
            </a:r>
            <a:r>
              <a:rPr sz="1800" spc="-10" dirty="0">
                <a:latin typeface="Arial"/>
                <a:cs typeface="Arial"/>
              </a:rPr>
              <a:t> </a:t>
            </a:r>
            <a:r>
              <a:rPr sz="1800" dirty="0">
                <a:latin typeface="Arial"/>
                <a:cs typeface="Arial"/>
              </a:rPr>
              <a:t>that</a:t>
            </a:r>
            <a:r>
              <a:rPr sz="1800" spc="-10" dirty="0">
                <a:latin typeface="Arial"/>
                <a:cs typeface="Arial"/>
              </a:rPr>
              <a:t> </a:t>
            </a:r>
            <a:r>
              <a:rPr sz="1800" dirty="0">
                <a:latin typeface="Arial"/>
                <a:cs typeface="Arial"/>
              </a:rPr>
              <a:t>starts</a:t>
            </a:r>
            <a:r>
              <a:rPr sz="1800" spc="-3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add</a:t>
            </a:r>
            <a:r>
              <a:rPr sz="1800" spc="-10" dirty="0">
                <a:latin typeface="Arial"/>
                <a:cs typeface="Arial"/>
              </a:rPr>
              <a:t> </a:t>
            </a:r>
            <a:r>
              <a:rPr sz="1800" dirty="0">
                <a:latin typeface="Arial"/>
                <a:cs typeface="Arial"/>
              </a:rPr>
              <a:t>up</a:t>
            </a:r>
            <a:r>
              <a:rPr sz="1800" spc="-20" dirty="0">
                <a:latin typeface="Arial"/>
                <a:cs typeface="Arial"/>
              </a:rPr>
              <a:t> </a:t>
            </a:r>
            <a:r>
              <a:rPr sz="1800" dirty="0">
                <a:latin typeface="Arial"/>
                <a:cs typeface="Arial"/>
              </a:rPr>
              <a:t>2</a:t>
            </a:r>
            <a:r>
              <a:rPr sz="1800" spc="-25" dirty="0">
                <a:latin typeface="Arial"/>
                <a:cs typeface="Arial"/>
              </a:rPr>
              <a:t> </a:t>
            </a:r>
            <a:r>
              <a:rPr sz="1800" dirty="0">
                <a:latin typeface="Arial"/>
                <a:cs typeface="Arial"/>
              </a:rPr>
              <a:t>years</a:t>
            </a:r>
            <a:r>
              <a:rPr sz="1800" spc="10" dirty="0">
                <a:latin typeface="Arial"/>
                <a:cs typeface="Arial"/>
              </a:rPr>
              <a:t> </a:t>
            </a:r>
            <a:r>
              <a:rPr sz="1800" dirty="0">
                <a:latin typeface="Arial"/>
                <a:cs typeface="Arial"/>
              </a:rPr>
              <a:t>after</a:t>
            </a:r>
            <a:r>
              <a:rPr sz="1800" spc="-20" dirty="0">
                <a:latin typeface="Arial"/>
                <a:cs typeface="Arial"/>
              </a:rPr>
              <a:t> </a:t>
            </a:r>
            <a:r>
              <a:rPr sz="1800" dirty="0">
                <a:latin typeface="Arial"/>
                <a:cs typeface="Arial"/>
              </a:rPr>
              <a:t>the</a:t>
            </a:r>
            <a:r>
              <a:rPr sz="1800" spc="-20" dirty="0">
                <a:latin typeface="Arial"/>
                <a:cs typeface="Arial"/>
              </a:rPr>
              <a:t> </a:t>
            </a:r>
            <a:r>
              <a:rPr sz="1800" dirty="0">
                <a:latin typeface="Arial"/>
                <a:cs typeface="Arial"/>
              </a:rPr>
              <a:t>VA</a:t>
            </a:r>
            <a:r>
              <a:rPr sz="1800" spc="-20" dirty="0">
                <a:latin typeface="Arial"/>
                <a:cs typeface="Arial"/>
              </a:rPr>
              <a:t> </a:t>
            </a:r>
            <a:r>
              <a:rPr sz="1800" dirty="0">
                <a:latin typeface="Arial"/>
                <a:cs typeface="Arial"/>
              </a:rPr>
              <a:t>approves </a:t>
            </a:r>
            <a:r>
              <a:rPr sz="1800" spc="-20" dirty="0">
                <a:latin typeface="Arial"/>
                <a:cs typeface="Arial"/>
              </a:rPr>
              <a:t>your </a:t>
            </a:r>
            <a:r>
              <a:rPr sz="1800" spc="-10" dirty="0">
                <a:latin typeface="Arial"/>
                <a:cs typeface="Arial"/>
              </a:rPr>
              <a:t>application</a:t>
            </a:r>
            <a:endParaRPr sz="1800">
              <a:latin typeface="Arial"/>
              <a:cs typeface="Arial"/>
            </a:endParaRPr>
          </a:p>
        </p:txBody>
      </p:sp>
      <p:sp>
        <p:nvSpPr>
          <p:cNvPr id="4" name="object 4"/>
          <p:cNvSpPr txBox="1"/>
          <p:nvPr/>
        </p:nvSpPr>
        <p:spPr>
          <a:xfrm>
            <a:off x="1105661" y="6096761"/>
            <a:ext cx="6934200" cy="401320"/>
          </a:xfrm>
          <a:prstGeom prst="rect">
            <a:avLst/>
          </a:prstGeom>
          <a:ln w="19050">
            <a:solidFill>
              <a:srgbClr val="0033CC"/>
            </a:solidFill>
          </a:ln>
        </p:spPr>
        <p:txBody>
          <a:bodyPr vert="horz" wrap="square" lIns="0" tIns="37465" rIns="0" bIns="0" rtlCol="0">
            <a:spAutoFit/>
          </a:bodyPr>
          <a:lstStyle/>
          <a:p>
            <a:pPr marL="700405">
              <a:lnSpc>
                <a:spcPct val="100000"/>
              </a:lnSpc>
              <a:spcBef>
                <a:spcPts val="295"/>
              </a:spcBef>
            </a:pPr>
            <a:r>
              <a:rPr sz="2000" u="sng" spc="-10" dirty="0">
                <a:solidFill>
                  <a:srgbClr val="0000FF"/>
                </a:solidFill>
                <a:uFill>
                  <a:solidFill>
                    <a:srgbClr val="0000FF"/>
                  </a:solidFill>
                </a:uFill>
                <a:latin typeface="Arial"/>
                <a:cs typeface="Arial"/>
                <a:hlinkClick r:id="rId2"/>
              </a:rPr>
              <a:t>https://www.benefits.va.gov/insurance/VALife.asp</a:t>
            </a:r>
            <a:endParaRPr sz="2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46534" y="36068"/>
            <a:ext cx="4651375" cy="513715"/>
          </a:xfrm>
          <a:prstGeom prst="rect">
            <a:avLst/>
          </a:prstGeom>
        </p:spPr>
        <p:txBody>
          <a:bodyPr vert="horz" wrap="square" lIns="0" tIns="12700" rIns="0" bIns="0" rtlCol="0">
            <a:spAutoFit/>
          </a:bodyPr>
          <a:lstStyle/>
          <a:p>
            <a:pPr marL="12700">
              <a:lnSpc>
                <a:spcPct val="100000"/>
              </a:lnSpc>
              <a:spcBef>
                <a:spcPts val="100"/>
              </a:spcBef>
            </a:pPr>
            <a:r>
              <a:rPr dirty="0"/>
              <a:t>VA</a:t>
            </a:r>
            <a:r>
              <a:rPr spc="-50" dirty="0"/>
              <a:t> </a:t>
            </a:r>
            <a:r>
              <a:rPr dirty="0"/>
              <a:t>Information</a:t>
            </a:r>
            <a:r>
              <a:rPr spc="-85" dirty="0"/>
              <a:t> </a:t>
            </a:r>
            <a:r>
              <a:rPr spc="-10" dirty="0"/>
              <a:t>Sources</a:t>
            </a:r>
          </a:p>
        </p:txBody>
      </p:sp>
      <p:sp>
        <p:nvSpPr>
          <p:cNvPr id="3" name="object 3"/>
          <p:cNvSpPr txBox="1"/>
          <p:nvPr/>
        </p:nvSpPr>
        <p:spPr>
          <a:xfrm>
            <a:off x="724877" y="1107439"/>
            <a:ext cx="7283450" cy="2677795"/>
          </a:xfrm>
          <a:prstGeom prst="rect">
            <a:avLst/>
          </a:prstGeom>
        </p:spPr>
        <p:txBody>
          <a:bodyPr vert="horz" wrap="square" lIns="0" tIns="13335" rIns="0" bIns="0" rtlCol="0">
            <a:spAutoFit/>
          </a:bodyPr>
          <a:lstStyle/>
          <a:p>
            <a:pPr marL="12700">
              <a:lnSpc>
                <a:spcPct val="100000"/>
              </a:lnSpc>
              <a:spcBef>
                <a:spcPts val="105"/>
              </a:spcBef>
            </a:pPr>
            <a:r>
              <a:rPr sz="2000" b="1" i="1" spc="-10" dirty="0">
                <a:latin typeface="Arial"/>
                <a:cs typeface="Arial"/>
              </a:rPr>
              <a:t>Online</a:t>
            </a:r>
            <a:endParaRPr sz="2000">
              <a:latin typeface="Arial"/>
              <a:cs typeface="Arial"/>
            </a:endParaRPr>
          </a:p>
          <a:p>
            <a:pPr marL="413384" indent="-285115">
              <a:lnSpc>
                <a:spcPct val="100000"/>
              </a:lnSpc>
              <a:buClr>
                <a:srgbClr val="000000"/>
              </a:buClr>
              <a:buChar char="•"/>
              <a:tabLst>
                <a:tab pos="413384" algn="l"/>
              </a:tabLst>
            </a:pPr>
            <a:r>
              <a:rPr sz="2000" u="sng" spc="-10" dirty="0">
                <a:solidFill>
                  <a:srgbClr val="0000FF"/>
                </a:solidFill>
                <a:uFill>
                  <a:solidFill>
                    <a:srgbClr val="0000FF"/>
                  </a:solidFill>
                </a:uFill>
                <a:latin typeface="Arial"/>
                <a:cs typeface="Arial"/>
                <a:hlinkClick r:id="rId3"/>
              </a:rPr>
              <a:t>http://www.va.gov</a:t>
            </a:r>
            <a:endParaRPr sz="2000">
              <a:latin typeface="Arial"/>
              <a:cs typeface="Arial"/>
            </a:endParaRPr>
          </a:p>
          <a:p>
            <a:pPr marL="413384" indent="-285115">
              <a:lnSpc>
                <a:spcPct val="100000"/>
              </a:lnSpc>
              <a:buClr>
                <a:srgbClr val="000000"/>
              </a:buClr>
              <a:buChar char="•"/>
              <a:tabLst>
                <a:tab pos="413384" algn="l"/>
              </a:tabLst>
            </a:pPr>
            <a:r>
              <a:rPr sz="2000" u="sng" spc="-10" dirty="0">
                <a:solidFill>
                  <a:srgbClr val="0000FF"/>
                </a:solidFill>
                <a:uFill>
                  <a:solidFill>
                    <a:srgbClr val="0000FF"/>
                  </a:solidFill>
                </a:uFill>
                <a:latin typeface="Arial"/>
                <a:cs typeface="Arial"/>
                <a:hlinkClick r:id="rId4"/>
              </a:rPr>
              <a:t>https://www.ebenefits.va.gov/ebenefits-portal/ebenefits.portal</a:t>
            </a:r>
            <a:endParaRPr sz="2000">
              <a:latin typeface="Arial"/>
              <a:cs typeface="Arial"/>
            </a:endParaRPr>
          </a:p>
          <a:p>
            <a:pPr marL="413384" indent="-285115">
              <a:lnSpc>
                <a:spcPct val="100000"/>
              </a:lnSpc>
              <a:buChar char="•"/>
              <a:tabLst>
                <a:tab pos="413384" algn="l"/>
              </a:tabLst>
            </a:pPr>
            <a:r>
              <a:rPr sz="2000" dirty="0">
                <a:latin typeface="Arial"/>
                <a:cs typeface="Arial"/>
              </a:rPr>
              <a:t>Send</a:t>
            </a:r>
            <a:r>
              <a:rPr sz="2000" spc="-40" dirty="0">
                <a:latin typeface="Arial"/>
                <a:cs typeface="Arial"/>
              </a:rPr>
              <a:t> </a:t>
            </a:r>
            <a:r>
              <a:rPr sz="2000" dirty="0">
                <a:latin typeface="Arial"/>
                <a:cs typeface="Arial"/>
              </a:rPr>
              <a:t>e-mail</a:t>
            </a:r>
            <a:r>
              <a:rPr sz="2000" spc="-45" dirty="0">
                <a:latin typeface="Arial"/>
                <a:cs typeface="Arial"/>
              </a:rPr>
              <a:t> </a:t>
            </a:r>
            <a:r>
              <a:rPr sz="2000" spc="-10" dirty="0">
                <a:latin typeface="Arial"/>
                <a:cs typeface="Arial"/>
              </a:rPr>
              <a:t>inquiries</a:t>
            </a:r>
            <a:endParaRPr sz="2000">
              <a:latin typeface="Arial"/>
              <a:cs typeface="Arial"/>
            </a:endParaRPr>
          </a:p>
          <a:p>
            <a:pPr marL="413384" indent="-285115">
              <a:lnSpc>
                <a:spcPct val="100000"/>
              </a:lnSpc>
              <a:buChar char="•"/>
              <a:tabLst>
                <a:tab pos="413384" algn="l"/>
              </a:tabLst>
            </a:pPr>
            <a:r>
              <a:rPr sz="2000" dirty="0">
                <a:latin typeface="Arial"/>
                <a:cs typeface="Arial"/>
              </a:rPr>
              <a:t>Download</a:t>
            </a:r>
            <a:r>
              <a:rPr sz="2000" spc="-80" dirty="0">
                <a:latin typeface="Arial"/>
                <a:cs typeface="Arial"/>
              </a:rPr>
              <a:t> </a:t>
            </a:r>
            <a:r>
              <a:rPr sz="2000" spc="-20" dirty="0">
                <a:latin typeface="Arial"/>
                <a:cs typeface="Arial"/>
              </a:rPr>
              <a:t>forms</a:t>
            </a:r>
            <a:endParaRPr sz="2000">
              <a:latin typeface="Arial"/>
              <a:cs typeface="Arial"/>
            </a:endParaRPr>
          </a:p>
          <a:p>
            <a:pPr marL="413384" indent="-285115">
              <a:lnSpc>
                <a:spcPct val="100000"/>
              </a:lnSpc>
              <a:buChar char="•"/>
              <a:tabLst>
                <a:tab pos="413384" algn="l"/>
              </a:tabLst>
            </a:pPr>
            <a:r>
              <a:rPr sz="2000" dirty="0">
                <a:latin typeface="Arial"/>
                <a:cs typeface="Arial"/>
              </a:rPr>
              <a:t>Get</a:t>
            </a:r>
            <a:r>
              <a:rPr sz="2000" spc="-35" dirty="0">
                <a:latin typeface="Arial"/>
                <a:cs typeface="Arial"/>
              </a:rPr>
              <a:t> </a:t>
            </a:r>
            <a:r>
              <a:rPr sz="2000" dirty="0">
                <a:latin typeface="Arial"/>
                <a:cs typeface="Arial"/>
              </a:rPr>
              <a:t>benefits</a:t>
            </a:r>
            <a:r>
              <a:rPr sz="2000" spc="-35" dirty="0">
                <a:latin typeface="Arial"/>
                <a:cs typeface="Arial"/>
              </a:rPr>
              <a:t> </a:t>
            </a:r>
            <a:r>
              <a:rPr sz="2000" spc="-10" dirty="0">
                <a:latin typeface="Arial"/>
                <a:cs typeface="Arial"/>
              </a:rPr>
              <a:t>information</a:t>
            </a:r>
            <a:endParaRPr sz="2000">
              <a:latin typeface="Arial"/>
              <a:cs typeface="Arial"/>
            </a:endParaRPr>
          </a:p>
          <a:p>
            <a:pPr marL="413384" indent="-285115">
              <a:lnSpc>
                <a:spcPct val="100000"/>
              </a:lnSpc>
              <a:buChar char="•"/>
              <a:tabLst>
                <a:tab pos="413384" algn="l"/>
              </a:tabLst>
            </a:pPr>
            <a:r>
              <a:rPr sz="2000" dirty="0">
                <a:latin typeface="Arial"/>
                <a:cs typeface="Arial"/>
              </a:rPr>
              <a:t>Apply</a:t>
            </a:r>
            <a:r>
              <a:rPr sz="2000" spc="-30" dirty="0">
                <a:latin typeface="Arial"/>
                <a:cs typeface="Arial"/>
              </a:rPr>
              <a:t> </a:t>
            </a:r>
            <a:r>
              <a:rPr sz="2000" dirty="0">
                <a:latin typeface="Arial"/>
                <a:cs typeface="Arial"/>
              </a:rPr>
              <a:t>for</a:t>
            </a:r>
            <a:r>
              <a:rPr sz="2000" spc="-45" dirty="0">
                <a:latin typeface="Arial"/>
                <a:cs typeface="Arial"/>
              </a:rPr>
              <a:t> </a:t>
            </a:r>
            <a:r>
              <a:rPr sz="2000" spc="-10" dirty="0">
                <a:latin typeface="Arial"/>
                <a:cs typeface="Arial"/>
              </a:rPr>
              <a:t>benefits</a:t>
            </a:r>
            <a:endParaRPr sz="2000">
              <a:latin typeface="Arial"/>
              <a:cs typeface="Arial"/>
            </a:endParaRPr>
          </a:p>
          <a:p>
            <a:pPr marL="12700">
              <a:lnSpc>
                <a:spcPct val="100000"/>
              </a:lnSpc>
              <a:spcBef>
                <a:spcPts val="1680"/>
              </a:spcBef>
            </a:pPr>
            <a:r>
              <a:rPr sz="2000" b="1" i="1" dirty="0">
                <a:latin typeface="Arial"/>
                <a:cs typeface="Arial"/>
              </a:rPr>
              <a:t>By</a:t>
            </a:r>
            <a:r>
              <a:rPr sz="2000" b="1" i="1" spc="-30" dirty="0">
                <a:latin typeface="Arial"/>
                <a:cs typeface="Arial"/>
              </a:rPr>
              <a:t> </a:t>
            </a:r>
            <a:r>
              <a:rPr sz="2000" b="1" i="1" spc="-10" dirty="0">
                <a:latin typeface="Arial"/>
                <a:cs typeface="Arial"/>
              </a:rPr>
              <a:t>Phone</a:t>
            </a:r>
            <a:endParaRPr sz="2000">
              <a:latin typeface="Arial"/>
              <a:cs typeface="Arial"/>
            </a:endParaRPr>
          </a:p>
        </p:txBody>
      </p:sp>
      <p:sp>
        <p:nvSpPr>
          <p:cNvPr id="4" name="object 4"/>
          <p:cNvSpPr txBox="1"/>
          <p:nvPr/>
        </p:nvSpPr>
        <p:spPr>
          <a:xfrm>
            <a:off x="840739" y="3759200"/>
            <a:ext cx="2458720" cy="1550035"/>
          </a:xfrm>
          <a:prstGeom prst="rect">
            <a:avLst/>
          </a:prstGeom>
        </p:spPr>
        <p:txBody>
          <a:bodyPr vert="horz" wrap="square" lIns="0" tIns="12700" rIns="0" bIns="0" rtlCol="0">
            <a:spAutoFit/>
          </a:bodyPr>
          <a:lstStyle/>
          <a:p>
            <a:pPr marL="297180" indent="-284480">
              <a:lnSpc>
                <a:spcPct val="100000"/>
              </a:lnSpc>
              <a:spcBef>
                <a:spcPts val="100"/>
              </a:spcBef>
              <a:buChar char="•"/>
              <a:tabLst>
                <a:tab pos="297180" algn="l"/>
              </a:tabLst>
            </a:pPr>
            <a:r>
              <a:rPr sz="2000" dirty="0">
                <a:latin typeface="Arial"/>
                <a:cs typeface="Arial"/>
              </a:rPr>
              <a:t>Health</a:t>
            </a:r>
            <a:r>
              <a:rPr sz="2000" spc="-65" dirty="0">
                <a:latin typeface="Arial"/>
                <a:cs typeface="Arial"/>
              </a:rPr>
              <a:t> </a:t>
            </a:r>
            <a:r>
              <a:rPr sz="2000" spc="-10" dirty="0">
                <a:latin typeface="Arial"/>
                <a:cs typeface="Arial"/>
              </a:rPr>
              <a:t>Care:</a:t>
            </a:r>
            <a:endParaRPr sz="2000">
              <a:latin typeface="Arial"/>
              <a:cs typeface="Arial"/>
            </a:endParaRPr>
          </a:p>
          <a:p>
            <a:pPr marL="297180" indent="-284480">
              <a:lnSpc>
                <a:spcPct val="100000"/>
              </a:lnSpc>
              <a:buChar char="•"/>
              <a:tabLst>
                <a:tab pos="297180" algn="l"/>
              </a:tabLst>
            </a:pPr>
            <a:r>
              <a:rPr sz="2000" spc="-10" dirty="0">
                <a:latin typeface="Arial"/>
                <a:cs typeface="Arial"/>
              </a:rPr>
              <a:t>Benefits:</a:t>
            </a:r>
            <a:endParaRPr sz="2000">
              <a:latin typeface="Arial"/>
              <a:cs typeface="Arial"/>
            </a:endParaRPr>
          </a:p>
          <a:p>
            <a:pPr marL="297180" indent="-284480">
              <a:lnSpc>
                <a:spcPct val="100000"/>
              </a:lnSpc>
              <a:buChar char="•"/>
              <a:tabLst>
                <a:tab pos="297180" algn="l"/>
              </a:tabLst>
            </a:pPr>
            <a:r>
              <a:rPr sz="2000" spc="-10" dirty="0">
                <a:latin typeface="Arial"/>
                <a:cs typeface="Arial"/>
              </a:rPr>
              <a:t>Education:</a:t>
            </a:r>
            <a:endParaRPr sz="2000">
              <a:latin typeface="Arial"/>
              <a:cs typeface="Arial"/>
            </a:endParaRPr>
          </a:p>
          <a:p>
            <a:pPr marL="297180" indent="-284480">
              <a:lnSpc>
                <a:spcPct val="100000"/>
              </a:lnSpc>
              <a:buChar char="•"/>
              <a:tabLst>
                <a:tab pos="297180" algn="l"/>
                <a:tab pos="777240" algn="l"/>
              </a:tabLst>
            </a:pPr>
            <a:r>
              <a:rPr sz="2000" spc="-25" dirty="0">
                <a:latin typeface="Arial"/>
                <a:cs typeface="Arial"/>
              </a:rPr>
              <a:t>VA</a:t>
            </a:r>
            <a:r>
              <a:rPr sz="2000" dirty="0">
                <a:latin typeface="Arial"/>
                <a:cs typeface="Arial"/>
              </a:rPr>
              <a:t>	Life</a:t>
            </a:r>
            <a:r>
              <a:rPr sz="2000" spc="-40" dirty="0">
                <a:latin typeface="Arial"/>
                <a:cs typeface="Arial"/>
              </a:rPr>
              <a:t> </a:t>
            </a:r>
            <a:r>
              <a:rPr sz="2000" spc="-10" dirty="0">
                <a:latin typeface="Arial"/>
                <a:cs typeface="Arial"/>
              </a:rPr>
              <a:t>Insurance:</a:t>
            </a:r>
            <a:endParaRPr sz="2000">
              <a:latin typeface="Arial"/>
              <a:cs typeface="Arial"/>
            </a:endParaRPr>
          </a:p>
          <a:p>
            <a:pPr marL="297180" indent="-284480">
              <a:lnSpc>
                <a:spcPct val="100000"/>
              </a:lnSpc>
              <a:spcBef>
                <a:spcPts val="5"/>
              </a:spcBef>
              <a:buChar char="•"/>
              <a:tabLst>
                <a:tab pos="297180" algn="l"/>
              </a:tabLst>
            </a:pPr>
            <a:r>
              <a:rPr sz="2000" spc="-10" dirty="0">
                <a:latin typeface="Arial"/>
                <a:cs typeface="Arial"/>
              </a:rPr>
              <a:t>SGLI/VGLI:</a:t>
            </a:r>
            <a:endParaRPr sz="2000">
              <a:latin typeface="Arial"/>
              <a:cs typeface="Arial"/>
            </a:endParaRPr>
          </a:p>
        </p:txBody>
      </p:sp>
      <p:sp>
        <p:nvSpPr>
          <p:cNvPr id="5" name="object 5"/>
          <p:cNvSpPr txBox="1"/>
          <p:nvPr/>
        </p:nvSpPr>
        <p:spPr>
          <a:xfrm>
            <a:off x="3469879" y="3759200"/>
            <a:ext cx="3093085" cy="1550035"/>
          </a:xfrm>
          <a:prstGeom prst="rect">
            <a:avLst/>
          </a:prstGeom>
        </p:spPr>
        <p:txBody>
          <a:bodyPr vert="horz" wrap="square" lIns="0" tIns="12700" rIns="0" bIns="0" rtlCol="0">
            <a:spAutoFit/>
          </a:bodyPr>
          <a:lstStyle/>
          <a:p>
            <a:pPr marL="15240">
              <a:lnSpc>
                <a:spcPct val="100000"/>
              </a:lnSpc>
              <a:spcBef>
                <a:spcPts val="100"/>
              </a:spcBef>
            </a:pPr>
            <a:r>
              <a:rPr sz="2000" dirty="0">
                <a:latin typeface="Arial"/>
                <a:cs typeface="Arial"/>
              </a:rPr>
              <a:t>1-877-</a:t>
            </a:r>
            <a:r>
              <a:rPr sz="2000" spc="-10" dirty="0">
                <a:latin typeface="Arial"/>
                <a:cs typeface="Arial"/>
              </a:rPr>
              <a:t>222-</a:t>
            </a:r>
            <a:r>
              <a:rPr sz="2000" dirty="0">
                <a:latin typeface="Arial"/>
                <a:cs typeface="Arial"/>
              </a:rPr>
              <a:t>VETS</a:t>
            </a:r>
            <a:r>
              <a:rPr sz="2000" spc="-75" dirty="0">
                <a:latin typeface="Arial"/>
                <a:cs typeface="Arial"/>
              </a:rPr>
              <a:t> </a:t>
            </a:r>
            <a:r>
              <a:rPr sz="2000" spc="-10" dirty="0">
                <a:latin typeface="Arial"/>
                <a:cs typeface="Arial"/>
              </a:rPr>
              <a:t>(8387)</a:t>
            </a:r>
            <a:endParaRPr sz="2000">
              <a:latin typeface="Arial"/>
              <a:cs typeface="Arial"/>
            </a:endParaRPr>
          </a:p>
          <a:p>
            <a:pPr marL="15240">
              <a:lnSpc>
                <a:spcPct val="100000"/>
              </a:lnSpc>
            </a:pPr>
            <a:r>
              <a:rPr sz="2000" dirty="0">
                <a:latin typeface="Arial"/>
                <a:cs typeface="Arial"/>
              </a:rPr>
              <a:t>1-800-</a:t>
            </a:r>
            <a:r>
              <a:rPr sz="2000" spc="-10" dirty="0">
                <a:latin typeface="Arial"/>
                <a:cs typeface="Arial"/>
              </a:rPr>
              <a:t>827-</a:t>
            </a:r>
            <a:r>
              <a:rPr sz="2000" spc="-20" dirty="0">
                <a:latin typeface="Arial"/>
                <a:cs typeface="Arial"/>
              </a:rPr>
              <a:t>1000</a:t>
            </a:r>
            <a:endParaRPr sz="2000">
              <a:latin typeface="Arial"/>
              <a:cs typeface="Arial"/>
            </a:endParaRPr>
          </a:p>
          <a:p>
            <a:pPr marL="15240">
              <a:lnSpc>
                <a:spcPct val="100000"/>
              </a:lnSpc>
            </a:pPr>
            <a:r>
              <a:rPr sz="2000" dirty="0">
                <a:latin typeface="Arial"/>
                <a:cs typeface="Arial"/>
              </a:rPr>
              <a:t>1-888-</a:t>
            </a:r>
            <a:r>
              <a:rPr sz="2000" spc="-10" dirty="0">
                <a:latin typeface="Arial"/>
                <a:cs typeface="Arial"/>
              </a:rPr>
              <a:t>442-</a:t>
            </a:r>
            <a:r>
              <a:rPr sz="2000" dirty="0">
                <a:latin typeface="Arial"/>
                <a:cs typeface="Arial"/>
              </a:rPr>
              <a:t>4551</a:t>
            </a:r>
            <a:r>
              <a:rPr sz="2000" spc="25" dirty="0">
                <a:latin typeface="Arial"/>
                <a:cs typeface="Arial"/>
              </a:rPr>
              <a:t> </a:t>
            </a:r>
            <a:r>
              <a:rPr sz="2000" spc="-10" dirty="0">
                <a:latin typeface="Arial"/>
                <a:cs typeface="Arial"/>
              </a:rPr>
              <a:t>(GIBILL-</a:t>
            </a:r>
            <a:r>
              <a:rPr sz="2000" spc="-25" dirty="0">
                <a:latin typeface="Arial"/>
                <a:cs typeface="Arial"/>
              </a:rPr>
              <a:t>1)</a:t>
            </a:r>
            <a:endParaRPr sz="2000">
              <a:latin typeface="Arial"/>
              <a:cs typeface="Arial"/>
            </a:endParaRPr>
          </a:p>
          <a:p>
            <a:pPr marL="21590">
              <a:lnSpc>
                <a:spcPct val="100000"/>
              </a:lnSpc>
            </a:pPr>
            <a:r>
              <a:rPr sz="2000" dirty="0">
                <a:latin typeface="Arial"/>
                <a:cs typeface="Arial"/>
              </a:rPr>
              <a:t>1-800-</a:t>
            </a:r>
            <a:r>
              <a:rPr sz="2000" spc="-10" dirty="0">
                <a:latin typeface="Arial"/>
                <a:cs typeface="Arial"/>
              </a:rPr>
              <a:t>669-</a:t>
            </a:r>
            <a:r>
              <a:rPr sz="2000" spc="-20" dirty="0">
                <a:latin typeface="Arial"/>
                <a:cs typeface="Arial"/>
              </a:rPr>
              <a:t>8477</a:t>
            </a:r>
            <a:endParaRPr sz="2000">
              <a:latin typeface="Arial"/>
              <a:cs typeface="Arial"/>
            </a:endParaRPr>
          </a:p>
          <a:p>
            <a:pPr marL="12700">
              <a:lnSpc>
                <a:spcPct val="100000"/>
              </a:lnSpc>
              <a:spcBef>
                <a:spcPts val="5"/>
              </a:spcBef>
            </a:pPr>
            <a:r>
              <a:rPr sz="2000" spc="-10" dirty="0">
                <a:latin typeface="Arial"/>
                <a:cs typeface="Arial"/>
              </a:rPr>
              <a:t>1-</a:t>
            </a:r>
            <a:r>
              <a:rPr sz="2000" dirty="0">
                <a:latin typeface="Arial"/>
                <a:cs typeface="Arial"/>
              </a:rPr>
              <a:t>800-</a:t>
            </a:r>
            <a:r>
              <a:rPr sz="2000" spc="-10" dirty="0">
                <a:latin typeface="Arial"/>
                <a:cs typeface="Arial"/>
              </a:rPr>
              <a:t>419-</a:t>
            </a:r>
            <a:r>
              <a:rPr sz="2000" spc="-20" dirty="0">
                <a:latin typeface="Arial"/>
                <a:cs typeface="Arial"/>
              </a:rPr>
              <a:t>1473</a:t>
            </a:r>
            <a:endParaRPr sz="2000">
              <a:latin typeface="Arial"/>
              <a:cs typeface="Arial"/>
            </a:endParaRPr>
          </a:p>
        </p:txBody>
      </p:sp>
      <p:sp>
        <p:nvSpPr>
          <p:cNvPr id="6" name="object 6"/>
          <p:cNvSpPr txBox="1"/>
          <p:nvPr/>
        </p:nvSpPr>
        <p:spPr>
          <a:xfrm>
            <a:off x="724623" y="5496578"/>
            <a:ext cx="5763260" cy="635635"/>
          </a:xfrm>
          <a:prstGeom prst="rect">
            <a:avLst/>
          </a:prstGeom>
        </p:spPr>
        <p:txBody>
          <a:bodyPr vert="horz" wrap="square" lIns="0" tIns="12700" rIns="0" bIns="0" rtlCol="0">
            <a:spAutoFit/>
          </a:bodyPr>
          <a:lstStyle/>
          <a:p>
            <a:pPr marL="12700">
              <a:lnSpc>
                <a:spcPct val="100000"/>
              </a:lnSpc>
              <a:spcBef>
                <a:spcPts val="100"/>
              </a:spcBef>
            </a:pPr>
            <a:r>
              <a:rPr sz="2000" b="1" i="1" spc="-10" dirty="0">
                <a:latin typeface="Arial"/>
                <a:cs typeface="Arial"/>
              </a:rPr>
              <a:t>In-Person</a:t>
            </a:r>
            <a:endParaRPr sz="2000">
              <a:latin typeface="Arial"/>
              <a:cs typeface="Arial"/>
            </a:endParaRPr>
          </a:p>
          <a:p>
            <a:pPr marL="413384" indent="-285115">
              <a:lnSpc>
                <a:spcPct val="100000"/>
              </a:lnSpc>
              <a:buChar char="•"/>
              <a:tabLst>
                <a:tab pos="413384" algn="l"/>
              </a:tabLst>
            </a:pPr>
            <a:r>
              <a:rPr sz="2000" dirty="0">
                <a:latin typeface="Arial"/>
                <a:cs typeface="Arial"/>
              </a:rPr>
              <a:t>County</a:t>
            </a:r>
            <a:r>
              <a:rPr sz="2000" spc="-40" dirty="0">
                <a:latin typeface="Arial"/>
                <a:cs typeface="Arial"/>
              </a:rPr>
              <a:t> </a:t>
            </a:r>
            <a:r>
              <a:rPr sz="2000" dirty="0">
                <a:latin typeface="Arial"/>
                <a:cs typeface="Arial"/>
              </a:rPr>
              <a:t>VA</a:t>
            </a:r>
            <a:r>
              <a:rPr sz="2000" spc="-15" dirty="0">
                <a:latin typeface="Arial"/>
                <a:cs typeface="Arial"/>
              </a:rPr>
              <a:t> </a:t>
            </a:r>
            <a:r>
              <a:rPr sz="2000" dirty="0">
                <a:latin typeface="Arial"/>
                <a:cs typeface="Arial"/>
              </a:rPr>
              <a:t>Director</a:t>
            </a:r>
            <a:r>
              <a:rPr sz="2000" spc="-55" dirty="0">
                <a:latin typeface="Arial"/>
                <a:cs typeface="Arial"/>
              </a:rPr>
              <a:t> </a:t>
            </a:r>
            <a:r>
              <a:rPr sz="2000" dirty="0">
                <a:latin typeface="Arial"/>
                <a:cs typeface="Arial"/>
              </a:rPr>
              <a:t>(blue</a:t>
            </a:r>
            <a:r>
              <a:rPr sz="2000" spc="-25" dirty="0">
                <a:latin typeface="Arial"/>
                <a:cs typeface="Arial"/>
              </a:rPr>
              <a:t> </a:t>
            </a:r>
            <a:r>
              <a:rPr sz="2000" dirty="0">
                <a:latin typeface="Arial"/>
                <a:cs typeface="Arial"/>
              </a:rPr>
              <a:t>pages</a:t>
            </a:r>
            <a:r>
              <a:rPr sz="2000" spc="-40" dirty="0">
                <a:latin typeface="Arial"/>
                <a:cs typeface="Arial"/>
              </a:rPr>
              <a:t> </a:t>
            </a:r>
            <a:r>
              <a:rPr sz="2000" dirty="0">
                <a:latin typeface="Arial"/>
                <a:cs typeface="Arial"/>
              </a:rPr>
              <a:t>of</a:t>
            </a:r>
            <a:r>
              <a:rPr sz="2000" spc="-40" dirty="0">
                <a:latin typeface="Arial"/>
                <a:cs typeface="Arial"/>
              </a:rPr>
              <a:t> </a:t>
            </a:r>
            <a:r>
              <a:rPr sz="2000" dirty="0">
                <a:latin typeface="Arial"/>
                <a:cs typeface="Arial"/>
              </a:rPr>
              <a:t>phone</a:t>
            </a:r>
            <a:r>
              <a:rPr sz="2000" spc="-40" dirty="0">
                <a:latin typeface="Arial"/>
                <a:cs typeface="Arial"/>
              </a:rPr>
              <a:t> </a:t>
            </a:r>
            <a:r>
              <a:rPr sz="2000" spc="-10" dirty="0">
                <a:latin typeface="Arial"/>
                <a:cs typeface="Arial"/>
              </a:rPr>
              <a:t>book)</a:t>
            </a:r>
            <a:endParaRPr sz="2000">
              <a:latin typeface="Arial"/>
              <a:cs typeface="Arial"/>
            </a:endParaRPr>
          </a:p>
        </p:txBody>
      </p:sp>
      <p:pic>
        <p:nvPicPr>
          <p:cNvPr id="7" name="object 7"/>
          <p:cNvPicPr/>
          <p:nvPr/>
        </p:nvPicPr>
        <p:blipFill>
          <a:blip r:embed="rId5" cstate="print"/>
          <a:stretch>
            <a:fillRect/>
          </a:stretch>
        </p:blipFill>
        <p:spPr>
          <a:xfrm>
            <a:off x="6790943" y="2514600"/>
            <a:ext cx="1905000" cy="1828800"/>
          </a:xfrm>
          <a:prstGeom prst="rect">
            <a:avLst/>
          </a:prstGeom>
        </p:spPr>
      </p:pic>
      <p:pic>
        <p:nvPicPr>
          <p:cNvPr id="8" name="object 8"/>
          <p:cNvPicPr/>
          <p:nvPr/>
        </p:nvPicPr>
        <p:blipFill>
          <a:blip r:embed="rId6" cstate="print"/>
          <a:stretch>
            <a:fillRect/>
          </a:stretch>
        </p:blipFill>
        <p:spPr>
          <a:xfrm>
            <a:off x="12611" y="88813"/>
            <a:ext cx="228777" cy="228777"/>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34</a:t>
            </a:fld>
            <a:endParaRPr spc="-25"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5591" y="10666"/>
            <a:ext cx="6545580" cy="513715"/>
          </a:xfrm>
          <a:prstGeom prst="rect">
            <a:avLst/>
          </a:prstGeom>
        </p:spPr>
        <p:txBody>
          <a:bodyPr vert="horz" wrap="square" lIns="0" tIns="12700" rIns="0" bIns="0" rtlCol="0">
            <a:spAutoFit/>
          </a:bodyPr>
          <a:lstStyle/>
          <a:p>
            <a:pPr marL="12700">
              <a:lnSpc>
                <a:spcPct val="100000"/>
              </a:lnSpc>
              <a:spcBef>
                <a:spcPts val="100"/>
              </a:spcBef>
            </a:pPr>
            <a:r>
              <a:rPr dirty="0"/>
              <a:t>At</a:t>
            </a:r>
            <a:r>
              <a:rPr spc="-85" dirty="0"/>
              <a:t> </a:t>
            </a:r>
            <a:r>
              <a:rPr dirty="0"/>
              <a:t>Retirement,</a:t>
            </a:r>
            <a:r>
              <a:rPr spc="-85" dirty="0"/>
              <a:t> </a:t>
            </a:r>
            <a:r>
              <a:rPr dirty="0"/>
              <a:t>You</a:t>
            </a:r>
            <a:r>
              <a:rPr spc="-114" dirty="0"/>
              <a:t> </a:t>
            </a:r>
            <a:r>
              <a:rPr dirty="0"/>
              <a:t>Will</a:t>
            </a:r>
            <a:r>
              <a:rPr spc="-65" dirty="0"/>
              <a:t> </a:t>
            </a:r>
            <a:r>
              <a:rPr spc="-10" dirty="0"/>
              <a:t>Receive…</a:t>
            </a:r>
          </a:p>
        </p:txBody>
      </p:sp>
      <p:sp>
        <p:nvSpPr>
          <p:cNvPr id="3" name="object 3"/>
          <p:cNvSpPr txBox="1"/>
          <p:nvPr/>
        </p:nvSpPr>
        <p:spPr>
          <a:xfrm>
            <a:off x="228091" y="849459"/>
            <a:ext cx="8671560" cy="5701665"/>
          </a:xfrm>
          <a:prstGeom prst="rect">
            <a:avLst/>
          </a:prstGeom>
        </p:spPr>
        <p:txBody>
          <a:bodyPr vert="horz" wrap="square" lIns="0" tIns="12065" rIns="0" bIns="0" rtlCol="0">
            <a:spAutoFit/>
          </a:bodyPr>
          <a:lstStyle/>
          <a:p>
            <a:pPr marL="354965" indent="-342265">
              <a:lnSpc>
                <a:spcPct val="100000"/>
              </a:lnSpc>
              <a:spcBef>
                <a:spcPts val="95"/>
              </a:spcBef>
              <a:buSzPct val="92105"/>
              <a:buChar char="•"/>
              <a:tabLst>
                <a:tab pos="354965" algn="l"/>
              </a:tabLst>
            </a:pPr>
            <a:r>
              <a:rPr sz="1900" dirty="0">
                <a:latin typeface="Arial"/>
                <a:cs typeface="Arial"/>
              </a:rPr>
              <a:t>DD</a:t>
            </a:r>
            <a:r>
              <a:rPr sz="1900" spc="-45" dirty="0">
                <a:latin typeface="Arial"/>
                <a:cs typeface="Arial"/>
              </a:rPr>
              <a:t> </a:t>
            </a:r>
            <a:r>
              <a:rPr sz="1900" dirty="0">
                <a:latin typeface="Arial"/>
                <a:cs typeface="Arial"/>
              </a:rPr>
              <a:t>Form</a:t>
            </a:r>
            <a:r>
              <a:rPr sz="1900" spc="-55" dirty="0">
                <a:latin typeface="Arial"/>
                <a:cs typeface="Arial"/>
              </a:rPr>
              <a:t> </a:t>
            </a:r>
            <a:r>
              <a:rPr sz="1900" dirty="0">
                <a:latin typeface="Arial"/>
                <a:cs typeface="Arial"/>
              </a:rPr>
              <a:t>363,</a:t>
            </a:r>
            <a:r>
              <a:rPr sz="1900" spc="-35" dirty="0">
                <a:latin typeface="Arial"/>
                <a:cs typeface="Arial"/>
              </a:rPr>
              <a:t> </a:t>
            </a:r>
            <a:r>
              <a:rPr sz="1900" dirty="0">
                <a:latin typeface="Arial"/>
                <a:cs typeface="Arial"/>
              </a:rPr>
              <a:t>Retirement</a:t>
            </a:r>
            <a:r>
              <a:rPr sz="1900" spc="-75" dirty="0">
                <a:latin typeface="Arial"/>
                <a:cs typeface="Arial"/>
              </a:rPr>
              <a:t> </a:t>
            </a:r>
            <a:r>
              <a:rPr sz="1900" spc="-10" dirty="0">
                <a:latin typeface="Arial"/>
                <a:cs typeface="Arial"/>
              </a:rPr>
              <a:t>Certificate</a:t>
            </a:r>
            <a:endParaRPr sz="1900">
              <a:latin typeface="Arial"/>
              <a:cs typeface="Arial"/>
            </a:endParaRPr>
          </a:p>
          <a:p>
            <a:pPr marL="354965" marR="95250" indent="-342900">
              <a:lnSpc>
                <a:spcPct val="114100"/>
              </a:lnSpc>
              <a:spcBef>
                <a:spcPts val="1180"/>
              </a:spcBef>
              <a:buChar char="•"/>
              <a:tabLst>
                <a:tab pos="354965" algn="l"/>
              </a:tabLst>
            </a:pPr>
            <a:r>
              <a:rPr sz="1900" dirty="0">
                <a:latin typeface="Arial"/>
                <a:cs typeface="Arial"/>
              </a:rPr>
              <a:t>DD</a:t>
            </a:r>
            <a:r>
              <a:rPr sz="1900" spc="-85" dirty="0">
                <a:latin typeface="Arial"/>
                <a:cs typeface="Arial"/>
              </a:rPr>
              <a:t> </a:t>
            </a:r>
            <a:r>
              <a:rPr sz="1900" dirty="0">
                <a:latin typeface="Arial"/>
                <a:cs typeface="Arial"/>
              </a:rPr>
              <a:t>FORM</a:t>
            </a:r>
            <a:r>
              <a:rPr sz="1900" spc="-75" dirty="0">
                <a:latin typeface="Arial"/>
                <a:cs typeface="Arial"/>
              </a:rPr>
              <a:t> </a:t>
            </a:r>
            <a:r>
              <a:rPr sz="1900" dirty="0">
                <a:latin typeface="Arial"/>
                <a:cs typeface="Arial"/>
              </a:rPr>
              <a:t>2542,</a:t>
            </a:r>
            <a:r>
              <a:rPr sz="1900" spc="-70" dirty="0">
                <a:latin typeface="Arial"/>
                <a:cs typeface="Arial"/>
              </a:rPr>
              <a:t> </a:t>
            </a:r>
            <a:r>
              <a:rPr sz="1900" dirty="0">
                <a:latin typeface="Arial"/>
                <a:cs typeface="Arial"/>
              </a:rPr>
              <a:t>Presidential</a:t>
            </a:r>
            <a:r>
              <a:rPr sz="1900" spc="-75" dirty="0">
                <a:latin typeface="Arial"/>
                <a:cs typeface="Arial"/>
              </a:rPr>
              <a:t> </a:t>
            </a:r>
            <a:r>
              <a:rPr sz="1900" u="heavy" dirty="0">
                <a:uFill>
                  <a:solidFill>
                    <a:srgbClr val="000000"/>
                  </a:solidFill>
                </a:uFill>
                <a:latin typeface="Arial"/>
                <a:cs typeface="Arial"/>
              </a:rPr>
              <a:t>Certificate</a:t>
            </a:r>
            <a:r>
              <a:rPr sz="1900" u="none" spc="-90" dirty="0">
                <a:latin typeface="Arial"/>
                <a:cs typeface="Arial"/>
              </a:rPr>
              <a:t> </a:t>
            </a:r>
            <a:r>
              <a:rPr sz="1900" u="none" dirty="0">
                <a:latin typeface="Arial"/>
                <a:cs typeface="Arial"/>
              </a:rPr>
              <a:t>of</a:t>
            </a:r>
            <a:r>
              <a:rPr sz="1900" u="none" spc="-130" dirty="0">
                <a:latin typeface="Arial"/>
                <a:cs typeface="Arial"/>
              </a:rPr>
              <a:t> </a:t>
            </a:r>
            <a:r>
              <a:rPr sz="1900" u="none" dirty="0">
                <a:latin typeface="Arial"/>
                <a:cs typeface="Arial"/>
              </a:rPr>
              <a:t>Appreciation</a:t>
            </a:r>
            <a:r>
              <a:rPr sz="1900" u="none" spc="-20" dirty="0">
                <a:latin typeface="Arial"/>
                <a:cs typeface="Arial"/>
              </a:rPr>
              <a:t> </a:t>
            </a:r>
            <a:r>
              <a:rPr sz="1900" u="none" dirty="0">
                <a:latin typeface="Arial"/>
                <a:cs typeface="Arial"/>
              </a:rPr>
              <a:t>for</a:t>
            </a:r>
            <a:r>
              <a:rPr sz="1900" u="none" spc="-40" dirty="0">
                <a:latin typeface="Arial"/>
                <a:cs typeface="Arial"/>
              </a:rPr>
              <a:t> </a:t>
            </a:r>
            <a:r>
              <a:rPr sz="1900" u="none" dirty="0">
                <a:latin typeface="Arial"/>
                <a:cs typeface="Arial"/>
              </a:rPr>
              <a:t>Service</a:t>
            </a:r>
            <a:r>
              <a:rPr sz="1900" u="none" spc="-35" dirty="0">
                <a:latin typeface="Arial"/>
                <a:cs typeface="Arial"/>
              </a:rPr>
              <a:t> </a:t>
            </a:r>
            <a:r>
              <a:rPr sz="1900" u="none" dirty="0">
                <a:latin typeface="Arial"/>
                <a:cs typeface="Arial"/>
              </a:rPr>
              <a:t>in</a:t>
            </a:r>
            <a:r>
              <a:rPr sz="1900" u="none" spc="-60" dirty="0">
                <a:latin typeface="Arial"/>
                <a:cs typeface="Arial"/>
              </a:rPr>
              <a:t> </a:t>
            </a:r>
            <a:r>
              <a:rPr sz="1900" u="none" spc="-25" dirty="0">
                <a:latin typeface="Arial"/>
                <a:cs typeface="Arial"/>
              </a:rPr>
              <a:t>the </a:t>
            </a:r>
            <a:r>
              <a:rPr sz="1900" u="none" dirty="0">
                <a:latin typeface="Arial"/>
                <a:cs typeface="Arial"/>
              </a:rPr>
              <a:t>Armed</a:t>
            </a:r>
            <a:r>
              <a:rPr sz="1900" u="none" spc="-35" dirty="0">
                <a:latin typeface="Arial"/>
                <a:cs typeface="Arial"/>
              </a:rPr>
              <a:t> </a:t>
            </a:r>
            <a:r>
              <a:rPr sz="1900" u="none" dirty="0">
                <a:latin typeface="Arial"/>
                <a:cs typeface="Arial"/>
              </a:rPr>
              <a:t>Forces</a:t>
            </a:r>
            <a:r>
              <a:rPr sz="1900" u="none" spc="-20" dirty="0">
                <a:latin typeface="Arial"/>
                <a:cs typeface="Arial"/>
              </a:rPr>
              <a:t> </a:t>
            </a:r>
            <a:r>
              <a:rPr sz="1900" u="none" dirty="0">
                <a:latin typeface="Arial"/>
                <a:cs typeface="Arial"/>
              </a:rPr>
              <a:t>of</a:t>
            </a:r>
            <a:r>
              <a:rPr sz="1900" u="none" spc="-45" dirty="0">
                <a:latin typeface="Arial"/>
                <a:cs typeface="Arial"/>
              </a:rPr>
              <a:t> </a:t>
            </a:r>
            <a:r>
              <a:rPr sz="1900" u="none" dirty="0">
                <a:latin typeface="Arial"/>
                <a:cs typeface="Arial"/>
              </a:rPr>
              <a:t>the</a:t>
            </a:r>
            <a:r>
              <a:rPr sz="1900" u="none" spc="-40" dirty="0">
                <a:latin typeface="Arial"/>
                <a:cs typeface="Arial"/>
              </a:rPr>
              <a:t> </a:t>
            </a:r>
            <a:r>
              <a:rPr sz="1900" u="none" dirty="0">
                <a:latin typeface="Arial"/>
                <a:cs typeface="Arial"/>
              </a:rPr>
              <a:t>United</a:t>
            </a:r>
            <a:r>
              <a:rPr sz="1900" u="none" spc="-15" dirty="0">
                <a:latin typeface="Arial"/>
                <a:cs typeface="Arial"/>
              </a:rPr>
              <a:t> </a:t>
            </a:r>
            <a:r>
              <a:rPr sz="1900" u="none" dirty="0">
                <a:latin typeface="Arial"/>
                <a:cs typeface="Arial"/>
              </a:rPr>
              <a:t>States</a:t>
            </a:r>
            <a:r>
              <a:rPr sz="1900" u="none" spc="-40" dirty="0">
                <a:latin typeface="Arial"/>
                <a:cs typeface="Arial"/>
              </a:rPr>
              <a:t> </a:t>
            </a:r>
            <a:r>
              <a:rPr sz="1900" u="none" dirty="0">
                <a:latin typeface="Arial"/>
                <a:cs typeface="Arial"/>
              </a:rPr>
              <a:t>–</a:t>
            </a:r>
            <a:r>
              <a:rPr sz="1900" u="none" spc="-40" dirty="0">
                <a:latin typeface="Arial"/>
                <a:cs typeface="Arial"/>
              </a:rPr>
              <a:t> </a:t>
            </a:r>
            <a:r>
              <a:rPr sz="1900" u="none" dirty="0">
                <a:latin typeface="Arial"/>
                <a:cs typeface="Arial"/>
              </a:rPr>
              <a:t>Presented</a:t>
            </a:r>
            <a:r>
              <a:rPr sz="1900" u="none" spc="-10" dirty="0">
                <a:latin typeface="Arial"/>
                <a:cs typeface="Arial"/>
              </a:rPr>
              <a:t> </a:t>
            </a:r>
            <a:r>
              <a:rPr sz="1900" u="none" dirty="0">
                <a:latin typeface="Arial"/>
                <a:cs typeface="Arial"/>
              </a:rPr>
              <a:t>to</a:t>
            </a:r>
            <a:r>
              <a:rPr sz="1900" u="none" spc="-40" dirty="0">
                <a:latin typeface="Arial"/>
                <a:cs typeface="Arial"/>
              </a:rPr>
              <a:t> </a:t>
            </a:r>
            <a:r>
              <a:rPr sz="1900" u="none" dirty="0">
                <a:latin typeface="Arial"/>
                <a:cs typeface="Arial"/>
              </a:rPr>
              <a:t>Soldiers</a:t>
            </a:r>
            <a:r>
              <a:rPr sz="1900" u="none" spc="-10" dirty="0">
                <a:latin typeface="Arial"/>
                <a:cs typeface="Arial"/>
              </a:rPr>
              <a:t> </a:t>
            </a:r>
            <a:r>
              <a:rPr sz="1900" u="none" dirty="0">
                <a:latin typeface="Arial"/>
                <a:cs typeface="Arial"/>
              </a:rPr>
              <a:t>retiring</a:t>
            </a:r>
            <a:r>
              <a:rPr sz="1900" u="none" spc="-15" dirty="0">
                <a:latin typeface="Arial"/>
                <a:cs typeface="Arial"/>
              </a:rPr>
              <a:t> </a:t>
            </a:r>
            <a:r>
              <a:rPr sz="1900" u="none" dirty="0">
                <a:latin typeface="Arial"/>
                <a:cs typeface="Arial"/>
              </a:rPr>
              <a:t>with</a:t>
            </a:r>
            <a:r>
              <a:rPr sz="1900" u="none" spc="-20" dirty="0">
                <a:latin typeface="Arial"/>
                <a:cs typeface="Arial"/>
              </a:rPr>
              <a:t> </a:t>
            </a:r>
            <a:r>
              <a:rPr sz="1900" u="none" dirty="0">
                <a:latin typeface="Arial"/>
                <a:cs typeface="Arial"/>
              </a:rPr>
              <a:t>20</a:t>
            </a:r>
            <a:r>
              <a:rPr sz="1900" u="none" spc="-30" dirty="0">
                <a:latin typeface="Arial"/>
                <a:cs typeface="Arial"/>
              </a:rPr>
              <a:t> </a:t>
            </a:r>
            <a:r>
              <a:rPr sz="1900" u="none" spc="-25" dirty="0">
                <a:latin typeface="Arial"/>
                <a:cs typeface="Arial"/>
              </a:rPr>
              <a:t>or </a:t>
            </a:r>
            <a:r>
              <a:rPr sz="1900" u="none" dirty="0">
                <a:latin typeface="Arial"/>
                <a:cs typeface="Arial"/>
              </a:rPr>
              <a:t>more</a:t>
            </a:r>
            <a:r>
              <a:rPr sz="1900" u="none" spc="-45" dirty="0">
                <a:latin typeface="Arial"/>
                <a:cs typeface="Arial"/>
              </a:rPr>
              <a:t> </a:t>
            </a:r>
            <a:r>
              <a:rPr sz="1900" u="none" dirty="0">
                <a:latin typeface="Arial"/>
                <a:cs typeface="Arial"/>
              </a:rPr>
              <a:t>years</a:t>
            </a:r>
            <a:r>
              <a:rPr sz="1900" u="none" spc="-35" dirty="0">
                <a:latin typeface="Arial"/>
                <a:cs typeface="Arial"/>
              </a:rPr>
              <a:t> </a:t>
            </a:r>
            <a:r>
              <a:rPr sz="1900" u="none" dirty="0">
                <a:latin typeface="Arial"/>
                <a:cs typeface="Arial"/>
              </a:rPr>
              <a:t>of</a:t>
            </a:r>
            <a:r>
              <a:rPr sz="1900" u="none" spc="-55" dirty="0">
                <a:latin typeface="Arial"/>
                <a:cs typeface="Arial"/>
              </a:rPr>
              <a:t> </a:t>
            </a:r>
            <a:r>
              <a:rPr sz="1900" u="none" dirty="0">
                <a:latin typeface="Arial"/>
                <a:cs typeface="Arial"/>
              </a:rPr>
              <a:t>active</a:t>
            </a:r>
            <a:r>
              <a:rPr sz="1900" u="none" spc="-45" dirty="0">
                <a:latin typeface="Arial"/>
                <a:cs typeface="Arial"/>
              </a:rPr>
              <a:t> </a:t>
            </a:r>
            <a:r>
              <a:rPr sz="1900" u="none" dirty="0">
                <a:latin typeface="Arial"/>
                <a:cs typeface="Arial"/>
              </a:rPr>
              <a:t>service</a:t>
            </a:r>
            <a:r>
              <a:rPr sz="1900" u="none" spc="-30" dirty="0">
                <a:latin typeface="Arial"/>
                <a:cs typeface="Arial"/>
              </a:rPr>
              <a:t> </a:t>
            </a:r>
            <a:r>
              <a:rPr sz="1900" u="none" dirty="0">
                <a:latin typeface="Arial"/>
                <a:cs typeface="Arial"/>
              </a:rPr>
              <a:t>(15</a:t>
            </a:r>
            <a:r>
              <a:rPr sz="1900" u="none" spc="-40" dirty="0">
                <a:latin typeface="Arial"/>
                <a:cs typeface="Arial"/>
              </a:rPr>
              <a:t> </a:t>
            </a:r>
            <a:r>
              <a:rPr sz="1900" u="none" dirty="0">
                <a:latin typeface="Arial"/>
                <a:cs typeface="Arial"/>
              </a:rPr>
              <a:t>when</a:t>
            </a:r>
            <a:r>
              <a:rPr sz="1900" u="none" spc="-25" dirty="0">
                <a:latin typeface="Arial"/>
                <a:cs typeface="Arial"/>
              </a:rPr>
              <a:t> </a:t>
            </a:r>
            <a:r>
              <a:rPr sz="1900" u="none" dirty="0">
                <a:latin typeface="Arial"/>
                <a:cs typeface="Arial"/>
              </a:rPr>
              <a:t>early</a:t>
            </a:r>
            <a:r>
              <a:rPr sz="1900" u="none" spc="-40" dirty="0">
                <a:latin typeface="Arial"/>
                <a:cs typeface="Arial"/>
              </a:rPr>
              <a:t> </a:t>
            </a:r>
            <a:r>
              <a:rPr sz="1900" u="none" dirty="0">
                <a:latin typeface="Arial"/>
                <a:cs typeface="Arial"/>
              </a:rPr>
              <a:t>retirement</a:t>
            </a:r>
            <a:r>
              <a:rPr sz="1900" u="none" spc="-25" dirty="0">
                <a:latin typeface="Arial"/>
                <a:cs typeface="Arial"/>
              </a:rPr>
              <a:t> </a:t>
            </a:r>
            <a:r>
              <a:rPr sz="1900" u="none" dirty="0">
                <a:latin typeface="Arial"/>
                <a:cs typeface="Arial"/>
              </a:rPr>
              <a:t>authorized),</a:t>
            </a:r>
            <a:r>
              <a:rPr sz="1900" u="none" spc="-20" dirty="0">
                <a:latin typeface="Arial"/>
                <a:cs typeface="Arial"/>
              </a:rPr>
              <a:t> </a:t>
            </a:r>
            <a:r>
              <a:rPr sz="1900" u="none" spc="-10" dirty="0">
                <a:latin typeface="Arial"/>
                <a:cs typeface="Arial"/>
              </a:rPr>
              <a:t>medical </a:t>
            </a:r>
            <a:r>
              <a:rPr sz="1900" u="none" dirty="0">
                <a:latin typeface="Arial"/>
                <a:cs typeface="Arial"/>
              </a:rPr>
              <a:t>retirements,</a:t>
            </a:r>
            <a:r>
              <a:rPr sz="1900" u="none" spc="-35" dirty="0">
                <a:latin typeface="Arial"/>
                <a:cs typeface="Arial"/>
              </a:rPr>
              <a:t> </a:t>
            </a:r>
            <a:r>
              <a:rPr sz="1900" u="none" dirty="0">
                <a:latin typeface="Arial"/>
                <a:cs typeface="Arial"/>
              </a:rPr>
              <a:t>upon</a:t>
            </a:r>
            <a:r>
              <a:rPr sz="1900" u="none" spc="-30" dirty="0">
                <a:latin typeface="Arial"/>
                <a:cs typeface="Arial"/>
              </a:rPr>
              <a:t> </a:t>
            </a:r>
            <a:r>
              <a:rPr sz="1900" u="none" dirty="0">
                <a:latin typeface="Arial"/>
                <a:cs typeface="Arial"/>
              </a:rPr>
              <a:t>transfer</a:t>
            </a:r>
            <a:r>
              <a:rPr sz="1900" u="none" spc="-35" dirty="0">
                <a:latin typeface="Arial"/>
                <a:cs typeface="Arial"/>
              </a:rPr>
              <a:t> </a:t>
            </a:r>
            <a:r>
              <a:rPr sz="1900" u="none" dirty="0">
                <a:latin typeface="Arial"/>
                <a:cs typeface="Arial"/>
              </a:rPr>
              <a:t>to</a:t>
            </a:r>
            <a:r>
              <a:rPr sz="1900" u="none" spc="-55" dirty="0">
                <a:latin typeface="Arial"/>
                <a:cs typeface="Arial"/>
              </a:rPr>
              <a:t> </a:t>
            </a:r>
            <a:r>
              <a:rPr sz="1900" u="none" dirty="0">
                <a:latin typeface="Arial"/>
                <a:cs typeface="Arial"/>
              </a:rPr>
              <a:t>the</a:t>
            </a:r>
            <a:r>
              <a:rPr sz="1900" u="none" spc="-50" dirty="0">
                <a:latin typeface="Arial"/>
                <a:cs typeface="Arial"/>
              </a:rPr>
              <a:t> </a:t>
            </a:r>
            <a:r>
              <a:rPr sz="1900" u="none" dirty="0">
                <a:latin typeface="Arial"/>
                <a:cs typeface="Arial"/>
              </a:rPr>
              <a:t>Retired</a:t>
            </a:r>
            <a:r>
              <a:rPr sz="1900" u="none" spc="-35" dirty="0">
                <a:latin typeface="Arial"/>
                <a:cs typeface="Arial"/>
              </a:rPr>
              <a:t> </a:t>
            </a:r>
            <a:r>
              <a:rPr sz="1900" u="none" dirty="0">
                <a:latin typeface="Arial"/>
                <a:cs typeface="Arial"/>
              </a:rPr>
              <a:t>Reserve</a:t>
            </a:r>
            <a:r>
              <a:rPr sz="1900" u="none" spc="-20" dirty="0">
                <a:latin typeface="Arial"/>
                <a:cs typeface="Arial"/>
              </a:rPr>
              <a:t> </a:t>
            </a:r>
            <a:r>
              <a:rPr sz="1900" u="none" dirty="0">
                <a:latin typeface="Arial"/>
                <a:cs typeface="Arial"/>
              </a:rPr>
              <a:t>(reserve</a:t>
            </a:r>
            <a:r>
              <a:rPr sz="1900" u="none" spc="-35" dirty="0">
                <a:latin typeface="Arial"/>
                <a:cs typeface="Arial"/>
              </a:rPr>
              <a:t> </a:t>
            </a:r>
            <a:r>
              <a:rPr sz="1900" u="none" spc="-10" dirty="0">
                <a:latin typeface="Arial"/>
                <a:cs typeface="Arial"/>
              </a:rPr>
              <a:t>components), </a:t>
            </a:r>
            <a:r>
              <a:rPr sz="1900" u="none" dirty="0">
                <a:latin typeface="Arial"/>
                <a:cs typeface="Arial"/>
              </a:rPr>
              <a:t>TDRL</a:t>
            </a:r>
            <a:r>
              <a:rPr sz="1900" u="none" spc="-95" dirty="0">
                <a:latin typeface="Arial"/>
                <a:cs typeface="Arial"/>
              </a:rPr>
              <a:t> </a:t>
            </a:r>
            <a:r>
              <a:rPr sz="1900" u="none" dirty="0">
                <a:latin typeface="Arial"/>
                <a:cs typeface="Arial"/>
              </a:rPr>
              <a:t>or</a:t>
            </a:r>
            <a:r>
              <a:rPr sz="1900" u="none" spc="-25" dirty="0">
                <a:latin typeface="Arial"/>
                <a:cs typeface="Arial"/>
              </a:rPr>
              <a:t> </a:t>
            </a:r>
            <a:r>
              <a:rPr sz="1900" u="none" spc="-20" dirty="0">
                <a:latin typeface="Arial"/>
                <a:cs typeface="Arial"/>
              </a:rPr>
              <a:t>PDRL</a:t>
            </a:r>
            <a:endParaRPr sz="1900">
              <a:latin typeface="Arial"/>
              <a:cs typeface="Arial"/>
            </a:endParaRPr>
          </a:p>
          <a:p>
            <a:pPr marL="355600" marR="5080" indent="-343535">
              <a:lnSpc>
                <a:spcPct val="113999"/>
              </a:lnSpc>
              <a:spcBef>
                <a:spcPts val="1395"/>
              </a:spcBef>
              <a:buChar char="•"/>
              <a:tabLst>
                <a:tab pos="355600" algn="l"/>
              </a:tabLst>
            </a:pPr>
            <a:r>
              <a:rPr sz="1900" dirty="0">
                <a:latin typeface="Arial"/>
                <a:cs typeface="Arial"/>
              </a:rPr>
              <a:t>Presidential</a:t>
            </a:r>
            <a:r>
              <a:rPr sz="1900" spc="-100" dirty="0">
                <a:latin typeface="Arial"/>
                <a:cs typeface="Arial"/>
              </a:rPr>
              <a:t> </a:t>
            </a:r>
            <a:r>
              <a:rPr sz="1900" u="heavy" dirty="0">
                <a:uFill>
                  <a:solidFill>
                    <a:srgbClr val="000000"/>
                  </a:solidFill>
                </a:uFill>
                <a:latin typeface="Arial"/>
                <a:cs typeface="Arial"/>
              </a:rPr>
              <a:t>Letter</a:t>
            </a:r>
            <a:r>
              <a:rPr sz="1900" u="none" spc="-80" dirty="0">
                <a:latin typeface="Arial"/>
                <a:cs typeface="Arial"/>
              </a:rPr>
              <a:t> </a:t>
            </a:r>
            <a:r>
              <a:rPr sz="1900" u="none" dirty="0">
                <a:latin typeface="Arial"/>
                <a:cs typeface="Arial"/>
              </a:rPr>
              <a:t>of</a:t>
            </a:r>
            <a:r>
              <a:rPr sz="1900" u="none" spc="-135" dirty="0">
                <a:latin typeface="Arial"/>
                <a:cs typeface="Arial"/>
              </a:rPr>
              <a:t> </a:t>
            </a:r>
            <a:r>
              <a:rPr sz="1900" u="none" dirty="0">
                <a:latin typeface="Arial"/>
                <a:cs typeface="Arial"/>
              </a:rPr>
              <a:t>Appreciation</a:t>
            </a:r>
            <a:r>
              <a:rPr sz="1900" u="none" spc="-15" dirty="0">
                <a:latin typeface="Arial"/>
                <a:cs typeface="Arial"/>
              </a:rPr>
              <a:t> </a:t>
            </a:r>
            <a:r>
              <a:rPr sz="1900" u="none" dirty="0">
                <a:latin typeface="Arial"/>
                <a:cs typeface="Arial"/>
              </a:rPr>
              <a:t>-</a:t>
            </a:r>
            <a:r>
              <a:rPr sz="1900" u="none" spc="-60" dirty="0">
                <a:latin typeface="Arial"/>
                <a:cs typeface="Arial"/>
              </a:rPr>
              <a:t> </a:t>
            </a:r>
            <a:r>
              <a:rPr sz="1900" u="none" dirty="0">
                <a:latin typeface="Arial"/>
                <a:cs typeface="Arial"/>
              </a:rPr>
              <a:t>Presented</a:t>
            </a:r>
            <a:r>
              <a:rPr sz="1900" u="none" spc="-25" dirty="0">
                <a:latin typeface="Arial"/>
                <a:cs typeface="Arial"/>
              </a:rPr>
              <a:t> </a:t>
            </a:r>
            <a:r>
              <a:rPr sz="1900" u="none" dirty="0">
                <a:latin typeface="Arial"/>
                <a:cs typeface="Arial"/>
              </a:rPr>
              <a:t>to</a:t>
            </a:r>
            <a:r>
              <a:rPr sz="1900" u="none" spc="-60" dirty="0">
                <a:latin typeface="Arial"/>
                <a:cs typeface="Arial"/>
              </a:rPr>
              <a:t> </a:t>
            </a:r>
            <a:r>
              <a:rPr sz="1900" u="none" dirty="0">
                <a:latin typeface="Arial"/>
                <a:cs typeface="Arial"/>
              </a:rPr>
              <a:t>service</a:t>
            </a:r>
            <a:r>
              <a:rPr sz="1900" u="none" spc="-35" dirty="0">
                <a:latin typeface="Arial"/>
                <a:cs typeface="Arial"/>
              </a:rPr>
              <a:t> </a:t>
            </a:r>
            <a:r>
              <a:rPr sz="1900" u="none" dirty="0">
                <a:latin typeface="Arial"/>
                <a:cs typeface="Arial"/>
              </a:rPr>
              <a:t>members</a:t>
            </a:r>
            <a:r>
              <a:rPr sz="1900" u="none" spc="-40" dirty="0">
                <a:latin typeface="Arial"/>
                <a:cs typeface="Arial"/>
              </a:rPr>
              <a:t> </a:t>
            </a:r>
            <a:r>
              <a:rPr sz="1900" u="none" spc="-10" dirty="0">
                <a:latin typeface="Arial"/>
                <a:cs typeface="Arial"/>
              </a:rPr>
              <a:t>retiring </a:t>
            </a:r>
            <a:r>
              <a:rPr sz="1900" u="none" dirty="0">
                <a:latin typeface="Arial"/>
                <a:cs typeface="Arial"/>
              </a:rPr>
              <a:t>with</a:t>
            </a:r>
            <a:r>
              <a:rPr sz="1900" u="none" spc="-20" dirty="0">
                <a:latin typeface="Arial"/>
                <a:cs typeface="Arial"/>
              </a:rPr>
              <a:t> </a:t>
            </a:r>
            <a:r>
              <a:rPr sz="1900" u="none" dirty="0">
                <a:latin typeface="Arial"/>
                <a:cs typeface="Arial"/>
              </a:rPr>
              <a:t>30</a:t>
            </a:r>
            <a:r>
              <a:rPr sz="1900" u="none" spc="-30" dirty="0">
                <a:latin typeface="Arial"/>
                <a:cs typeface="Arial"/>
              </a:rPr>
              <a:t> </a:t>
            </a:r>
            <a:r>
              <a:rPr sz="1900" u="none" dirty="0">
                <a:latin typeface="Arial"/>
                <a:cs typeface="Arial"/>
              </a:rPr>
              <a:t>or</a:t>
            </a:r>
            <a:r>
              <a:rPr sz="1900" u="none" spc="-45" dirty="0">
                <a:latin typeface="Arial"/>
                <a:cs typeface="Arial"/>
              </a:rPr>
              <a:t> </a:t>
            </a:r>
            <a:r>
              <a:rPr sz="1900" u="none" dirty="0">
                <a:latin typeface="Arial"/>
                <a:cs typeface="Arial"/>
              </a:rPr>
              <a:t>more</a:t>
            </a:r>
            <a:r>
              <a:rPr sz="1900" u="none" spc="-15" dirty="0">
                <a:latin typeface="Arial"/>
                <a:cs typeface="Arial"/>
              </a:rPr>
              <a:t> </a:t>
            </a:r>
            <a:r>
              <a:rPr sz="1900" u="none" spc="-10" dirty="0">
                <a:latin typeface="Arial"/>
                <a:cs typeface="Arial"/>
              </a:rPr>
              <a:t>years</a:t>
            </a:r>
            <a:r>
              <a:rPr sz="1900" u="none" spc="-80" dirty="0">
                <a:latin typeface="Arial"/>
                <a:cs typeface="Arial"/>
              </a:rPr>
              <a:t> </a:t>
            </a:r>
            <a:r>
              <a:rPr sz="1900" u="none" dirty="0">
                <a:latin typeface="Arial"/>
                <a:cs typeface="Arial"/>
              </a:rPr>
              <a:t>of</a:t>
            </a:r>
            <a:r>
              <a:rPr sz="1900" u="none" spc="-40" dirty="0">
                <a:latin typeface="Arial"/>
                <a:cs typeface="Arial"/>
              </a:rPr>
              <a:t> </a:t>
            </a:r>
            <a:r>
              <a:rPr sz="1900" u="none" dirty="0">
                <a:latin typeface="Arial"/>
                <a:cs typeface="Arial"/>
              </a:rPr>
              <a:t>service</a:t>
            </a:r>
            <a:r>
              <a:rPr sz="1900" u="none" spc="-50" dirty="0">
                <a:latin typeface="Arial"/>
                <a:cs typeface="Arial"/>
              </a:rPr>
              <a:t> </a:t>
            </a:r>
            <a:r>
              <a:rPr sz="1900" u="none" dirty="0">
                <a:latin typeface="Arial"/>
                <a:cs typeface="Arial"/>
              </a:rPr>
              <a:t>or</a:t>
            </a:r>
            <a:r>
              <a:rPr sz="1900" u="none" spc="-40" dirty="0">
                <a:latin typeface="Arial"/>
                <a:cs typeface="Arial"/>
              </a:rPr>
              <a:t> </a:t>
            </a:r>
            <a:r>
              <a:rPr sz="1900" u="none" dirty="0">
                <a:latin typeface="Arial"/>
                <a:cs typeface="Arial"/>
              </a:rPr>
              <a:t>special</a:t>
            </a:r>
            <a:r>
              <a:rPr sz="1900" u="none" spc="-15" dirty="0">
                <a:latin typeface="Arial"/>
                <a:cs typeface="Arial"/>
              </a:rPr>
              <a:t> </a:t>
            </a:r>
            <a:r>
              <a:rPr sz="1900" u="none" dirty="0">
                <a:latin typeface="Arial"/>
                <a:cs typeface="Arial"/>
              </a:rPr>
              <a:t>category</a:t>
            </a:r>
            <a:r>
              <a:rPr sz="1900" u="none" spc="-60" dirty="0">
                <a:latin typeface="Arial"/>
                <a:cs typeface="Arial"/>
              </a:rPr>
              <a:t> </a:t>
            </a:r>
            <a:r>
              <a:rPr sz="1900" u="none" dirty="0">
                <a:latin typeface="Arial"/>
                <a:cs typeface="Arial"/>
              </a:rPr>
              <a:t>(e.g.,</a:t>
            </a:r>
            <a:r>
              <a:rPr sz="1900" u="none" spc="-65" dirty="0">
                <a:latin typeface="Arial"/>
                <a:cs typeface="Arial"/>
              </a:rPr>
              <a:t> </a:t>
            </a:r>
            <a:r>
              <a:rPr sz="1900" u="none" dirty="0">
                <a:latin typeface="Arial"/>
                <a:cs typeface="Arial"/>
              </a:rPr>
              <a:t>CSA,</a:t>
            </a:r>
            <a:r>
              <a:rPr sz="1900" u="none" spc="-65" dirty="0">
                <a:latin typeface="Arial"/>
                <a:cs typeface="Arial"/>
              </a:rPr>
              <a:t> </a:t>
            </a:r>
            <a:r>
              <a:rPr sz="1900" u="none" dirty="0">
                <a:latin typeface="Arial"/>
                <a:cs typeface="Arial"/>
              </a:rPr>
              <a:t>SMA,</a:t>
            </a:r>
            <a:r>
              <a:rPr sz="1900" u="none" spc="-65" dirty="0">
                <a:latin typeface="Arial"/>
                <a:cs typeface="Arial"/>
              </a:rPr>
              <a:t> </a:t>
            </a:r>
            <a:r>
              <a:rPr sz="1900" u="none" spc="-10" dirty="0">
                <a:latin typeface="Arial"/>
                <a:cs typeface="Arial"/>
              </a:rPr>
              <a:t>Medal </a:t>
            </a:r>
            <a:r>
              <a:rPr sz="1900" u="none" dirty="0">
                <a:latin typeface="Arial"/>
                <a:cs typeface="Arial"/>
              </a:rPr>
              <a:t>of</a:t>
            </a:r>
            <a:r>
              <a:rPr sz="1900" u="none" spc="-50" dirty="0">
                <a:latin typeface="Arial"/>
                <a:cs typeface="Arial"/>
              </a:rPr>
              <a:t> </a:t>
            </a:r>
            <a:r>
              <a:rPr sz="1900" u="none" dirty="0">
                <a:latin typeface="Arial"/>
                <a:cs typeface="Arial"/>
              </a:rPr>
              <a:t>Honor</a:t>
            </a:r>
            <a:r>
              <a:rPr sz="1900" u="none" spc="-25" dirty="0">
                <a:latin typeface="Arial"/>
                <a:cs typeface="Arial"/>
              </a:rPr>
              <a:t> </a:t>
            </a:r>
            <a:r>
              <a:rPr sz="1900" u="none" dirty="0">
                <a:latin typeface="Arial"/>
                <a:cs typeface="Arial"/>
              </a:rPr>
              <a:t>Recipient</a:t>
            </a:r>
            <a:r>
              <a:rPr sz="1900" u="none" spc="-15" dirty="0">
                <a:latin typeface="Arial"/>
                <a:cs typeface="Arial"/>
              </a:rPr>
              <a:t> </a:t>
            </a:r>
            <a:r>
              <a:rPr sz="1900" u="none" dirty="0">
                <a:latin typeface="Arial"/>
                <a:cs typeface="Arial"/>
              </a:rPr>
              <a:t>or</a:t>
            </a:r>
            <a:r>
              <a:rPr sz="1900" u="none" spc="-35" dirty="0">
                <a:latin typeface="Arial"/>
                <a:cs typeface="Arial"/>
              </a:rPr>
              <a:t> </a:t>
            </a:r>
            <a:r>
              <a:rPr sz="1900" u="none" dirty="0">
                <a:latin typeface="Arial"/>
                <a:cs typeface="Arial"/>
              </a:rPr>
              <a:t>former</a:t>
            </a:r>
            <a:r>
              <a:rPr sz="1900" u="none" spc="-65" dirty="0">
                <a:latin typeface="Arial"/>
                <a:cs typeface="Arial"/>
              </a:rPr>
              <a:t> </a:t>
            </a:r>
            <a:r>
              <a:rPr sz="1900" u="none" dirty="0">
                <a:latin typeface="Arial"/>
                <a:cs typeface="Arial"/>
              </a:rPr>
              <a:t>POWs</a:t>
            </a:r>
            <a:r>
              <a:rPr sz="1900" u="none" spc="-30" dirty="0">
                <a:latin typeface="Arial"/>
                <a:cs typeface="Arial"/>
              </a:rPr>
              <a:t> </a:t>
            </a:r>
            <a:r>
              <a:rPr sz="1900" u="none" dirty="0">
                <a:latin typeface="Arial"/>
                <a:cs typeface="Arial"/>
              </a:rPr>
              <a:t>who</a:t>
            </a:r>
            <a:r>
              <a:rPr sz="1900" u="none" spc="-45" dirty="0">
                <a:latin typeface="Arial"/>
                <a:cs typeface="Arial"/>
              </a:rPr>
              <a:t> </a:t>
            </a:r>
            <a:r>
              <a:rPr sz="1900" u="none" dirty="0">
                <a:latin typeface="Arial"/>
                <a:cs typeface="Arial"/>
              </a:rPr>
              <a:t>qualify</a:t>
            </a:r>
            <a:r>
              <a:rPr sz="1900" u="none" spc="-30" dirty="0">
                <a:latin typeface="Arial"/>
                <a:cs typeface="Arial"/>
              </a:rPr>
              <a:t> </a:t>
            </a:r>
            <a:r>
              <a:rPr sz="1900" u="none" dirty="0">
                <a:latin typeface="Arial"/>
                <a:cs typeface="Arial"/>
              </a:rPr>
              <a:t>for</a:t>
            </a:r>
            <a:r>
              <a:rPr sz="1900" u="none" spc="-65" dirty="0">
                <a:latin typeface="Arial"/>
                <a:cs typeface="Arial"/>
              </a:rPr>
              <a:t> </a:t>
            </a:r>
            <a:r>
              <a:rPr sz="1900" u="none" dirty="0">
                <a:latin typeface="Arial"/>
                <a:cs typeface="Arial"/>
              </a:rPr>
              <a:t>or</a:t>
            </a:r>
            <a:r>
              <a:rPr sz="1900" u="none" spc="-35" dirty="0">
                <a:latin typeface="Arial"/>
                <a:cs typeface="Arial"/>
              </a:rPr>
              <a:t> </a:t>
            </a:r>
            <a:r>
              <a:rPr sz="1900" u="none" dirty="0">
                <a:latin typeface="Arial"/>
                <a:cs typeface="Arial"/>
              </a:rPr>
              <a:t>have</a:t>
            </a:r>
            <a:r>
              <a:rPr sz="1900" u="none" spc="-55" dirty="0">
                <a:latin typeface="Arial"/>
                <a:cs typeface="Arial"/>
              </a:rPr>
              <a:t> </a:t>
            </a:r>
            <a:r>
              <a:rPr sz="1900" u="none" dirty="0">
                <a:latin typeface="Arial"/>
                <a:cs typeface="Arial"/>
              </a:rPr>
              <a:t>been</a:t>
            </a:r>
            <a:r>
              <a:rPr sz="1900" u="none" spc="-20" dirty="0">
                <a:latin typeface="Arial"/>
                <a:cs typeface="Arial"/>
              </a:rPr>
              <a:t> </a:t>
            </a:r>
            <a:r>
              <a:rPr sz="1900" u="none" dirty="0">
                <a:latin typeface="Arial"/>
                <a:cs typeface="Arial"/>
              </a:rPr>
              <a:t>awarded</a:t>
            </a:r>
            <a:r>
              <a:rPr sz="1900" u="none" spc="-25" dirty="0">
                <a:latin typeface="Arial"/>
                <a:cs typeface="Arial"/>
              </a:rPr>
              <a:t> the </a:t>
            </a:r>
            <a:r>
              <a:rPr sz="1900" u="none" dirty="0">
                <a:latin typeface="Arial"/>
                <a:cs typeface="Arial"/>
              </a:rPr>
              <a:t>POW</a:t>
            </a:r>
            <a:r>
              <a:rPr sz="1900" u="none" spc="-35" dirty="0">
                <a:latin typeface="Arial"/>
                <a:cs typeface="Arial"/>
              </a:rPr>
              <a:t> </a:t>
            </a:r>
            <a:r>
              <a:rPr sz="1900" u="none" spc="-10" dirty="0">
                <a:latin typeface="Arial"/>
                <a:cs typeface="Arial"/>
              </a:rPr>
              <a:t>Medal.)</a:t>
            </a:r>
            <a:endParaRPr sz="1900">
              <a:latin typeface="Arial"/>
              <a:cs typeface="Arial"/>
            </a:endParaRPr>
          </a:p>
          <a:p>
            <a:pPr marL="354965" indent="-342265">
              <a:lnSpc>
                <a:spcPct val="100000"/>
              </a:lnSpc>
              <a:spcBef>
                <a:spcPts val="1230"/>
              </a:spcBef>
              <a:buChar char="•"/>
              <a:tabLst>
                <a:tab pos="354965" algn="l"/>
              </a:tabLst>
            </a:pPr>
            <a:r>
              <a:rPr sz="1900" spc="-20" dirty="0">
                <a:latin typeface="Arial"/>
                <a:cs typeface="Arial"/>
              </a:rPr>
              <a:t>Chief</a:t>
            </a:r>
            <a:r>
              <a:rPr sz="1900" spc="-120" dirty="0">
                <a:latin typeface="Arial"/>
                <a:cs typeface="Arial"/>
              </a:rPr>
              <a:t> </a:t>
            </a:r>
            <a:r>
              <a:rPr sz="1900" dirty="0">
                <a:latin typeface="Arial"/>
                <a:cs typeface="Arial"/>
              </a:rPr>
              <a:t>Army</a:t>
            </a:r>
            <a:r>
              <a:rPr sz="1900" spc="-114" dirty="0">
                <a:latin typeface="Arial"/>
                <a:cs typeface="Arial"/>
              </a:rPr>
              <a:t> </a:t>
            </a:r>
            <a:r>
              <a:rPr sz="1900" dirty="0">
                <a:latin typeface="Arial"/>
                <a:cs typeface="Arial"/>
              </a:rPr>
              <a:t>Reserve</a:t>
            </a:r>
            <a:r>
              <a:rPr sz="1900" spc="-70" dirty="0">
                <a:latin typeface="Arial"/>
                <a:cs typeface="Arial"/>
              </a:rPr>
              <a:t> </a:t>
            </a:r>
            <a:r>
              <a:rPr sz="1900" dirty="0">
                <a:latin typeface="Arial"/>
                <a:cs typeface="Arial"/>
              </a:rPr>
              <a:t>Retirement</a:t>
            </a:r>
            <a:r>
              <a:rPr sz="1900" spc="-80" dirty="0">
                <a:latin typeface="Arial"/>
                <a:cs typeface="Arial"/>
              </a:rPr>
              <a:t> </a:t>
            </a:r>
            <a:r>
              <a:rPr sz="1900" dirty="0">
                <a:latin typeface="Arial"/>
                <a:cs typeface="Arial"/>
              </a:rPr>
              <a:t>Certificate</a:t>
            </a:r>
            <a:r>
              <a:rPr sz="1900" spc="-90" dirty="0">
                <a:latin typeface="Arial"/>
                <a:cs typeface="Arial"/>
              </a:rPr>
              <a:t> </a:t>
            </a:r>
            <a:r>
              <a:rPr sz="1900" spc="-10" dirty="0">
                <a:latin typeface="Arial"/>
                <a:cs typeface="Arial"/>
              </a:rPr>
              <a:t>(USAR)</a:t>
            </a:r>
            <a:endParaRPr sz="1900">
              <a:latin typeface="Arial"/>
              <a:cs typeface="Arial"/>
            </a:endParaRPr>
          </a:p>
          <a:p>
            <a:pPr marL="354965" indent="-342265">
              <a:lnSpc>
                <a:spcPct val="100000"/>
              </a:lnSpc>
              <a:spcBef>
                <a:spcPts val="994"/>
              </a:spcBef>
              <a:buChar char="•"/>
              <a:tabLst>
                <a:tab pos="354965" algn="l"/>
              </a:tabLst>
            </a:pPr>
            <a:r>
              <a:rPr sz="1900" dirty="0">
                <a:latin typeface="Arial"/>
                <a:cs typeface="Arial"/>
              </a:rPr>
              <a:t>Retirement</a:t>
            </a:r>
            <a:r>
              <a:rPr sz="1900" spc="-105" dirty="0">
                <a:latin typeface="Arial"/>
                <a:cs typeface="Arial"/>
              </a:rPr>
              <a:t> </a:t>
            </a:r>
            <a:r>
              <a:rPr sz="1900" dirty="0">
                <a:latin typeface="Arial"/>
                <a:cs typeface="Arial"/>
              </a:rPr>
              <a:t>Ceremony</a:t>
            </a:r>
            <a:r>
              <a:rPr sz="1900" spc="-105" dirty="0">
                <a:latin typeface="Arial"/>
                <a:cs typeface="Arial"/>
              </a:rPr>
              <a:t> </a:t>
            </a:r>
            <a:r>
              <a:rPr sz="1900" i="1" spc="-10" dirty="0">
                <a:latin typeface="Arial"/>
                <a:cs typeface="Arial"/>
              </a:rPr>
              <a:t>(optional)</a:t>
            </a:r>
            <a:endParaRPr sz="1900">
              <a:latin typeface="Arial"/>
              <a:cs typeface="Arial"/>
            </a:endParaRPr>
          </a:p>
          <a:p>
            <a:pPr marL="354965" indent="-342265">
              <a:lnSpc>
                <a:spcPct val="100000"/>
              </a:lnSpc>
              <a:spcBef>
                <a:spcPts val="994"/>
              </a:spcBef>
              <a:buChar char="•"/>
              <a:tabLst>
                <a:tab pos="354965" algn="l"/>
              </a:tabLst>
            </a:pPr>
            <a:r>
              <a:rPr sz="1900" spc="-10" dirty="0">
                <a:latin typeface="Arial"/>
                <a:cs typeface="Arial"/>
              </a:rPr>
              <a:t>DA</a:t>
            </a:r>
            <a:r>
              <a:rPr sz="1900" spc="-125" dirty="0">
                <a:latin typeface="Arial"/>
                <a:cs typeface="Arial"/>
              </a:rPr>
              <a:t> </a:t>
            </a:r>
            <a:r>
              <a:rPr sz="1900" dirty="0">
                <a:latin typeface="Arial"/>
                <a:cs typeface="Arial"/>
              </a:rPr>
              <a:t>Form</a:t>
            </a:r>
            <a:r>
              <a:rPr sz="1900" spc="-90" dirty="0">
                <a:latin typeface="Arial"/>
                <a:cs typeface="Arial"/>
              </a:rPr>
              <a:t> </a:t>
            </a:r>
            <a:r>
              <a:rPr sz="1900" spc="-10" dirty="0">
                <a:latin typeface="Arial"/>
                <a:cs typeface="Arial"/>
              </a:rPr>
              <a:t>3891,</a:t>
            </a:r>
            <a:r>
              <a:rPr sz="1900" spc="-125" dirty="0">
                <a:latin typeface="Arial"/>
                <a:cs typeface="Arial"/>
              </a:rPr>
              <a:t> </a:t>
            </a:r>
            <a:r>
              <a:rPr sz="1900" dirty="0">
                <a:latin typeface="Arial"/>
                <a:cs typeface="Arial"/>
              </a:rPr>
              <a:t>Army</a:t>
            </a:r>
            <a:r>
              <a:rPr sz="1900" spc="-45" dirty="0">
                <a:latin typeface="Arial"/>
                <a:cs typeface="Arial"/>
              </a:rPr>
              <a:t> </a:t>
            </a:r>
            <a:r>
              <a:rPr sz="1900" dirty="0">
                <a:latin typeface="Arial"/>
                <a:cs typeface="Arial"/>
              </a:rPr>
              <a:t>Spouse</a:t>
            </a:r>
            <a:r>
              <a:rPr sz="1900" spc="-45" dirty="0">
                <a:latin typeface="Arial"/>
                <a:cs typeface="Arial"/>
              </a:rPr>
              <a:t> </a:t>
            </a:r>
            <a:r>
              <a:rPr sz="1900" dirty="0">
                <a:latin typeface="Arial"/>
                <a:cs typeface="Arial"/>
              </a:rPr>
              <a:t>Certificate</a:t>
            </a:r>
            <a:r>
              <a:rPr sz="1900" spc="-50" dirty="0">
                <a:latin typeface="Arial"/>
                <a:cs typeface="Arial"/>
              </a:rPr>
              <a:t> </a:t>
            </a:r>
            <a:r>
              <a:rPr sz="1900" dirty="0">
                <a:latin typeface="Arial"/>
                <a:cs typeface="Arial"/>
              </a:rPr>
              <a:t>of</a:t>
            </a:r>
            <a:r>
              <a:rPr sz="1900" spc="-135" dirty="0">
                <a:latin typeface="Arial"/>
                <a:cs typeface="Arial"/>
              </a:rPr>
              <a:t> </a:t>
            </a:r>
            <a:r>
              <a:rPr sz="1900" spc="-10" dirty="0">
                <a:latin typeface="Arial"/>
                <a:cs typeface="Arial"/>
              </a:rPr>
              <a:t>Appreciation</a:t>
            </a:r>
            <a:r>
              <a:rPr sz="1900" spc="-50" dirty="0">
                <a:latin typeface="Arial"/>
                <a:cs typeface="Arial"/>
              </a:rPr>
              <a:t> </a:t>
            </a:r>
            <a:r>
              <a:rPr sz="1900" i="1" dirty="0">
                <a:latin typeface="Arial"/>
                <a:cs typeface="Arial"/>
              </a:rPr>
              <a:t>(if</a:t>
            </a:r>
            <a:r>
              <a:rPr sz="1900" i="1" spc="-45" dirty="0">
                <a:latin typeface="Arial"/>
                <a:cs typeface="Arial"/>
              </a:rPr>
              <a:t> </a:t>
            </a:r>
            <a:r>
              <a:rPr sz="1900" i="1" spc="-10" dirty="0">
                <a:latin typeface="Arial"/>
                <a:cs typeface="Arial"/>
              </a:rPr>
              <a:t>applicable)</a:t>
            </a:r>
            <a:endParaRPr sz="1900">
              <a:latin typeface="Arial"/>
              <a:cs typeface="Arial"/>
            </a:endParaRPr>
          </a:p>
          <a:p>
            <a:pPr marL="355600" marR="1265555" indent="-342900">
              <a:lnSpc>
                <a:spcPct val="113700"/>
              </a:lnSpc>
              <a:spcBef>
                <a:spcPts val="1200"/>
              </a:spcBef>
              <a:buChar char="•"/>
              <a:tabLst>
                <a:tab pos="355600" algn="l"/>
              </a:tabLst>
            </a:pPr>
            <a:r>
              <a:rPr sz="1900" dirty="0">
                <a:latin typeface="Arial"/>
                <a:cs typeface="Arial"/>
              </a:rPr>
              <a:t>Army</a:t>
            </a:r>
            <a:r>
              <a:rPr sz="1900" spc="-85" dirty="0">
                <a:latin typeface="Arial"/>
                <a:cs typeface="Arial"/>
              </a:rPr>
              <a:t> </a:t>
            </a:r>
            <a:r>
              <a:rPr sz="1900" dirty="0">
                <a:latin typeface="Arial"/>
                <a:cs typeface="Arial"/>
              </a:rPr>
              <a:t>Retiring</a:t>
            </a:r>
            <a:r>
              <a:rPr sz="1900" spc="-45" dirty="0">
                <a:latin typeface="Arial"/>
                <a:cs typeface="Arial"/>
              </a:rPr>
              <a:t> </a:t>
            </a:r>
            <a:r>
              <a:rPr sz="1900" dirty="0">
                <a:latin typeface="Arial"/>
                <a:cs typeface="Arial"/>
              </a:rPr>
              <a:t>Soldier</a:t>
            </a:r>
            <a:r>
              <a:rPr sz="1900" spc="-75" dirty="0">
                <a:latin typeface="Arial"/>
                <a:cs typeface="Arial"/>
              </a:rPr>
              <a:t> </a:t>
            </a:r>
            <a:r>
              <a:rPr sz="1900" dirty="0">
                <a:latin typeface="Arial"/>
                <a:cs typeface="Arial"/>
              </a:rPr>
              <a:t>Commendation</a:t>
            </a:r>
            <a:r>
              <a:rPr sz="1900" spc="-60" dirty="0">
                <a:latin typeface="Arial"/>
                <a:cs typeface="Arial"/>
              </a:rPr>
              <a:t> </a:t>
            </a:r>
            <a:r>
              <a:rPr sz="1900" dirty="0">
                <a:latin typeface="Arial"/>
                <a:cs typeface="Arial"/>
              </a:rPr>
              <a:t>Program</a:t>
            </a:r>
            <a:r>
              <a:rPr sz="1900" spc="-55" dirty="0">
                <a:latin typeface="Arial"/>
                <a:cs typeface="Arial"/>
              </a:rPr>
              <a:t> </a:t>
            </a:r>
            <a:r>
              <a:rPr sz="1900" dirty="0">
                <a:latin typeface="Arial"/>
                <a:cs typeface="Arial"/>
              </a:rPr>
              <a:t>(ARSCP)</a:t>
            </a:r>
            <a:r>
              <a:rPr sz="1900" spc="-60" dirty="0">
                <a:latin typeface="Arial"/>
                <a:cs typeface="Arial"/>
              </a:rPr>
              <a:t> </a:t>
            </a:r>
            <a:r>
              <a:rPr sz="1900" spc="-10" dirty="0">
                <a:latin typeface="Arial"/>
                <a:cs typeface="Arial"/>
              </a:rPr>
              <a:t>Package </a:t>
            </a:r>
            <a:r>
              <a:rPr sz="1900" dirty="0">
                <a:latin typeface="Arial"/>
                <a:cs typeface="Arial"/>
              </a:rPr>
              <a:t>(</a:t>
            </a:r>
            <a:r>
              <a:rPr sz="1900" i="1" dirty="0">
                <a:latin typeface="Arial"/>
                <a:cs typeface="Arial"/>
              </a:rPr>
              <a:t>see</a:t>
            </a:r>
            <a:r>
              <a:rPr sz="1900" i="1" spc="-25" dirty="0">
                <a:latin typeface="Arial"/>
                <a:cs typeface="Arial"/>
              </a:rPr>
              <a:t> </a:t>
            </a:r>
            <a:r>
              <a:rPr sz="1900" i="1" dirty="0">
                <a:latin typeface="Arial"/>
                <a:cs typeface="Arial"/>
              </a:rPr>
              <a:t>next</a:t>
            </a:r>
            <a:r>
              <a:rPr sz="1900" i="1" spc="-25" dirty="0">
                <a:latin typeface="Arial"/>
                <a:cs typeface="Arial"/>
              </a:rPr>
              <a:t> </a:t>
            </a:r>
            <a:r>
              <a:rPr sz="1900" i="1" spc="-10" dirty="0">
                <a:latin typeface="Arial"/>
                <a:cs typeface="Arial"/>
              </a:rPr>
              <a:t>slide</a:t>
            </a:r>
            <a:r>
              <a:rPr sz="1900" spc="-10" dirty="0">
                <a:latin typeface="Arial"/>
                <a:cs typeface="Arial"/>
              </a:rPr>
              <a:t>)</a:t>
            </a:r>
            <a:endParaRPr sz="190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35</a:t>
            </a:fld>
            <a:endParaRPr spc="-25" dirty="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40" y="1949574"/>
            <a:ext cx="8611235" cy="4566920"/>
          </a:xfrm>
          <a:prstGeom prst="rect">
            <a:avLst/>
          </a:prstGeom>
        </p:spPr>
        <p:txBody>
          <a:bodyPr vert="horz" wrap="square" lIns="0" tIns="12065" rIns="0" bIns="0" rtlCol="0">
            <a:spAutoFit/>
          </a:bodyPr>
          <a:lstStyle/>
          <a:p>
            <a:pPr marL="299085" marR="238760" indent="-287020">
              <a:lnSpc>
                <a:spcPct val="100000"/>
              </a:lnSpc>
              <a:spcBef>
                <a:spcPts val="95"/>
              </a:spcBef>
              <a:buFont typeface="Arial"/>
              <a:buChar char="•"/>
              <a:tabLst>
                <a:tab pos="299085" algn="l"/>
              </a:tabLst>
            </a:pPr>
            <a:r>
              <a:rPr sz="1900" dirty="0">
                <a:latin typeface="Arial"/>
                <a:cs typeface="Arial"/>
              </a:rPr>
              <a:t>The</a:t>
            </a:r>
            <a:r>
              <a:rPr sz="1900" spc="-135" dirty="0">
                <a:latin typeface="Arial"/>
                <a:cs typeface="Arial"/>
              </a:rPr>
              <a:t> </a:t>
            </a:r>
            <a:r>
              <a:rPr sz="1900" dirty="0">
                <a:latin typeface="Arial"/>
                <a:cs typeface="Arial"/>
              </a:rPr>
              <a:t>Army</a:t>
            </a:r>
            <a:r>
              <a:rPr sz="1900" spc="-85" dirty="0">
                <a:latin typeface="Arial"/>
                <a:cs typeface="Arial"/>
              </a:rPr>
              <a:t> </a:t>
            </a:r>
            <a:r>
              <a:rPr sz="1900" dirty="0">
                <a:latin typeface="Arial"/>
                <a:cs typeface="Arial"/>
              </a:rPr>
              <a:t>Retiring</a:t>
            </a:r>
            <a:r>
              <a:rPr sz="1900" spc="-35" dirty="0">
                <a:latin typeface="Arial"/>
                <a:cs typeface="Arial"/>
              </a:rPr>
              <a:t> </a:t>
            </a:r>
            <a:r>
              <a:rPr sz="1900" dirty="0">
                <a:latin typeface="Arial"/>
                <a:cs typeface="Arial"/>
              </a:rPr>
              <a:t>Soldier</a:t>
            </a:r>
            <a:r>
              <a:rPr sz="1900" spc="-35" dirty="0">
                <a:latin typeface="Arial"/>
                <a:cs typeface="Arial"/>
              </a:rPr>
              <a:t> </a:t>
            </a:r>
            <a:r>
              <a:rPr sz="1900" dirty="0">
                <a:latin typeface="Arial"/>
                <a:cs typeface="Arial"/>
              </a:rPr>
              <a:t>Commendation</a:t>
            </a:r>
            <a:r>
              <a:rPr sz="1900" spc="-10" dirty="0">
                <a:latin typeface="Arial"/>
                <a:cs typeface="Arial"/>
              </a:rPr>
              <a:t> </a:t>
            </a:r>
            <a:r>
              <a:rPr sz="1900" dirty="0">
                <a:latin typeface="Arial"/>
                <a:cs typeface="Arial"/>
              </a:rPr>
              <a:t>Program</a:t>
            </a:r>
            <a:r>
              <a:rPr sz="1900" spc="-45" dirty="0">
                <a:latin typeface="Arial"/>
                <a:cs typeface="Arial"/>
              </a:rPr>
              <a:t> </a:t>
            </a:r>
            <a:r>
              <a:rPr sz="1900" dirty="0">
                <a:latin typeface="Arial"/>
                <a:cs typeface="Arial"/>
              </a:rPr>
              <a:t>package</a:t>
            </a:r>
            <a:r>
              <a:rPr sz="1900" spc="-40" dirty="0">
                <a:latin typeface="Arial"/>
                <a:cs typeface="Arial"/>
              </a:rPr>
              <a:t> </a:t>
            </a:r>
            <a:r>
              <a:rPr sz="1900" dirty="0">
                <a:latin typeface="Arial"/>
                <a:cs typeface="Arial"/>
              </a:rPr>
              <a:t>(ARSCP),</a:t>
            </a:r>
            <a:r>
              <a:rPr sz="1900" spc="-55" dirty="0">
                <a:latin typeface="Arial"/>
                <a:cs typeface="Arial"/>
              </a:rPr>
              <a:t> </a:t>
            </a:r>
            <a:r>
              <a:rPr sz="1900" spc="-25" dirty="0">
                <a:latin typeface="Arial"/>
                <a:cs typeface="Arial"/>
              </a:rPr>
              <a:t>was </a:t>
            </a:r>
            <a:r>
              <a:rPr sz="1900" dirty="0">
                <a:latin typeface="Arial"/>
                <a:cs typeface="Arial"/>
              </a:rPr>
              <a:t>created</a:t>
            </a:r>
            <a:r>
              <a:rPr sz="1900" spc="-30" dirty="0">
                <a:latin typeface="Arial"/>
                <a:cs typeface="Arial"/>
              </a:rPr>
              <a:t> </a:t>
            </a:r>
            <a:r>
              <a:rPr sz="1900" dirty="0">
                <a:latin typeface="Arial"/>
                <a:cs typeface="Arial"/>
              </a:rPr>
              <a:t>by</a:t>
            </a:r>
            <a:r>
              <a:rPr sz="1900" spc="-125" dirty="0">
                <a:latin typeface="Arial"/>
                <a:cs typeface="Arial"/>
              </a:rPr>
              <a:t> </a:t>
            </a:r>
            <a:r>
              <a:rPr sz="1900" dirty="0">
                <a:latin typeface="Arial"/>
                <a:cs typeface="Arial"/>
              </a:rPr>
              <a:t>ASA</a:t>
            </a:r>
            <a:r>
              <a:rPr sz="1900" spc="-135" dirty="0">
                <a:latin typeface="Arial"/>
                <a:cs typeface="Arial"/>
              </a:rPr>
              <a:t> </a:t>
            </a:r>
            <a:r>
              <a:rPr sz="1900" dirty="0">
                <a:latin typeface="Arial"/>
                <a:cs typeface="Arial"/>
              </a:rPr>
              <a:t>(M&amp;RA)</a:t>
            </a:r>
            <a:r>
              <a:rPr sz="1900" spc="-10" dirty="0">
                <a:latin typeface="Arial"/>
                <a:cs typeface="Arial"/>
              </a:rPr>
              <a:t> </a:t>
            </a:r>
            <a:r>
              <a:rPr sz="1900" dirty="0">
                <a:latin typeface="Arial"/>
                <a:cs typeface="Arial"/>
              </a:rPr>
              <a:t>in</a:t>
            </a:r>
            <a:r>
              <a:rPr sz="1900" spc="-40" dirty="0">
                <a:latin typeface="Arial"/>
                <a:cs typeface="Arial"/>
              </a:rPr>
              <a:t> </a:t>
            </a:r>
            <a:r>
              <a:rPr sz="1900" spc="-20" dirty="0">
                <a:latin typeface="Arial"/>
                <a:cs typeface="Arial"/>
              </a:rPr>
              <a:t>2009</a:t>
            </a:r>
            <a:endParaRPr sz="1900">
              <a:latin typeface="Arial"/>
              <a:cs typeface="Arial"/>
            </a:endParaRPr>
          </a:p>
          <a:p>
            <a:pPr marL="355600" marR="5080" indent="-342900">
              <a:lnSpc>
                <a:spcPct val="100000"/>
              </a:lnSpc>
              <a:spcBef>
                <a:spcPts val="1680"/>
              </a:spcBef>
              <a:buChar char="•"/>
              <a:tabLst>
                <a:tab pos="355600" algn="l"/>
              </a:tabLst>
            </a:pPr>
            <a:r>
              <a:rPr sz="1900" dirty="0">
                <a:latin typeface="Arial"/>
                <a:cs typeface="Arial"/>
              </a:rPr>
              <a:t>Flag</a:t>
            </a:r>
            <a:r>
              <a:rPr sz="1900" spc="-40" dirty="0">
                <a:latin typeface="Arial"/>
                <a:cs typeface="Arial"/>
              </a:rPr>
              <a:t> </a:t>
            </a:r>
            <a:r>
              <a:rPr sz="1900" dirty="0">
                <a:latin typeface="Arial"/>
                <a:cs typeface="Arial"/>
              </a:rPr>
              <a:t>required</a:t>
            </a:r>
            <a:r>
              <a:rPr sz="1900" spc="-15" dirty="0">
                <a:latin typeface="Arial"/>
                <a:cs typeface="Arial"/>
              </a:rPr>
              <a:t> </a:t>
            </a:r>
            <a:r>
              <a:rPr sz="1900" dirty="0">
                <a:latin typeface="Arial"/>
                <a:cs typeface="Arial"/>
              </a:rPr>
              <a:t>by</a:t>
            </a:r>
            <a:r>
              <a:rPr sz="1900" spc="-70" dirty="0">
                <a:latin typeface="Arial"/>
                <a:cs typeface="Arial"/>
              </a:rPr>
              <a:t> </a:t>
            </a:r>
            <a:r>
              <a:rPr sz="1900" dirty="0">
                <a:latin typeface="Arial"/>
                <a:cs typeface="Arial"/>
              </a:rPr>
              <a:t>T10</a:t>
            </a:r>
            <a:r>
              <a:rPr sz="1900" spc="-35" dirty="0">
                <a:latin typeface="Arial"/>
                <a:cs typeface="Arial"/>
              </a:rPr>
              <a:t> </a:t>
            </a:r>
            <a:r>
              <a:rPr sz="1900" dirty="0">
                <a:latin typeface="Arial"/>
                <a:cs typeface="Arial"/>
              </a:rPr>
              <a:t>USC</a:t>
            </a:r>
            <a:r>
              <a:rPr sz="1900" spc="-40" dirty="0">
                <a:latin typeface="Arial"/>
                <a:cs typeface="Arial"/>
              </a:rPr>
              <a:t> </a:t>
            </a:r>
            <a:r>
              <a:rPr sz="1900" dirty="0">
                <a:latin typeface="Arial"/>
                <a:cs typeface="Arial"/>
              </a:rPr>
              <a:t>§12605</a:t>
            </a:r>
            <a:r>
              <a:rPr sz="1900" spc="-15" dirty="0">
                <a:latin typeface="Arial"/>
                <a:cs typeface="Arial"/>
              </a:rPr>
              <a:t> </a:t>
            </a:r>
            <a:r>
              <a:rPr sz="1900" dirty="0">
                <a:latin typeface="Arial"/>
                <a:cs typeface="Arial"/>
              </a:rPr>
              <a:t>since</a:t>
            </a:r>
            <a:r>
              <a:rPr sz="1900" spc="-35" dirty="0">
                <a:latin typeface="Arial"/>
                <a:cs typeface="Arial"/>
              </a:rPr>
              <a:t> </a:t>
            </a:r>
            <a:r>
              <a:rPr sz="1900" dirty="0">
                <a:latin typeface="Arial"/>
                <a:cs typeface="Arial"/>
              </a:rPr>
              <a:t>1999</a:t>
            </a:r>
            <a:r>
              <a:rPr sz="1900" spc="-25" dirty="0">
                <a:latin typeface="Arial"/>
                <a:cs typeface="Arial"/>
              </a:rPr>
              <a:t> </a:t>
            </a:r>
            <a:r>
              <a:rPr sz="1900" dirty="0">
                <a:latin typeface="Arial"/>
                <a:cs typeface="Arial"/>
              </a:rPr>
              <a:t>for</a:t>
            </a:r>
            <a:r>
              <a:rPr sz="1900" spc="-45" dirty="0">
                <a:latin typeface="Arial"/>
                <a:cs typeface="Arial"/>
              </a:rPr>
              <a:t> </a:t>
            </a:r>
            <a:r>
              <a:rPr sz="1900" dirty="0">
                <a:latin typeface="Arial"/>
                <a:cs typeface="Arial"/>
              </a:rPr>
              <a:t>reserve</a:t>
            </a:r>
            <a:r>
              <a:rPr sz="1900" spc="-25" dirty="0">
                <a:latin typeface="Arial"/>
                <a:cs typeface="Arial"/>
              </a:rPr>
              <a:t> </a:t>
            </a:r>
            <a:r>
              <a:rPr sz="1900" dirty="0">
                <a:latin typeface="Arial"/>
                <a:cs typeface="Arial"/>
              </a:rPr>
              <a:t>component</a:t>
            </a:r>
            <a:r>
              <a:rPr sz="1900" spc="-5" dirty="0">
                <a:latin typeface="Arial"/>
                <a:cs typeface="Arial"/>
              </a:rPr>
              <a:t> </a:t>
            </a:r>
            <a:r>
              <a:rPr sz="1900" spc="-10" dirty="0">
                <a:latin typeface="Arial"/>
                <a:cs typeface="Arial"/>
              </a:rPr>
              <a:t>service retirements</a:t>
            </a:r>
            <a:endParaRPr sz="1900">
              <a:latin typeface="Arial"/>
              <a:cs typeface="Arial"/>
            </a:endParaRPr>
          </a:p>
          <a:p>
            <a:pPr marL="355600" marR="169545" indent="-342900">
              <a:lnSpc>
                <a:spcPct val="100000"/>
              </a:lnSpc>
              <a:spcBef>
                <a:spcPts val="1680"/>
              </a:spcBef>
              <a:buChar char="•"/>
              <a:tabLst>
                <a:tab pos="355600" algn="l"/>
              </a:tabLst>
            </a:pPr>
            <a:r>
              <a:rPr sz="1900" spc="-10" dirty="0">
                <a:latin typeface="Arial"/>
                <a:cs typeface="Arial"/>
              </a:rPr>
              <a:t>U.S.</a:t>
            </a:r>
            <a:r>
              <a:rPr sz="1900" spc="-125" dirty="0">
                <a:latin typeface="Arial"/>
                <a:cs typeface="Arial"/>
              </a:rPr>
              <a:t> </a:t>
            </a:r>
            <a:r>
              <a:rPr sz="1900" dirty="0">
                <a:latin typeface="Arial"/>
                <a:cs typeface="Arial"/>
              </a:rPr>
              <a:t>Army</a:t>
            </a:r>
            <a:r>
              <a:rPr sz="1900" spc="-85" dirty="0">
                <a:latin typeface="Arial"/>
                <a:cs typeface="Arial"/>
              </a:rPr>
              <a:t> </a:t>
            </a:r>
            <a:r>
              <a:rPr sz="1900" dirty="0">
                <a:latin typeface="Arial"/>
                <a:cs typeface="Arial"/>
              </a:rPr>
              <a:t>Retired</a:t>
            </a:r>
            <a:r>
              <a:rPr sz="1900" spc="-10" dirty="0">
                <a:latin typeface="Arial"/>
                <a:cs typeface="Arial"/>
              </a:rPr>
              <a:t> </a:t>
            </a:r>
            <a:r>
              <a:rPr sz="1900" dirty="0">
                <a:latin typeface="Arial"/>
                <a:cs typeface="Arial"/>
              </a:rPr>
              <a:t>Lapel</a:t>
            </a:r>
            <a:r>
              <a:rPr sz="1900" spc="-20" dirty="0">
                <a:latin typeface="Arial"/>
                <a:cs typeface="Arial"/>
              </a:rPr>
              <a:t> </a:t>
            </a:r>
            <a:r>
              <a:rPr sz="1900" dirty="0">
                <a:latin typeface="Arial"/>
                <a:cs typeface="Arial"/>
              </a:rPr>
              <a:t>Button</a:t>
            </a:r>
            <a:r>
              <a:rPr sz="1900" spc="-15" dirty="0">
                <a:latin typeface="Arial"/>
                <a:cs typeface="Arial"/>
              </a:rPr>
              <a:t> </a:t>
            </a:r>
            <a:r>
              <a:rPr sz="1900" dirty="0">
                <a:latin typeface="Arial"/>
                <a:cs typeface="Arial"/>
              </a:rPr>
              <a:t>required</a:t>
            </a:r>
            <a:r>
              <a:rPr sz="1900" spc="-5" dirty="0">
                <a:latin typeface="Arial"/>
                <a:cs typeface="Arial"/>
              </a:rPr>
              <a:t> </a:t>
            </a:r>
            <a:r>
              <a:rPr sz="1900" dirty="0">
                <a:latin typeface="Arial"/>
                <a:cs typeface="Arial"/>
              </a:rPr>
              <a:t>by</a:t>
            </a:r>
            <a:r>
              <a:rPr sz="1900" spc="-130" dirty="0">
                <a:latin typeface="Arial"/>
                <a:cs typeface="Arial"/>
              </a:rPr>
              <a:t> </a:t>
            </a:r>
            <a:r>
              <a:rPr sz="1900" dirty="0">
                <a:latin typeface="Arial"/>
                <a:cs typeface="Arial"/>
              </a:rPr>
              <a:t>Army</a:t>
            </a:r>
            <a:r>
              <a:rPr sz="1900" spc="-30" dirty="0">
                <a:latin typeface="Arial"/>
                <a:cs typeface="Arial"/>
              </a:rPr>
              <a:t> </a:t>
            </a:r>
            <a:r>
              <a:rPr sz="1900" dirty="0">
                <a:latin typeface="Arial"/>
                <a:cs typeface="Arial"/>
              </a:rPr>
              <a:t>policy</a:t>
            </a:r>
            <a:r>
              <a:rPr sz="1900" spc="-20" dirty="0">
                <a:latin typeface="Arial"/>
                <a:cs typeface="Arial"/>
              </a:rPr>
              <a:t> </a:t>
            </a:r>
            <a:r>
              <a:rPr sz="1900" dirty="0">
                <a:latin typeface="Arial"/>
                <a:cs typeface="Arial"/>
              </a:rPr>
              <a:t>since</a:t>
            </a:r>
            <a:r>
              <a:rPr sz="1900" spc="-25" dirty="0">
                <a:latin typeface="Arial"/>
                <a:cs typeface="Arial"/>
              </a:rPr>
              <a:t> </a:t>
            </a:r>
            <a:r>
              <a:rPr sz="1900" dirty="0">
                <a:latin typeface="Arial"/>
                <a:cs typeface="Arial"/>
              </a:rPr>
              <a:t>1968</a:t>
            </a:r>
            <a:r>
              <a:rPr sz="1900" spc="-15" dirty="0">
                <a:latin typeface="Arial"/>
                <a:cs typeface="Arial"/>
              </a:rPr>
              <a:t> </a:t>
            </a:r>
            <a:r>
              <a:rPr sz="1900" spc="-35" dirty="0">
                <a:latin typeface="Arial"/>
                <a:cs typeface="Arial"/>
              </a:rPr>
              <a:t>IAW</a:t>
            </a:r>
            <a:r>
              <a:rPr sz="1900" spc="-110" dirty="0">
                <a:latin typeface="Arial"/>
                <a:cs typeface="Arial"/>
              </a:rPr>
              <a:t> </a:t>
            </a:r>
            <a:r>
              <a:rPr sz="1900" spc="-25" dirty="0">
                <a:latin typeface="Arial"/>
                <a:cs typeface="Arial"/>
              </a:rPr>
              <a:t>AR </a:t>
            </a:r>
            <a:r>
              <a:rPr sz="1900" spc="-10" dirty="0">
                <a:latin typeface="Arial"/>
                <a:cs typeface="Arial"/>
              </a:rPr>
              <a:t>600-8-</a:t>
            </a:r>
            <a:r>
              <a:rPr sz="1900" spc="-25" dirty="0">
                <a:latin typeface="Arial"/>
                <a:cs typeface="Arial"/>
              </a:rPr>
              <a:t>22</a:t>
            </a:r>
            <a:endParaRPr sz="1900">
              <a:latin typeface="Arial"/>
              <a:cs typeface="Arial"/>
            </a:endParaRPr>
          </a:p>
          <a:p>
            <a:pPr marL="355600" marR="636905" indent="-342900">
              <a:lnSpc>
                <a:spcPct val="100000"/>
              </a:lnSpc>
              <a:spcBef>
                <a:spcPts val="1680"/>
              </a:spcBef>
              <a:buChar char="•"/>
              <a:tabLst>
                <a:tab pos="355600" algn="l"/>
              </a:tabLst>
            </a:pPr>
            <a:r>
              <a:rPr sz="1900" dirty="0">
                <a:latin typeface="Arial"/>
                <a:cs typeface="Arial"/>
              </a:rPr>
              <a:t>Presented</a:t>
            </a:r>
            <a:r>
              <a:rPr sz="1900" spc="-20" dirty="0">
                <a:latin typeface="Arial"/>
                <a:cs typeface="Arial"/>
              </a:rPr>
              <a:t> </a:t>
            </a:r>
            <a:r>
              <a:rPr sz="1900" dirty="0">
                <a:latin typeface="Arial"/>
                <a:cs typeface="Arial"/>
              </a:rPr>
              <a:t>to</a:t>
            </a:r>
            <a:r>
              <a:rPr sz="1900" spc="-50" dirty="0">
                <a:latin typeface="Arial"/>
                <a:cs typeface="Arial"/>
              </a:rPr>
              <a:t> </a:t>
            </a:r>
            <a:r>
              <a:rPr sz="1900" dirty="0">
                <a:latin typeface="Arial"/>
                <a:cs typeface="Arial"/>
              </a:rPr>
              <a:t>Reserve</a:t>
            </a:r>
            <a:r>
              <a:rPr sz="1900" spc="-30" dirty="0">
                <a:latin typeface="Arial"/>
                <a:cs typeface="Arial"/>
              </a:rPr>
              <a:t> </a:t>
            </a:r>
            <a:r>
              <a:rPr sz="1900" dirty="0">
                <a:latin typeface="Arial"/>
                <a:cs typeface="Arial"/>
              </a:rPr>
              <a:t>Component</a:t>
            </a:r>
            <a:r>
              <a:rPr sz="1900" spc="-10" dirty="0">
                <a:latin typeface="Arial"/>
                <a:cs typeface="Arial"/>
              </a:rPr>
              <a:t> </a:t>
            </a:r>
            <a:r>
              <a:rPr sz="1900" dirty="0">
                <a:latin typeface="Arial"/>
                <a:cs typeface="Arial"/>
              </a:rPr>
              <a:t>Soldiers</a:t>
            </a:r>
            <a:r>
              <a:rPr sz="1900" spc="-15" dirty="0">
                <a:latin typeface="Arial"/>
                <a:cs typeface="Arial"/>
              </a:rPr>
              <a:t> </a:t>
            </a:r>
            <a:r>
              <a:rPr sz="1900" dirty="0">
                <a:latin typeface="Arial"/>
                <a:cs typeface="Arial"/>
              </a:rPr>
              <a:t>upon</a:t>
            </a:r>
            <a:r>
              <a:rPr sz="1900" spc="-45" dirty="0">
                <a:latin typeface="Arial"/>
                <a:cs typeface="Arial"/>
              </a:rPr>
              <a:t> </a:t>
            </a:r>
            <a:r>
              <a:rPr sz="1900" dirty="0">
                <a:latin typeface="Arial"/>
                <a:cs typeface="Arial"/>
              </a:rPr>
              <a:t>transfer</a:t>
            </a:r>
            <a:r>
              <a:rPr sz="1900" spc="-25" dirty="0">
                <a:latin typeface="Arial"/>
                <a:cs typeface="Arial"/>
              </a:rPr>
              <a:t> </a:t>
            </a:r>
            <a:r>
              <a:rPr sz="1900" dirty="0">
                <a:latin typeface="Arial"/>
                <a:cs typeface="Arial"/>
              </a:rPr>
              <a:t>to</a:t>
            </a:r>
            <a:r>
              <a:rPr sz="1900" spc="-50" dirty="0">
                <a:latin typeface="Arial"/>
                <a:cs typeface="Arial"/>
              </a:rPr>
              <a:t> </a:t>
            </a:r>
            <a:r>
              <a:rPr sz="1900" dirty="0">
                <a:latin typeface="Arial"/>
                <a:cs typeface="Arial"/>
              </a:rPr>
              <a:t>the</a:t>
            </a:r>
            <a:r>
              <a:rPr sz="1900" spc="-50" dirty="0">
                <a:latin typeface="Arial"/>
                <a:cs typeface="Arial"/>
              </a:rPr>
              <a:t> </a:t>
            </a:r>
            <a:r>
              <a:rPr sz="1900" spc="-10" dirty="0">
                <a:latin typeface="Arial"/>
                <a:cs typeface="Arial"/>
              </a:rPr>
              <a:t>Retired </a:t>
            </a:r>
            <a:r>
              <a:rPr sz="1900" dirty="0">
                <a:latin typeface="Arial"/>
                <a:cs typeface="Arial"/>
              </a:rPr>
              <a:t>Reserve</a:t>
            </a:r>
            <a:r>
              <a:rPr sz="1900" spc="-45" dirty="0">
                <a:latin typeface="Arial"/>
                <a:cs typeface="Arial"/>
              </a:rPr>
              <a:t> </a:t>
            </a:r>
            <a:r>
              <a:rPr sz="1900" dirty="0">
                <a:latin typeface="Arial"/>
                <a:cs typeface="Arial"/>
              </a:rPr>
              <a:t>or</a:t>
            </a:r>
            <a:r>
              <a:rPr sz="1900" spc="-45" dirty="0">
                <a:latin typeface="Arial"/>
                <a:cs typeface="Arial"/>
              </a:rPr>
              <a:t> </a:t>
            </a:r>
            <a:r>
              <a:rPr sz="1900" dirty="0">
                <a:latin typeface="Arial"/>
                <a:cs typeface="Arial"/>
              </a:rPr>
              <a:t>discharge</a:t>
            </a:r>
            <a:r>
              <a:rPr sz="1900" spc="-35" dirty="0">
                <a:latin typeface="Arial"/>
                <a:cs typeface="Arial"/>
              </a:rPr>
              <a:t> </a:t>
            </a:r>
            <a:r>
              <a:rPr sz="1900" dirty="0">
                <a:latin typeface="Arial"/>
                <a:cs typeface="Arial"/>
              </a:rPr>
              <a:t>after</a:t>
            </a:r>
            <a:r>
              <a:rPr sz="1900" spc="-50" dirty="0">
                <a:latin typeface="Arial"/>
                <a:cs typeface="Arial"/>
              </a:rPr>
              <a:t> </a:t>
            </a:r>
            <a:r>
              <a:rPr sz="1900" dirty="0">
                <a:latin typeface="Arial"/>
                <a:cs typeface="Arial"/>
              </a:rPr>
              <a:t>reaching</a:t>
            </a:r>
            <a:r>
              <a:rPr sz="1900" spc="-30" dirty="0">
                <a:latin typeface="Arial"/>
                <a:cs typeface="Arial"/>
              </a:rPr>
              <a:t> </a:t>
            </a:r>
            <a:r>
              <a:rPr sz="1900" dirty="0">
                <a:latin typeface="Arial"/>
                <a:cs typeface="Arial"/>
              </a:rPr>
              <a:t>retirement</a:t>
            </a:r>
            <a:r>
              <a:rPr sz="1900" spc="-40" dirty="0">
                <a:latin typeface="Arial"/>
                <a:cs typeface="Arial"/>
              </a:rPr>
              <a:t> </a:t>
            </a:r>
            <a:r>
              <a:rPr sz="1900" spc="-10" dirty="0">
                <a:latin typeface="Arial"/>
                <a:cs typeface="Arial"/>
              </a:rPr>
              <a:t>eligibility</a:t>
            </a:r>
            <a:endParaRPr sz="1900">
              <a:latin typeface="Arial"/>
              <a:cs typeface="Arial"/>
            </a:endParaRPr>
          </a:p>
          <a:p>
            <a:pPr marL="355600" marR="160020" indent="-342900">
              <a:lnSpc>
                <a:spcPct val="100000"/>
              </a:lnSpc>
              <a:spcBef>
                <a:spcPts val="1680"/>
              </a:spcBef>
              <a:buChar char="•"/>
              <a:tabLst>
                <a:tab pos="355600" algn="l"/>
              </a:tabLst>
            </a:pPr>
            <a:r>
              <a:rPr sz="1900" dirty="0">
                <a:latin typeface="Arial"/>
                <a:cs typeface="Arial"/>
              </a:rPr>
              <a:t>Package</a:t>
            </a:r>
            <a:r>
              <a:rPr sz="1900" spc="-35" dirty="0">
                <a:latin typeface="Arial"/>
                <a:cs typeface="Arial"/>
              </a:rPr>
              <a:t> </a:t>
            </a:r>
            <a:r>
              <a:rPr sz="1900" dirty="0">
                <a:latin typeface="Arial"/>
                <a:cs typeface="Arial"/>
              </a:rPr>
              <a:t>contains</a:t>
            </a:r>
            <a:r>
              <a:rPr sz="1900" spc="-10" dirty="0">
                <a:latin typeface="Arial"/>
                <a:cs typeface="Arial"/>
              </a:rPr>
              <a:t> </a:t>
            </a:r>
            <a:r>
              <a:rPr sz="1900" dirty="0">
                <a:latin typeface="Arial"/>
                <a:cs typeface="Arial"/>
              </a:rPr>
              <a:t>a</a:t>
            </a:r>
            <a:r>
              <a:rPr sz="1900" spc="-45" dirty="0">
                <a:latin typeface="Arial"/>
                <a:cs typeface="Arial"/>
              </a:rPr>
              <a:t> </a:t>
            </a:r>
            <a:r>
              <a:rPr sz="1900" dirty="0">
                <a:latin typeface="Arial"/>
                <a:cs typeface="Arial"/>
              </a:rPr>
              <a:t>letter</a:t>
            </a:r>
            <a:r>
              <a:rPr sz="1900" spc="-30" dirty="0">
                <a:latin typeface="Arial"/>
                <a:cs typeface="Arial"/>
              </a:rPr>
              <a:t> </a:t>
            </a:r>
            <a:r>
              <a:rPr sz="1900" dirty="0">
                <a:latin typeface="Arial"/>
                <a:cs typeface="Arial"/>
              </a:rPr>
              <a:t>signed</a:t>
            </a:r>
            <a:r>
              <a:rPr sz="1900" spc="-10" dirty="0">
                <a:latin typeface="Arial"/>
                <a:cs typeface="Arial"/>
              </a:rPr>
              <a:t> </a:t>
            </a:r>
            <a:r>
              <a:rPr sz="1900" dirty="0">
                <a:latin typeface="Arial"/>
                <a:cs typeface="Arial"/>
              </a:rPr>
              <a:t>by</a:t>
            </a:r>
            <a:r>
              <a:rPr sz="1900" spc="-40" dirty="0">
                <a:latin typeface="Arial"/>
                <a:cs typeface="Arial"/>
              </a:rPr>
              <a:t> </a:t>
            </a:r>
            <a:r>
              <a:rPr sz="1900" dirty="0">
                <a:latin typeface="Arial"/>
                <a:cs typeface="Arial"/>
              </a:rPr>
              <a:t>the</a:t>
            </a:r>
            <a:r>
              <a:rPr sz="1900" spc="-35" dirty="0">
                <a:latin typeface="Arial"/>
                <a:cs typeface="Arial"/>
              </a:rPr>
              <a:t> </a:t>
            </a:r>
            <a:r>
              <a:rPr sz="1900" dirty="0">
                <a:latin typeface="Arial"/>
                <a:cs typeface="Arial"/>
              </a:rPr>
              <a:t>Secretary</a:t>
            </a:r>
            <a:r>
              <a:rPr sz="1900" spc="-25" dirty="0">
                <a:latin typeface="Arial"/>
                <a:cs typeface="Arial"/>
              </a:rPr>
              <a:t> </a:t>
            </a:r>
            <a:r>
              <a:rPr sz="1900" dirty="0">
                <a:latin typeface="Arial"/>
                <a:cs typeface="Arial"/>
              </a:rPr>
              <a:t>of</a:t>
            </a:r>
            <a:r>
              <a:rPr sz="1900" spc="-45" dirty="0">
                <a:latin typeface="Arial"/>
                <a:cs typeface="Arial"/>
              </a:rPr>
              <a:t> </a:t>
            </a:r>
            <a:r>
              <a:rPr sz="1900" dirty="0">
                <a:latin typeface="Arial"/>
                <a:cs typeface="Arial"/>
              </a:rPr>
              <a:t>the</a:t>
            </a:r>
            <a:r>
              <a:rPr sz="1900" spc="-130" dirty="0">
                <a:latin typeface="Arial"/>
                <a:cs typeface="Arial"/>
              </a:rPr>
              <a:t> </a:t>
            </a:r>
            <a:r>
              <a:rPr sz="1900" spc="-20" dirty="0">
                <a:latin typeface="Arial"/>
                <a:cs typeface="Arial"/>
              </a:rPr>
              <a:t>Army,</a:t>
            </a:r>
            <a:r>
              <a:rPr sz="1900" spc="-35" dirty="0">
                <a:latin typeface="Arial"/>
                <a:cs typeface="Arial"/>
              </a:rPr>
              <a:t> </a:t>
            </a:r>
            <a:r>
              <a:rPr sz="1900" dirty="0">
                <a:latin typeface="Arial"/>
                <a:cs typeface="Arial"/>
              </a:rPr>
              <a:t>the</a:t>
            </a:r>
            <a:r>
              <a:rPr sz="1900" spc="-130" dirty="0">
                <a:latin typeface="Arial"/>
                <a:cs typeface="Arial"/>
              </a:rPr>
              <a:t> </a:t>
            </a:r>
            <a:r>
              <a:rPr sz="1900" spc="-20" dirty="0">
                <a:latin typeface="Arial"/>
                <a:cs typeface="Arial"/>
              </a:rPr>
              <a:t>Army </a:t>
            </a:r>
            <a:r>
              <a:rPr sz="1900" dirty="0">
                <a:latin typeface="Arial"/>
                <a:cs typeface="Arial"/>
              </a:rPr>
              <a:t>Chief</a:t>
            </a:r>
            <a:r>
              <a:rPr sz="1900" spc="-15" dirty="0">
                <a:latin typeface="Arial"/>
                <a:cs typeface="Arial"/>
              </a:rPr>
              <a:t> </a:t>
            </a:r>
            <a:r>
              <a:rPr sz="1900" dirty="0">
                <a:latin typeface="Arial"/>
                <a:cs typeface="Arial"/>
              </a:rPr>
              <a:t>of</a:t>
            </a:r>
            <a:r>
              <a:rPr sz="1900" spc="-35" dirty="0">
                <a:latin typeface="Arial"/>
                <a:cs typeface="Arial"/>
              </a:rPr>
              <a:t> </a:t>
            </a:r>
            <a:r>
              <a:rPr sz="1900" dirty="0">
                <a:latin typeface="Arial"/>
                <a:cs typeface="Arial"/>
              </a:rPr>
              <a:t>Staff,</a:t>
            </a:r>
            <a:r>
              <a:rPr sz="1900" spc="-50" dirty="0">
                <a:latin typeface="Arial"/>
                <a:cs typeface="Arial"/>
              </a:rPr>
              <a:t> </a:t>
            </a:r>
            <a:r>
              <a:rPr sz="1900" dirty="0">
                <a:latin typeface="Arial"/>
                <a:cs typeface="Arial"/>
              </a:rPr>
              <a:t>and</a:t>
            </a:r>
            <a:r>
              <a:rPr sz="1900" spc="-15" dirty="0">
                <a:latin typeface="Arial"/>
                <a:cs typeface="Arial"/>
              </a:rPr>
              <a:t> </a:t>
            </a:r>
            <a:r>
              <a:rPr sz="1900" dirty="0">
                <a:latin typeface="Arial"/>
                <a:cs typeface="Arial"/>
              </a:rPr>
              <a:t>the</a:t>
            </a:r>
            <a:r>
              <a:rPr sz="1900" spc="-35" dirty="0">
                <a:latin typeface="Arial"/>
                <a:cs typeface="Arial"/>
              </a:rPr>
              <a:t> </a:t>
            </a:r>
            <a:r>
              <a:rPr sz="1900" dirty="0">
                <a:latin typeface="Arial"/>
                <a:cs typeface="Arial"/>
              </a:rPr>
              <a:t>Sergeant Major</a:t>
            </a:r>
            <a:r>
              <a:rPr sz="1900" spc="-25" dirty="0">
                <a:latin typeface="Arial"/>
                <a:cs typeface="Arial"/>
              </a:rPr>
              <a:t> </a:t>
            </a:r>
            <a:r>
              <a:rPr sz="1900" dirty="0">
                <a:latin typeface="Arial"/>
                <a:cs typeface="Arial"/>
              </a:rPr>
              <a:t>of</a:t>
            </a:r>
            <a:r>
              <a:rPr sz="1900" spc="-35" dirty="0">
                <a:latin typeface="Arial"/>
                <a:cs typeface="Arial"/>
              </a:rPr>
              <a:t> </a:t>
            </a:r>
            <a:r>
              <a:rPr sz="1900" dirty="0">
                <a:latin typeface="Arial"/>
                <a:cs typeface="Arial"/>
              </a:rPr>
              <a:t>the</a:t>
            </a:r>
            <a:r>
              <a:rPr sz="1900" spc="-125" dirty="0">
                <a:latin typeface="Arial"/>
                <a:cs typeface="Arial"/>
              </a:rPr>
              <a:t> </a:t>
            </a:r>
            <a:r>
              <a:rPr sz="1900" spc="-20" dirty="0">
                <a:latin typeface="Arial"/>
                <a:cs typeface="Arial"/>
              </a:rPr>
              <a:t>Army,</a:t>
            </a:r>
            <a:r>
              <a:rPr sz="1900" spc="-25" dirty="0">
                <a:latin typeface="Arial"/>
                <a:cs typeface="Arial"/>
              </a:rPr>
              <a:t> </a:t>
            </a:r>
            <a:r>
              <a:rPr sz="1900" dirty="0">
                <a:latin typeface="Arial"/>
                <a:cs typeface="Arial"/>
              </a:rPr>
              <a:t>a</a:t>
            </a:r>
            <a:r>
              <a:rPr sz="1900" spc="-35" dirty="0">
                <a:latin typeface="Arial"/>
                <a:cs typeface="Arial"/>
              </a:rPr>
              <a:t> </a:t>
            </a:r>
            <a:r>
              <a:rPr sz="1900" dirty="0">
                <a:latin typeface="Arial"/>
                <a:cs typeface="Arial"/>
              </a:rPr>
              <a:t>U.S.</a:t>
            </a:r>
            <a:r>
              <a:rPr sz="1900" spc="-40" dirty="0">
                <a:latin typeface="Arial"/>
                <a:cs typeface="Arial"/>
              </a:rPr>
              <a:t> </a:t>
            </a:r>
            <a:r>
              <a:rPr sz="1900" dirty="0">
                <a:latin typeface="Arial"/>
                <a:cs typeface="Arial"/>
              </a:rPr>
              <a:t>Flag,</a:t>
            </a:r>
            <a:r>
              <a:rPr sz="1900" spc="-25" dirty="0">
                <a:latin typeface="Arial"/>
                <a:cs typeface="Arial"/>
              </a:rPr>
              <a:t> </a:t>
            </a:r>
            <a:r>
              <a:rPr sz="1900" dirty="0">
                <a:latin typeface="Arial"/>
                <a:cs typeface="Arial"/>
              </a:rPr>
              <a:t>a</a:t>
            </a:r>
            <a:r>
              <a:rPr sz="1900" spc="-35" dirty="0">
                <a:latin typeface="Arial"/>
                <a:cs typeface="Arial"/>
              </a:rPr>
              <a:t> </a:t>
            </a:r>
            <a:r>
              <a:rPr sz="1900" dirty="0">
                <a:latin typeface="Arial"/>
                <a:cs typeface="Arial"/>
              </a:rPr>
              <a:t>U.S.</a:t>
            </a:r>
            <a:r>
              <a:rPr sz="1900" spc="-125" dirty="0">
                <a:latin typeface="Arial"/>
                <a:cs typeface="Arial"/>
              </a:rPr>
              <a:t> </a:t>
            </a:r>
            <a:r>
              <a:rPr sz="1900" spc="-20" dirty="0">
                <a:latin typeface="Arial"/>
                <a:cs typeface="Arial"/>
              </a:rPr>
              <a:t>Army </a:t>
            </a:r>
            <a:r>
              <a:rPr sz="1900" dirty="0">
                <a:latin typeface="Arial"/>
                <a:cs typeface="Arial"/>
              </a:rPr>
              <a:t>Retired</a:t>
            </a:r>
            <a:r>
              <a:rPr sz="1900" spc="-25" dirty="0">
                <a:latin typeface="Arial"/>
                <a:cs typeface="Arial"/>
              </a:rPr>
              <a:t> </a:t>
            </a:r>
            <a:r>
              <a:rPr sz="1900" dirty="0">
                <a:latin typeface="Arial"/>
                <a:cs typeface="Arial"/>
              </a:rPr>
              <a:t>Lapel</a:t>
            </a:r>
            <a:r>
              <a:rPr sz="1900" spc="-20" dirty="0">
                <a:latin typeface="Arial"/>
                <a:cs typeface="Arial"/>
              </a:rPr>
              <a:t> </a:t>
            </a:r>
            <a:r>
              <a:rPr sz="1900" dirty="0">
                <a:latin typeface="Arial"/>
                <a:cs typeface="Arial"/>
              </a:rPr>
              <a:t>Button,</a:t>
            </a:r>
            <a:r>
              <a:rPr sz="1900" spc="-45" dirty="0">
                <a:latin typeface="Arial"/>
                <a:cs typeface="Arial"/>
              </a:rPr>
              <a:t> </a:t>
            </a:r>
            <a:r>
              <a:rPr sz="1900" dirty="0">
                <a:latin typeface="Arial"/>
                <a:cs typeface="Arial"/>
              </a:rPr>
              <a:t>and</a:t>
            </a:r>
            <a:r>
              <a:rPr sz="1900" spc="-25" dirty="0">
                <a:latin typeface="Arial"/>
                <a:cs typeface="Arial"/>
              </a:rPr>
              <a:t> </a:t>
            </a:r>
            <a:r>
              <a:rPr sz="1900" dirty="0">
                <a:latin typeface="Arial"/>
                <a:cs typeface="Arial"/>
              </a:rPr>
              <a:t>two</a:t>
            </a:r>
            <a:r>
              <a:rPr sz="1900" spc="-35" dirty="0">
                <a:latin typeface="Arial"/>
                <a:cs typeface="Arial"/>
              </a:rPr>
              <a:t> </a:t>
            </a:r>
            <a:r>
              <a:rPr sz="1900" dirty="0">
                <a:latin typeface="Arial"/>
                <a:cs typeface="Arial"/>
              </a:rPr>
              <a:t>Soldier</a:t>
            </a:r>
            <a:r>
              <a:rPr sz="1900" spc="-10" dirty="0">
                <a:latin typeface="Arial"/>
                <a:cs typeface="Arial"/>
              </a:rPr>
              <a:t> </a:t>
            </a:r>
            <a:r>
              <a:rPr sz="1900" dirty="0">
                <a:latin typeface="Arial"/>
                <a:cs typeface="Arial"/>
              </a:rPr>
              <a:t>for</a:t>
            </a:r>
            <a:r>
              <a:rPr sz="1900" spc="-45" dirty="0">
                <a:latin typeface="Arial"/>
                <a:cs typeface="Arial"/>
              </a:rPr>
              <a:t> </a:t>
            </a:r>
            <a:r>
              <a:rPr sz="1900" dirty="0">
                <a:latin typeface="Arial"/>
                <a:cs typeface="Arial"/>
              </a:rPr>
              <a:t>Life</a:t>
            </a:r>
            <a:r>
              <a:rPr sz="1900" spc="-35" dirty="0">
                <a:latin typeface="Arial"/>
                <a:cs typeface="Arial"/>
              </a:rPr>
              <a:t> </a:t>
            </a:r>
            <a:r>
              <a:rPr sz="1900" dirty="0">
                <a:latin typeface="Arial"/>
                <a:cs typeface="Arial"/>
              </a:rPr>
              <a:t>window</a:t>
            </a:r>
            <a:r>
              <a:rPr sz="1900" spc="-5" dirty="0">
                <a:latin typeface="Arial"/>
                <a:cs typeface="Arial"/>
              </a:rPr>
              <a:t> </a:t>
            </a:r>
            <a:r>
              <a:rPr sz="1900" spc="-10" dirty="0">
                <a:latin typeface="Arial"/>
                <a:cs typeface="Arial"/>
              </a:rPr>
              <a:t>decals.</a:t>
            </a:r>
            <a:endParaRPr sz="1900">
              <a:latin typeface="Arial"/>
              <a:cs typeface="Arial"/>
            </a:endParaRPr>
          </a:p>
          <a:p>
            <a:pPr marL="354965" indent="-342265">
              <a:lnSpc>
                <a:spcPct val="100000"/>
              </a:lnSpc>
              <a:spcBef>
                <a:spcPts val="1680"/>
              </a:spcBef>
              <a:buChar char="•"/>
              <a:tabLst>
                <a:tab pos="354965" algn="l"/>
              </a:tabLst>
            </a:pPr>
            <a:r>
              <a:rPr sz="1900" dirty="0">
                <a:latin typeface="Arial"/>
                <a:cs typeface="Arial"/>
              </a:rPr>
              <a:t>State,</a:t>
            </a:r>
            <a:r>
              <a:rPr sz="1900" spc="-70" dirty="0">
                <a:latin typeface="Arial"/>
                <a:cs typeface="Arial"/>
              </a:rPr>
              <a:t> </a:t>
            </a:r>
            <a:r>
              <a:rPr sz="1900" dirty="0">
                <a:latin typeface="Arial"/>
                <a:cs typeface="Arial"/>
              </a:rPr>
              <a:t>and</a:t>
            </a:r>
            <a:r>
              <a:rPr sz="1900" spc="-40" dirty="0">
                <a:latin typeface="Arial"/>
                <a:cs typeface="Arial"/>
              </a:rPr>
              <a:t> </a:t>
            </a:r>
            <a:r>
              <a:rPr sz="1900" dirty="0">
                <a:latin typeface="Arial"/>
                <a:cs typeface="Arial"/>
              </a:rPr>
              <a:t>RD/MSC</a:t>
            </a:r>
            <a:r>
              <a:rPr sz="1900" spc="-55" dirty="0">
                <a:latin typeface="Arial"/>
                <a:cs typeface="Arial"/>
              </a:rPr>
              <a:t> </a:t>
            </a:r>
            <a:r>
              <a:rPr sz="1900" dirty="0">
                <a:latin typeface="Arial"/>
                <a:cs typeface="Arial"/>
              </a:rPr>
              <a:t>Retirement</a:t>
            </a:r>
            <a:r>
              <a:rPr sz="1900" spc="-30" dirty="0">
                <a:latin typeface="Arial"/>
                <a:cs typeface="Arial"/>
              </a:rPr>
              <a:t> </a:t>
            </a:r>
            <a:r>
              <a:rPr sz="1900" dirty="0">
                <a:latin typeface="Arial"/>
                <a:cs typeface="Arial"/>
              </a:rPr>
              <a:t>Services</a:t>
            </a:r>
            <a:r>
              <a:rPr sz="1900" spc="-45" dirty="0">
                <a:latin typeface="Arial"/>
                <a:cs typeface="Arial"/>
              </a:rPr>
              <a:t> </a:t>
            </a:r>
            <a:r>
              <a:rPr sz="1900" dirty="0">
                <a:latin typeface="Arial"/>
                <a:cs typeface="Arial"/>
              </a:rPr>
              <a:t>Officers</a:t>
            </a:r>
            <a:r>
              <a:rPr sz="1900" spc="-55" dirty="0">
                <a:latin typeface="Arial"/>
                <a:cs typeface="Arial"/>
              </a:rPr>
              <a:t> </a:t>
            </a:r>
            <a:r>
              <a:rPr sz="1900" dirty="0">
                <a:latin typeface="Arial"/>
                <a:cs typeface="Arial"/>
              </a:rPr>
              <a:t>order</a:t>
            </a:r>
            <a:r>
              <a:rPr sz="1900" spc="-135" dirty="0">
                <a:latin typeface="Arial"/>
                <a:cs typeface="Arial"/>
              </a:rPr>
              <a:t> </a:t>
            </a:r>
            <a:r>
              <a:rPr sz="1900" dirty="0">
                <a:latin typeface="Arial"/>
                <a:cs typeface="Arial"/>
              </a:rPr>
              <a:t>ARSCP</a:t>
            </a:r>
            <a:r>
              <a:rPr sz="1900" spc="-80" dirty="0">
                <a:latin typeface="Arial"/>
                <a:cs typeface="Arial"/>
              </a:rPr>
              <a:t> </a:t>
            </a:r>
            <a:r>
              <a:rPr sz="1900" spc="-10" dirty="0">
                <a:latin typeface="Arial"/>
                <a:cs typeface="Arial"/>
              </a:rPr>
              <a:t>packages</a:t>
            </a:r>
            <a:endParaRPr sz="1900">
              <a:latin typeface="Arial"/>
              <a:cs typeface="Arial"/>
            </a:endParaRPr>
          </a:p>
        </p:txBody>
      </p:sp>
      <p:sp>
        <p:nvSpPr>
          <p:cNvPr id="3" name="object 3"/>
          <p:cNvSpPr txBox="1">
            <a:spLocks noGrp="1"/>
          </p:cNvSpPr>
          <p:nvPr>
            <p:ph type="title"/>
          </p:nvPr>
        </p:nvSpPr>
        <p:spPr>
          <a:xfrm>
            <a:off x="949578" y="49275"/>
            <a:ext cx="7929245" cy="452120"/>
          </a:xfrm>
          <a:prstGeom prst="rect">
            <a:avLst/>
          </a:prstGeom>
        </p:spPr>
        <p:txBody>
          <a:bodyPr vert="horz" wrap="square" lIns="0" tIns="12065" rIns="0" bIns="0" rtlCol="0">
            <a:spAutoFit/>
          </a:bodyPr>
          <a:lstStyle/>
          <a:p>
            <a:pPr marL="12700">
              <a:lnSpc>
                <a:spcPct val="100000"/>
              </a:lnSpc>
              <a:spcBef>
                <a:spcPts val="95"/>
              </a:spcBef>
            </a:pPr>
            <a:r>
              <a:rPr sz="2800" dirty="0"/>
              <a:t>Army</a:t>
            </a:r>
            <a:r>
              <a:rPr sz="2800" spc="-110" dirty="0"/>
              <a:t> </a:t>
            </a:r>
            <a:r>
              <a:rPr sz="2800" dirty="0"/>
              <a:t>Retiring</a:t>
            </a:r>
            <a:r>
              <a:rPr sz="2800" spc="-105" dirty="0"/>
              <a:t> </a:t>
            </a:r>
            <a:r>
              <a:rPr sz="2800" dirty="0"/>
              <a:t>Soldier</a:t>
            </a:r>
            <a:r>
              <a:rPr sz="2800" spc="-100" dirty="0"/>
              <a:t> </a:t>
            </a:r>
            <a:r>
              <a:rPr sz="2800" dirty="0"/>
              <a:t>Commendation</a:t>
            </a:r>
            <a:r>
              <a:rPr sz="2800" spc="-70" dirty="0"/>
              <a:t> </a:t>
            </a:r>
            <a:r>
              <a:rPr sz="2800" spc="-10" dirty="0"/>
              <a:t>Program</a:t>
            </a:r>
            <a:endParaRPr sz="2800"/>
          </a:p>
        </p:txBody>
      </p:sp>
      <p:pic>
        <p:nvPicPr>
          <p:cNvPr id="4" name="object 4"/>
          <p:cNvPicPr/>
          <p:nvPr/>
        </p:nvPicPr>
        <p:blipFill>
          <a:blip r:embed="rId3" cstate="print"/>
          <a:stretch>
            <a:fillRect/>
          </a:stretch>
        </p:blipFill>
        <p:spPr>
          <a:xfrm>
            <a:off x="1676400" y="609600"/>
            <a:ext cx="1828799" cy="1185671"/>
          </a:xfrm>
          <a:prstGeom prst="rect">
            <a:avLst/>
          </a:prstGeom>
        </p:spPr>
      </p:pic>
      <p:pic>
        <p:nvPicPr>
          <p:cNvPr id="5" name="object 5"/>
          <p:cNvPicPr/>
          <p:nvPr/>
        </p:nvPicPr>
        <p:blipFill>
          <a:blip r:embed="rId4" cstate="print"/>
          <a:stretch>
            <a:fillRect/>
          </a:stretch>
        </p:blipFill>
        <p:spPr>
          <a:xfrm>
            <a:off x="6141720" y="609600"/>
            <a:ext cx="1325879" cy="1185671"/>
          </a:xfrm>
          <a:prstGeom prst="rect">
            <a:avLst/>
          </a:prstGeom>
        </p:spPr>
      </p:pic>
      <p:pic>
        <p:nvPicPr>
          <p:cNvPr id="6" name="object 6"/>
          <p:cNvPicPr/>
          <p:nvPr/>
        </p:nvPicPr>
        <p:blipFill>
          <a:blip r:embed="rId5" cstate="print"/>
          <a:stretch>
            <a:fillRect/>
          </a:stretch>
        </p:blipFill>
        <p:spPr>
          <a:xfrm>
            <a:off x="4191012" y="609600"/>
            <a:ext cx="1138415" cy="1112519"/>
          </a:xfrm>
          <a:prstGeom prst="rect">
            <a:avLst/>
          </a:prstGeom>
        </p:spPr>
      </p:pic>
      <p:pic>
        <p:nvPicPr>
          <p:cNvPr id="7" name="object 7"/>
          <p:cNvPicPr/>
          <p:nvPr/>
        </p:nvPicPr>
        <p:blipFill>
          <a:blip r:embed="rId6" cstate="print"/>
          <a:stretch>
            <a:fillRect/>
          </a:stretch>
        </p:blipFill>
        <p:spPr>
          <a:xfrm>
            <a:off x="12611" y="88813"/>
            <a:ext cx="228777" cy="228777"/>
          </a:xfrm>
          <a:prstGeom prst="rect">
            <a:avLst/>
          </a:prstGeom>
        </p:spPr>
      </p:pic>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36</a:t>
            </a:fld>
            <a:endParaRPr spc="-25"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54150" y="2815"/>
            <a:ext cx="7920355" cy="513715"/>
          </a:xfrm>
          <a:prstGeom prst="rect">
            <a:avLst/>
          </a:prstGeom>
        </p:spPr>
        <p:txBody>
          <a:bodyPr vert="horz" wrap="square" lIns="0" tIns="12700" rIns="0" bIns="0" rtlCol="0">
            <a:spAutoFit/>
          </a:bodyPr>
          <a:lstStyle/>
          <a:p>
            <a:pPr marL="12700">
              <a:lnSpc>
                <a:spcPct val="100000"/>
              </a:lnSpc>
              <a:spcBef>
                <a:spcPts val="100"/>
              </a:spcBef>
            </a:pPr>
            <a:r>
              <a:rPr dirty="0"/>
              <a:t>Impact</a:t>
            </a:r>
            <a:r>
              <a:rPr spc="-40" dirty="0"/>
              <a:t> </a:t>
            </a:r>
            <a:r>
              <a:rPr dirty="0"/>
              <a:t>of</a:t>
            </a:r>
            <a:r>
              <a:rPr spc="-35" dirty="0"/>
              <a:t> </a:t>
            </a:r>
            <a:r>
              <a:rPr dirty="0"/>
              <a:t>ID</a:t>
            </a:r>
            <a:r>
              <a:rPr spc="-20" dirty="0"/>
              <a:t> </a:t>
            </a:r>
            <a:r>
              <a:rPr dirty="0"/>
              <a:t>Card</a:t>
            </a:r>
            <a:r>
              <a:rPr spc="-40" dirty="0"/>
              <a:t> </a:t>
            </a:r>
            <a:r>
              <a:rPr dirty="0"/>
              <a:t>Changes</a:t>
            </a:r>
            <a:r>
              <a:rPr spc="-55" dirty="0"/>
              <a:t> </a:t>
            </a:r>
            <a:r>
              <a:rPr dirty="0"/>
              <a:t>at</a:t>
            </a:r>
            <a:r>
              <a:rPr spc="-25" dirty="0"/>
              <a:t> </a:t>
            </a:r>
            <a:r>
              <a:rPr spc="-10" dirty="0"/>
              <a:t>Retirement</a:t>
            </a:r>
          </a:p>
        </p:txBody>
      </p:sp>
      <p:sp>
        <p:nvSpPr>
          <p:cNvPr id="3" name="object 3"/>
          <p:cNvSpPr txBox="1"/>
          <p:nvPr/>
        </p:nvSpPr>
        <p:spPr>
          <a:xfrm>
            <a:off x="231039" y="865123"/>
            <a:ext cx="8662035" cy="4597400"/>
          </a:xfrm>
          <a:prstGeom prst="rect">
            <a:avLst/>
          </a:prstGeom>
        </p:spPr>
        <p:txBody>
          <a:bodyPr vert="horz" wrap="square" lIns="0" tIns="12065" rIns="0" bIns="0" rtlCol="0">
            <a:spAutoFit/>
          </a:bodyPr>
          <a:lstStyle/>
          <a:p>
            <a:pPr marL="162560" indent="-149860">
              <a:lnSpc>
                <a:spcPct val="100000"/>
              </a:lnSpc>
              <a:spcBef>
                <a:spcPts val="95"/>
              </a:spcBef>
              <a:buChar char="•"/>
              <a:tabLst>
                <a:tab pos="162560" algn="l"/>
              </a:tabLst>
            </a:pPr>
            <a:r>
              <a:rPr sz="1900" dirty="0">
                <a:latin typeface="Arial"/>
                <a:cs typeface="Arial"/>
              </a:rPr>
              <a:t>Soldier</a:t>
            </a:r>
            <a:r>
              <a:rPr sz="1900" spc="-20" dirty="0">
                <a:latin typeface="Arial"/>
                <a:cs typeface="Arial"/>
              </a:rPr>
              <a:t> </a:t>
            </a:r>
            <a:r>
              <a:rPr sz="1900" dirty="0">
                <a:latin typeface="Arial"/>
                <a:cs typeface="Arial"/>
              </a:rPr>
              <a:t>turns</a:t>
            </a:r>
            <a:r>
              <a:rPr sz="1900" spc="-30" dirty="0">
                <a:latin typeface="Arial"/>
                <a:cs typeface="Arial"/>
              </a:rPr>
              <a:t> </a:t>
            </a:r>
            <a:r>
              <a:rPr sz="1900" dirty="0">
                <a:latin typeface="Arial"/>
                <a:cs typeface="Arial"/>
              </a:rPr>
              <a:t>in</a:t>
            </a:r>
            <a:r>
              <a:rPr sz="1900" spc="-30" dirty="0">
                <a:latin typeface="Arial"/>
                <a:cs typeface="Arial"/>
              </a:rPr>
              <a:t> </a:t>
            </a:r>
            <a:r>
              <a:rPr sz="1900" spc="-10" dirty="0">
                <a:latin typeface="Arial"/>
                <a:cs typeface="Arial"/>
              </a:rPr>
              <a:t>Common</a:t>
            </a:r>
            <a:r>
              <a:rPr sz="1900" spc="-110" dirty="0">
                <a:latin typeface="Arial"/>
                <a:cs typeface="Arial"/>
              </a:rPr>
              <a:t> </a:t>
            </a:r>
            <a:r>
              <a:rPr sz="1900" dirty="0">
                <a:latin typeface="Arial"/>
                <a:cs typeface="Arial"/>
              </a:rPr>
              <a:t>Access</a:t>
            </a:r>
            <a:r>
              <a:rPr sz="1900" spc="-30" dirty="0">
                <a:latin typeface="Arial"/>
                <a:cs typeface="Arial"/>
              </a:rPr>
              <a:t> </a:t>
            </a:r>
            <a:r>
              <a:rPr sz="1900" dirty="0">
                <a:latin typeface="Arial"/>
                <a:cs typeface="Arial"/>
              </a:rPr>
              <a:t>Card</a:t>
            </a:r>
            <a:r>
              <a:rPr sz="1900" spc="-35" dirty="0">
                <a:latin typeface="Arial"/>
                <a:cs typeface="Arial"/>
              </a:rPr>
              <a:t> </a:t>
            </a:r>
            <a:r>
              <a:rPr sz="1900" spc="-10" dirty="0">
                <a:latin typeface="Arial"/>
                <a:cs typeface="Arial"/>
              </a:rPr>
              <a:t>(CAC)</a:t>
            </a:r>
            <a:endParaRPr sz="1900">
              <a:latin typeface="Arial"/>
              <a:cs typeface="Arial"/>
            </a:endParaRPr>
          </a:p>
          <a:p>
            <a:pPr>
              <a:lnSpc>
                <a:spcPct val="100000"/>
              </a:lnSpc>
              <a:spcBef>
                <a:spcPts val="95"/>
              </a:spcBef>
              <a:buFont typeface="Arial"/>
              <a:buChar char="•"/>
            </a:pPr>
            <a:endParaRPr sz="1900">
              <a:latin typeface="Arial"/>
              <a:cs typeface="Arial"/>
            </a:endParaRPr>
          </a:p>
          <a:p>
            <a:pPr marL="158115" indent="-145415">
              <a:lnSpc>
                <a:spcPct val="100000"/>
              </a:lnSpc>
              <a:buChar char="•"/>
              <a:tabLst>
                <a:tab pos="158115" algn="l"/>
              </a:tabLst>
            </a:pPr>
            <a:r>
              <a:rPr sz="1900" dirty="0">
                <a:latin typeface="Arial"/>
                <a:cs typeface="Arial"/>
              </a:rPr>
              <a:t>The</a:t>
            </a:r>
            <a:r>
              <a:rPr sz="1900" spc="-35" dirty="0">
                <a:latin typeface="Arial"/>
                <a:cs typeface="Arial"/>
              </a:rPr>
              <a:t> </a:t>
            </a:r>
            <a:r>
              <a:rPr sz="1900" dirty="0">
                <a:latin typeface="Arial"/>
                <a:cs typeface="Arial"/>
              </a:rPr>
              <a:t>Retired</a:t>
            </a:r>
            <a:r>
              <a:rPr sz="1900" spc="-20" dirty="0">
                <a:latin typeface="Arial"/>
                <a:cs typeface="Arial"/>
              </a:rPr>
              <a:t> </a:t>
            </a:r>
            <a:r>
              <a:rPr sz="1900" dirty="0">
                <a:latin typeface="Arial"/>
                <a:cs typeface="Arial"/>
              </a:rPr>
              <a:t>Uniformed</a:t>
            </a:r>
            <a:r>
              <a:rPr sz="1900" spc="-10" dirty="0">
                <a:latin typeface="Arial"/>
                <a:cs typeface="Arial"/>
              </a:rPr>
              <a:t> </a:t>
            </a:r>
            <a:r>
              <a:rPr sz="1900" dirty="0">
                <a:latin typeface="Arial"/>
                <a:cs typeface="Arial"/>
              </a:rPr>
              <a:t>Services</a:t>
            </a:r>
            <a:r>
              <a:rPr sz="1900" spc="-20" dirty="0">
                <a:latin typeface="Arial"/>
                <a:cs typeface="Arial"/>
              </a:rPr>
              <a:t> </a:t>
            </a:r>
            <a:r>
              <a:rPr sz="1900" dirty="0">
                <a:latin typeface="Arial"/>
                <a:cs typeface="Arial"/>
              </a:rPr>
              <a:t>ID</a:t>
            </a:r>
            <a:r>
              <a:rPr sz="1900" spc="-45" dirty="0">
                <a:latin typeface="Arial"/>
                <a:cs typeface="Arial"/>
              </a:rPr>
              <a:t> </a:t>
            </a:r>
            <a:r>
              <a:rPr sz="1900" dirty="0">
                <a:latin typeface="Arial"/>
                <a:cs typeface="Arial"/>
              </a:rPr>
              <a:t>(USID)</a:t>
            </a:r>
            <a:r>
              <a:rPr sz="1900" spc="-30" dirty="0">
                <a:latin typeface="Arial"/>
                <a:cs typeface="Arial"/>
              </a:rPr>
              <a:t> </a:t>
            </a:r>
            <a:r>
              <a:rPr sz="1900" dirty="0">
                <a:latin typeface="Arial"/>
                <a:cs typeface="Arial"/>
              </a:rPr>
              <a:t>card</a:t>
            </a:r>
            <a:r>
              <a:rPr sz="1900" spc="-30" dirty="0">
                <a:latin typeface="Arial"/>
                <a:cs typeface="Arial"/>
              </a:rPr>
              <a:t> </a:t>
            </a:r>
            <a:r>
              <a:rPr sz="1900" dirty="0">
                <a:latin typeface="Arial"/>
                <a:cs typeface="Arial"/>
              </a:rPr>
              <a:t>is</a:t>
            </a:r>
            <a:r>
              <a:rPr sz="1900" spc="-35" dirty="0">
                <a:latin typeface="Arial"/>
                <a:cs typeface="Arial"/>
              </a:rPr>
              <a:t> </a:t>
            </a:r>
            <a:r>
              <a:rPr sz="1900" dirty="0">
                <a:latin typeface="Arial"/>
                <a:cs typeface="Arial"/>
              </a:rPr>
              <a:t>not</a:t>
            </a:r>
            <a:r>
              <a:rPr sz="1900" spc="-40" dirty="0">
                <a:latin typeface="Arial"/>
                <a:cs typeface="Arial"/>
              </a:rPr>
              <a:t> </a:t>
            </a:r>
            <a:r>
              <a:rPr sz="1900" dirty="0">
                <a:latin typeface="Arial"/>
                <a:cs typeface="Arial"/>
              </a:rPr>
              <a:t>a</a:t>
            </a:r>
            <a:r>
              <a:rPr sz="1900" spc="-35" dirty="0">
                <a:latin typeface="Arial"/>
                <a:cs typeface="Arial"/>
              </a:rPr>
              <a:t> </a:t>
            </a:r>
            <a:r>
              <a:rPr sz="1900" dirty="0">
                <a:latin typeface="Arial"/>
                <a:cs typeface="Arial"/>
              </a:rPr>
              <a:t>CAC,</a:t>
            </a:r>
            <a:r>
              <a:rPr sz="1900" spc="-40" dirty="0">
                <a:latin typeface="Arial"/>
                <a:cs typeface="Arial"/>
              </a:rPr>
              <a:t> </a:t>
            </a:r>
            <a:r>
              <a:rPr sz="1900" spc="-25" dirty="0">
                <a:latin typeface="Arial"/>
                <a:cs typeface="Arial"/>
              </a:rPr>
              <a:t>so…</a:t>
            </a:r>
            <a:endParaRPr sz="1900">
              <a:latin typeface="Arial"/>
              <a:cs typeface="Arial"/>
            </a:endParaRPr>
          </a:p>
          <a:p>
            <a:pPr marL="619760" lvl="1" indent="-149860">
              <a:lnSpc>
                <a:spcPct val="100000"/>
              </a:lnSpc>
              <a:spcBef>
                <a:spcPts val="2160"/>
              </a:spcBef>
              <a:buChar char="•"/>
              <a:tabLst>
                <a:tab pos="619760" algn="l"/>
              </a:tabLst>
            </a:pPr>
            <a:r>
              <a:rPr sz="1900" dirty="0">
                <a:latin typeface="Arial"/>
                <a:cs typeface="Arial"/>
              </a:rPr>
              <a:t>No</a:t>
            </a:r>
            <a:r>
              <a:rPr sz="1900" spc="-40" dirty="0">
                <a:latin typeface="Arial"/>
                <a:cs typeface="Arial"/>
              </a:rPr>
              <a:t> </a:t>
            </a:r>
            <a:r>
              <a:rPr sz="1900" dirty="0">
                <a:latin typeface="Arial"/>
                <a:cs typeface="Arial"/>
              </a:rPr>
              <a:t>access</a:t>
            </a:r>
            <a:r>
              <a:rPr sz="1900" spc="-35" dirty="0">
                <a:latin typeface="Arial"/>
                <a:cs typeface="Arial"/>
              </a:rPr>
              <a:t> </a:t>
            </a:r>
            <a:r>
              <a:rPr sz="1900" dirty="0">
                <a:latin typeface="Arial"/>
                <a:cs typeface="Arial"/>
              </a:rPr>
              <a:t>to</a:t>
            </a:r>
            <a:r>
              <a:rPr sz="1900" spc="-45" dirty="0">
                <a:latin typeface="Arial"/>
                <a:cs typeface="Arial"/>
              </a:rPr>
              <a:t> </a:t>
            </a:r>
            <a:r>
              <a:rPr sz="1900" dirty="0">
                <a:latin typeface="Arial"/>
                <a:cs typeface="Arial"/>
              </a:rPr>
              <a:t>DoD</a:t>
            </a:r>
            <a:r>
              <a:rPr sz="1900" spc="-25" dirty="0">
                <a:latin typeface="Arial"/>
                <a:cs typeface="Arial"/>
              </a:rPr>
              <a:t> </a:t>
            </a:r>
            <a:r>
              <a:rPr sz="1900" dirty="0">
                <a:latin typeface="Arial"/>
                <a:cs typeface="Arial"/>
              </a:rPr>
              <a:t>Enterprise</a:t>
            </a:r>
            <a:r>
              <a:rPr sz="1900" spc="-25" dirty="0">
                <a:latin typeface="Arial"/>
                <a:cs typeface="Arial"/>
              </a:rPr>
              <a:t> </a:t>
            </a:r>
            <a:r>
              <a:rPr sz="1900" spc="-10" dirty="0">
                <a:latin typeface="Arial"/>
                <a:cs typeface="Arial"/>
              </a:rPr>
              <a:t>Email</a:t>
            </a:r>
            <a:endParaRPr sz="1900">
              <a:latin typeface="Arial"/>
              <a:cs typeface="Arial"/>
            </a:endParaRPr>
          </a:p>
          <a:p>
            <a:pPr marL="619760" lvl="1" indent="-149860">
              <a:lnSpc>
                <a:spcPct val="100000"/>
              </a:lnSpc>
              <a:spcBef>
                <a:spcPts val="2160"/>
              </a:spcBef>
              <a:buChar char="•"/>
              <a:tabLst>
                <a:tab pos="619760" algn="l"/>
              </a:tabLst>
            </a:pPr>
            <a:r>
              <a:rPr sz="1900" dirty="0">
                <a:latin typeface="Arial"/>
                <a:cs typeface="Arial"/>
              </a:rPr>
              <a:t>No</a:t>
            </a:r>
            <a:r>
              <a:rPr sz="1900" spc="-25" dirty="0">
                <a:latin typeface="Arial"/>
                <a:cs typeface="Arial"/>
              </a:rPr>
              <a:t> </a:t>
            </a:r>
            <a:r>
              <a:rPr sz="1900" dirty="0">
                <a:latin typeface="Arial"/>
                <a:cs typeface="Arial"/>
              </a:rPr>
              <a:t>access</a:t>
            </a:r>
            <a:r>
              <a:rPr sz="1900" spc="-25" dirty="0">
                <a:latin typeface="Arial"/>
                <a:cs typeface="Arial"/>
              </a:rPr>
              <a:t> </a:t>
            </a:r>
            <a:r>
              <a:rPr sz="1900" dirty="0">
                <a:latin typeface="Arial"/>
                <a:cs typeface="Arial"/>
              </a:rPr>
              <a:t>to</a:t>
            </a:r>
            <a:r>
              <a:rPr sz="1900" spc="-35" dirty="0">
                <a:latin typeface="Arial"/>
                <a:cs typeface="Arial"/>
              </a:rPr>
              <a:t> </a:t>
            </a:r>
            <a:r>
              <a:rPr sz="1900" spc="-20" dirty="0">
                <a:latin typeface="Arial"/>
                <a:cs typeface="Arial"/>
              </a:rPr>
              <a:t>CAC-</a:t>
            </a:r>
            <a:r>
              <a:rPr sz="1900" dirty="0">
                <a:latin typeface="Arial"/>
                <a:cs typeface="Arial"/>
              </a:rPr>
              <a:t>enabled</a:t>
            </a:r>
            <a:r>
              <a:rPr sz="1900" spc="20" dirty="0">
                <a:latin typeface="Arial"/>
                <a:cs typeface="Arial"/>
              </a:rPr>
              <a:t> </a:t>
            </a:r>
            <a:r>
              <a:rPr sz="1900" spc="-10" dirty="0">
                <a:latin typeface="Arial"/>
                <a:cs typeface="Arial"/>
              </a:rPr>
              <a:t>systems</a:t>
            </a:r>
            <a:endParaRPr sz="1900">
              <a:latin typeface="Arial"/>
              <a:cs typeface="Arial"/>
            </a:endParaRPr>
          </a:p>
          <a:p>
            <a:pPr marL="619760" lvl="1" indent="-149860">
              <a:lnSpc>
                <a:spcPct val="100000"/>
              </a:lnSpc>
              <a:spcBef>
                <a:spcPts val="2160"/>
              </a:spcBef>
              <a:buChar char="•"/>
              <a:tabLst>
                <a:tab pos="619760" algn="l"/>
              </a:tabLst>
            </a:pPr>
            <a:r>
              <a:rPr sz="1900" dirty="0">
                <a:latin typeface="Arial"/>
                <a:cs typeface="Arial"/>
              </a:rPr>
              <a:t>Must</a:t>
            </a:r>
            <a:r>
              <a:rPr sz="1900" spc="-60" dirty="0">
                <a:latin typeface="Arial"/>
                <a:cs typeface="Arial"/>
              </a:rPr>
              <a:t> </a:t>
            </a:r>
            <a:r>
              <a:rPr sz="1900" dirty="0">
                <a:latin typeface="Arial"/>
                <a:cs typeface="Arial"/>
              </a:rPr>
              <a:t>change</a:t>
            </a:r>
            <a:r>
              <a:rPr sz="1900" spc="-25" dirty="0">
                <a:latin typeface="Arial"/>
                <a:cs typeface="Arial"/>
              </a:rPr>
              <a:t> </a:t>
            </a:r>
            <a:r>
              <a:rPr sz="1900" b="1" i="1" dirty="0">
                <a:latin typeface="Arial"/>
                <a:cs typeface="Arial"/>
              </a:rPr>
              <a:t>myPay</a:t>
            </a:r>
            <a:r>
              <a:rPr sz="1900" b="1" i="1" spc="-35" dirty="0">
                <a:latin typeface="Arial"/>
                <a:cs typeface="Arial"/>
              </a:rPr>
              <a:t> </a:t>
            </a:r>
            <a:r>
              <a:rPr sz="1900" dirty="0">
                <a:latin typeface="Arial"/>
                <a:cs typeface="Arial"/>
              </a:rPr>
              <a:t>account</a:t>
            </a:r>
            <a:r>
              <a:rPr sz="1900" spc="-35" dirty="0">
                <a:latin typeface="Arial"/>
                <a:cs typeface="Arial"/>
              </a:rPr>
              <a:t> </a:t>
            </a:r>
            <a:r>
              <a:rPr sz="1900" dirty="0">
                <a:latin typeface="Arial"/>
                <a:cs typeface="Arial"/>
              </a:rPr>
              <a:t>to</a:t>
            </a:r>
            <a:r>
              <a:rPr sz="1900" spc="-55" dirty="0">
                <a:latin typeface="Arial"/>
                <a:cs typeface="Arial"/>
              </a:rPr>
              <a:t> </a:t>
            </a:r>
            <a:r>
              <a:rPr sz="1900" dirty="0">
                <a:latin typeface="Arial"/>
                <a:cs typeface="Arial"/>
              </a:rPr>
              <a:t>commercial</a:t>
            </a:r>
            <a:r>
              <a:rPr sz="1900" spc="-30" dirty="0">
                <a:latin typeface="Arial"/>
                <a:cs typeface="Arial"/>
              </a:rPr>
              <a:t> </a:t>
            </a:r>
            <a:r>
              <a:rPr sz="1900" spc="-10" dirty="0">
                <a:latin typeface="Arial"/>
                <a:cs typeface="Arial"/>
              </a:rPr>
              <a:t>email</a:t>
            </a:r>
            <a:endParaRPr sz="1900">
              <a:latin typeface="Arial"/>
              <a:cs typeface="Arial"/>
            </a:endParaRPr>
          </a:p>
          <a:p>
            <a:pPr marL="619760" lvl="1" indent="-149860">
              <a:lnSpc>
                <a:spcPct val="100000"/>
              </a:lnSpc>
              <a:spcBef>
                <a:spcPts val="2160"/>
              </a:spcBef>
              <a:buChar char="•"/>
              <a:tabLst>
                <a:tab pos="619760" algn="l"/>
              </a:tabLst>
            </a:pPr>
            <a:r>
              <a:rPr sz="1900" dirty="0">
                <a:latin typeface="Arial"/>
                <a:cs typeface="Arial"/>
              </a:rPr>
              <a:t>Must</a:t>
            </a:r>
            <a:r>
              <a:rPr sz="1900" spc="-45" dirty="0">
                <a:latin typeface="Arial"/>
                <a:cs typeface="Arial"/>
              </a:rPr>
              <a:t> </a:t>
            </a:r>
            <a:r>
              <a:rPr sz="1900" dirty="0">
                <a:latin typeface="Arial"/>
                <a:cs typeface="Arial"/>
              </a:rPr>
              <a:t>obtain</a:t>
            </a:r>
            <a:r>
              <a:rPr sz="1900" spc="-20" dirty="0">
                <a:latin typeface="Arial"/>
                <a:cs typeface="Arial"/>
              </a:rPr>
              <a:t> </a:t>
            </a:r>
            <a:r>
              <a:rPr sz="1900" dirty="0">
                <a:latin typeface="Arial"/>
                <a:cs typeface="Arial"/>
              </a:rPr>
              <a:t>DS</a:t>
            </a:r>
            <a:r>
              <a:rPr sz="1900" spc="-40" dirty="0">
                <a:latin typeface="Arial"/>
                <a:cs typeface="Arial"/>
              </a:rPr>
              <a:t> </a:t>
            </a:r>
            <a:r>
              <a:rPr sz="1900" dirty="0">
                <a:latin typeface="Arial"/>
                <a:cs typeface="Arial"/>
              </a:rPr>
              <a:t>Logon</a:t>
            </a:r>
            <a:r>
              <a:rPr sz="1900" spc="-114" dirty="0">
                <a:latin typeface="Arial"/>
                <a:cs typeface="Arial"/>
              </a:rPr>
              <a:t> </a:t>
            </a:r>
            <a:r>
              <a:rPr sz="1900" dirty="0">
                <a:latin typeface="Arial"/>
                <a:cs typeface="Arial"/>
              </a:rPr>
              <a:t>Account</a:t>
            </a:r>
            <a:r>
              <a:rPr sz="1900" spc="-35" dirty="0">
                <a:latin typeface="Arial"/>
                <a:cs typeface="Arial"/>
              </a:rPr>
              <a:t> </a:t>
            </a:r>
            <a:r>
              <a:rPr sz="1900" dirty="0">
                <a:latin typeface="Arial"/>
                <a:cs typeface="Arial"/>
              </a:rPr>
              <a:t>to</a:t>
            </a:r>
            <a:r>
              <a:rPr sz="1900" spc="-45" dirty="0">
                <a:latin typeface="Arial"/>
                <a:cs typeface="Arial"/>
              </a:rPr>
              <a:t> </a:t>
            </a:r>
            <a:r>
              <a:rPr sz="1900" dirty="0">
                <a:latin typeface="Arial"/>
                <a:cs typeface="Arial"/>
              </a:rPr>
              <a:t>access</a:t>
            </a:r>
            <a:r>
              <a:rPr sz="1900" spc="-25" dirty="0">
                <a:latin typeface="Arial"/>
                <a:cs typeface="Arial"/>
              </a:rPr>
              <a:t> </a:t>
            </a:r>
            <a:r>
              <a:rPr sz="1900" dirty="0">
                <a:latin typeface="Arial"/>
                <a:cs typeface="Arial"/>
              </a:rPr>
              <a:t>records</a:t>
            </a:r>
            <a:r>
              <a:rPr sz="1900" spc="-25" dirty="0">
                <a:latin typeface="Arial"/>
                <a:cs typeface="Arial"/>
              </a:rPr>
              <a:t> </a:t>
            </a:r>
            <a:r>
              <a:rPr sz="1900" dirty="0">
                <a:latin typeface="Arial"/>
                <a:cs typeface="Arial"/>
              </a:rPr>
              <a:t>and</a:t>
            </a:r>
            <a:r>
              <a:rPr sz="1900" spc="-35" dirty="0">
                <a:latin typeface="Arial"/>
                <a:cs typeface="Arial"/>
              </a:rPr>
              <a:t> </a:t>
            </a:r>
            <a:r>
              <a:rPr sz="1900" spc="-10" dirty="0">
                <a:latin typeface="Arial"/>
                <a:cs typeface="Arial"/>
              </a:rPr>
              <a:t>systems</a:t>
            </a:r>
            <a:endParaRPr sz="1900">
              <a:latin typeface="Arial"/>
              <a:cs typeface="Arial"/>
            </a:endParaRPr>
          </a:p>
          <a:p>
            <a:pPr lvl="1">
              <a:lnSpc>
                <a:spcPct val="100000"/>
              </a:lnSpc>
              <a:spcBef>
                <a:spcPts val="95"/>
              </a:spcBef>
              <a:buFont typeface="Arial"/>
              <a:buChar char="•"/>
            </a:pPr>
            <a:endParaRPr sz="1900">
              <a:latin typeface="Arial"/>
              <a:cs typeface="Arial"/>
            </a:endParaRPr>
          </a:p>
          <a:p>
            <a:pPr marL="12700" marR="5080" indent="149860">
              <a:lnSpc>
                <a:spcPct val="100000"/>
              </a:lnSpc>
              <a:buChar char="•"/>
              <a:tabLst>
                <a:tab pos="162560" algn="l"/>
              </a:tabLst>
            </a:pPr>
            <a:r>
              <a:rPr sz="1900" dirty="0">
                <a:latin typeface="Arial"/>
                <a:cs typeface="Arial"/>
              </a:rPr>
              <a:t>DoD</a:t>
            </a:r>
            <a:r>
              <a:rPr sz="1900" spc="-40" dirty="0">
                <a:latin typeface="Arial"/>
                <a:cs typeface="Arial"/>
              </a:rPr>
              <a:t> </a:t>
            </a:r>
            <a:r>
              <a:rPr sz="1900" dirty="0">
                <a:latin typeface="Arial"/>
                <a:cs typeface="Arial"/>
              </a:rPr>
              <a:t>has</a:t>
            </a:r>
            <a:r>
              <a:rPr sz="1900" spc="-35" dirty="0">
                <a:latin typeface="Arial"/>
                <a:cs typeface="Arial"/>
              </a:rPr>
              <a:t> </a:t>
            </a:r>
            <a:r>
              <a:rPr sz="1900" dirty="0">
                <a:latin typeface="Arial"/>
                <a:cs typeface="Arial"/>
              </a:rPr>
              <a:t>transitioned to</a:t>
            </a:r>
            <a:r>
              <a:rPr sz="1900" spc="-45" dirty="0">
                <a:latin typeface="Arial"/>
                <a:cs typeface="Arial"/>
              </a:rPr>
              <a:t> </a:t>
            </a:r>
            <a:r>
              <a:rPr sz="1900" dirty="0">
                <a:latin typeface="Arial"/>
                <a:cs typeface="Arial"/>
              </a:rPr>
              <a:t>the</a:t>
            </a:r>
            <a:r>
              <a:rPr sz="1900" spc="-45" dirty="0">
                <a:latin typeface="Arial"/>
                <a:cs typeface="Arial"/>
              </a:rPr>
              <a:t> </a:t>
            </a:r>
            <a:r>
              <a:rPr sz="1900" dirty="0">
                <a:latin typeface="Arial"/>
                <a:cs typeface="Arial"/>
              </a:rPr>
              <a:t>issuance</a:t>
            </a:r>
            <a:r>
              <a:rPr sz="1900" spc="-10" dirty="0">
                <a:latin typeface="Arial"/>
                <a:cs typeface="Arial"/>
              </a:rPr>
              <a:t> </a:t>
            </a:r>
            <a:r>
              <a:rPr sz="1900" dirty="0">
                <a:latin typeface="Arial"/>
                <a:cs typeface="Arial"/>
              </a:rPr>
              <a:t>of</a:t>
            </a:r>
            <a:r>
              <a:rPr sz="1900" spc="-45" dirty="0">
                <a:latin typeface="Arial"/>
                <a:cs typeface="Arial"/>
              </a:rPr>
              <a:t> </a:t>
            </a:r>
            <a:r>
              <a:rPr sz="1900" dirty="0">
                <a:latin typeface="Arial"/>
                <a:cs typeface="Arial"/>
              </a:rPr>
              <a:t>a</a:t>
            </a:r>
            <a:r>
              <a:rPr sz="1900" spc="-35" dirty="0">
                <a:latin typeface="Arial"/>
                <a:cs typeface="Arial"/>
              </a:rPr>
              <a:t> </a:t>
            </a:r>
            <a:r>
              <a:rPr sz="1900" dirty="0">
                <a:latin typeface="Arial"/>
                <a:cs typeface="Arial"/>
              </a:rPr>
              <a:t>more</a:t>
            </a:r>
            <a:r>
              <a:rPr sz="1900" spc="-35" dirty="0">
                <a:latin typeface="Arial"/>
                <a:cs typeface="Arial"/>
              </a:rPr>
              <a:t> </a:t>
            </a:r>
            <a:r>
              <a:rPr sz="1900" dirty="0">
                <a:latin typeface="Arial"/>
                <a:cs typeface="Arial"/>
              </a:rPr>
              <a:t>secure</a:t>
            </a:r>
            <a:r>
              <a:rPr sz="1900" spc="-25" dirty="0">
                <a:latin typeface="Arial"/>
                <a:cs typeface="Arial"/>
              </a:rPr>
              <a:t> </a:t>
            </a:r>
            <a:r>
              <a:rPr sz="1900" dirty="0">
                <a:latin typeface="Arial"/>
                <a:cs typeface="Arial"/>
              </a:rPr>
              <a:t>next</a:t>
            </a:r>
            <a:r>
              <a:rPr sz="1900" spc="-35" dirty="0">
                <a:latin typeface="Arial"/>
                <a:cs typeface="Arial"/>
              </a:rPr>
              <a:t> </a:t>
            </a:r>
            <a:r>
              <a:rPr sz="1900" dirty="0">
                <a:latin typeface="Arial"/>
                <a:cs typeface="Arial"/>
              </a:rPr>
              <a:t>generation USID</a:t>
            </a:r>
            <a:r>
              <a:rPr sz="1900" spc="-35" dirty="0">
                <a:latin typeface="Arial"/>
                <a:cs typeface="Arial"/>
              </a:rPr>
              <a:t> </a:t>
            </a:r>
            <a:r>
              <a:rPr sz="1900" spc="-25" dirty="0">
                <a:latin typeface="Arial"/>
                <a:cs typeface="Arial"/>
              </a:rPr>
              <a:t>to </a:t>
            </a:r>
            <a:r>
              <a:rPr sz="1900" dirty="0">
                <a:latin typeface="Arial"/>
                <a:cs typeface="Arial"/>
              </a:rPr>
              <a:t>replace</a:t>
            </a:r>
            <a:r>
              <a:rPr sz="1900" spc="-10" dirty="0">
                <a:latin typeface="Arial"/>
                <a:cs typeface="Arial"/>
              </a:rPr>
              <a:t> </a:t>
            </a:r>
            <a:r>
              <a:rPr sz="1900" dirty="0">
                <a:latin typeface="Arial"/>
                <a:cs typeface="Arial"/>
              </a:rPr>
              <a:t>the</a:t>
            </a:r>
            <a:r>
              <a:rPr sz="1900" spc="-35" dirty="0">
                <a:latin typeface="Arial"/>
                <a:cs typeface="Arial"/>
              </a:rPr>
              <a:t> </a:t>
            </a:r>
            <a:r>
              <a:rPr sz="1900" dirty="0">
                <a:latin typeface="Arial"/>
                <a:cs typeface="Arial"/>
              </a:rPr>
              <a:t>former</a:t>
            </a:r>
            <a:r>
              <a:rPr sz="1900" spc="-20" dirty="0">
                <a:latin typeface="Arial"/>
                <a:cs typeface="Arial"/>
              </a:rPr>
              <a:t> </a:t>
            </a:r>
            <a:r>
              <a:rPr sz="1900" spc="-10" dirty="0">
                <a:latin typeface="Arial"/>
                <a:cs typeface="Arial"/>
              </a:rPr>
              <a:t>paper-</a:t>
            </a:r>
            <a:r>
              <a:rPr sz="1900" dirty="0">
                <a:latin typeface="Arial"/>
                <a:cs typeface="Arial"/>
              </a:rPr>
              <a:t>based</a:t>
            </a:r>
            <a:r>
              <a:rPr sz="1900" spc="20" dirty="0">
                <a:latin typeface="Arial"/>
                <a:cs typeface="Arial"/>
              </a:rPr>
              <a:t> </a:t>
            </a:r>
            <a:r>
              <a:rPr sz="1900" spc="-10" dirty="0">
                <a:latin typeface="Arial"/>
                <a:cs typeface="Arial"/>
              </a:rPr>
              <a:t>USID.</a:t>
            </a:r>
            <a:r>
              <a:rPr sz="1900" spc="-125" dirty="0">
                <a:latin typeface="Arial"/>
                <a:cs typeface="Arial"/>
              </a:rPr>
              <a:t> </a:t>
            </a:r>
            <a:r>
              <a:rPr sz="1900" dirty="0">
                <a:latin typeface="Arial"/>
                <a:cs typeface="Arial"/>
              </a:rPr>
              <a:t>Although the</a:t>
            </a:r>
            <a:r>
              <a:rPr sz="1900" spc="-35" dirty="0">
                <a:latin typeface="Arial"/>
                <a:cs typeface="Arial"/>
              </a:rPr>
              <a:t> </a:t>
            </a:r>
            <a:r>
              <a:rPr sz="1900" dirty="0">
                <a:latin typeface="Arial"/>
                <a:cs typeface="Arial"/>
              </a:rPr>
              <a:t>new</a:t>
            </a:r>
            <a:r>
              <a:rPr sz="1900" spc="-20" dirty="0">
                <a:latin typeface="Arial"/>
                <a:cs typeface="Arial"/>
              </a:rPr>
              <a:t> </a:t>
            </a:r>
            <a:r>
              <a:rPr sz="1900" dirty="0">
                <a:latin typeface="Arial"/>
                <a:cs typeface="Arial"/>
              </a:rPr>
              <a:t>USID</a:t>
            </a:r>
            <a:r>
              <a:rPr sz="1900" spc="-40" dirty="0">
                <a:latin typeface="Arial"/>
                <a:cs typeface="Arial"/>
              </a:rPr>
              <a:t> </a:t>
            </a:r>
            <a:r>
              <a:rPr sz="1900" dirty="0">
                <a:latin typeface="Arial"/>
                <a:cs typeface="Arial"/>
              </a:rPr>
              <a:t>looks</a:t>
            </a:r>
            <a:r>
              <a:rPr sz="1900" spc="-20" dirty="0">
                <a:latin typeface="Arial"/>
                <a:cs typeface="Arial"/>
              </a:rPr>
              <a:t> </a:t>
            </a:r>
            <a:r>
              <a:rPr sz="1900" dirty="0">
                <a:latin typeface="Arial"/>
                <a:cs typeface="Arial"/>
              </a:rPr>
              <a:t>like</a:t>
            </a:r>
            <a:r>
              <a:rPr sz="1900" spc="-25" dirty="0">
                <a:latin typeface="Arial"/>
                <a:cs typeface="Arial"/>
              </a:rPr>
              <a:t> </a:t>
            </a:r>
            <a:r>
              <a:rPr sz="1900" dirty="0">
                <a:latin typeface="Arial"/>
                <a:cs typeface="Arial"/>
              </a:rPr>
              <a:t>a</a:t>
            </a:r>
            <a:r>
              <a:rPr sz="1900" spc="-25" dirty="0">
                <a:latin typeface="Arial"/>
                <a:cs typeface="Arial"/>
              </a:rPr>
              <a:t> </a:t>
            </a:r>
            <a:r>
              <a:rPr sz="1900" spc="-20" dirty="0">
                <a:latin typeface="Arial"/>
                <a:cs typeface="Arial"/>
              </a:rPr>
              <a:t>CAC, </a:t>
            </a:r>
            <a:r>
              <a:rPr sz="1900" dirty="0">
                <a:latin typeface="Arial"/>
                <a:cs typeface="Arial"/>
                <a:hlinkClick r:id="rId3"/>
              </a:rPr>
              <a:t>it</a:t>
            </a:r>
            <a:r>
              <a:rPr sz="1900" spc="-40" dirty="0">
                <a:latin typeface="Arial"/>
                <a:cs typeface="Arial"/>
                <a:hlinkClick r:id="rId3"/>
              </a:rPr>
              <a:t> </a:t>
            </a:r>
            <a:r>
              <a:rPr sz="1900" dirty="0">
                <a:latin typeface="Arial"/>
                <a:cs typeface="Arial"/>
                <a:hlinkClick r:id="rId3"/>
              </a:rPr>
              <a:t>does</a:t>
            </a:r>
            <a:r>
              <a:rPr sz="1900" spc="-25" dirty="0">
                <a:latin typeface="Arial"/>
                <a:cs typeface="Arial"/>
                <a:hlinkClick r:id="rId3"/>
              </a:rPr>
              <a:t> </a:t>
            </a:r>
            <a:r>
              <a:rPr sz="1900" dirty="0">
                <a:latin typeface="Arial"/>
                <a:cs typeface="Arial"/>
                <a:hlinkClick r:id="rId3"/>
              </a:rPr>
              <a:t>not</a:t>
            </a:r>
            <a:r>
              <a:rPr sz="1900" spc="-25" dirty="0">
                <a:latin typeface="Arial"/>
                <a:cs typeface="Arial"/>
                <a:hlinkClick r:id="rId3"/>
              </a:rPr>
              <a:t> </a:t>
            </a:r>
            <a:r>
              <a:rPr sz="1900" dirty="0">
                <a:latin typeface="Arial"/>
                <a:cs typeface="Arial"/>
                <a:hlinkClick r:id="rId3"/>
              </a:rPr>
              <a:t>contain</a:t>
            </a:r>
            <a:r>
              <a:rPr sz="1900" spc="-15" dirty="0">
                <a:latin typeface="Arial"/>
                <a:cs typeface="Arial"/>
                <a:hlinkClick r:id="rId3"/>
              </a:rPr>
              <a:t> </a:t>
            </a:r>
            <a:r>
              <a:rPr sz="1900" dirty="0">
                <a:latin typeface="Arial"/>
                <a:cs typeface="Arial"/>
                <a:hlinkClick r:id="rId3"/>
              </a:rPr>
              <a:t>a</a:t>
            </a:r>
            <a:r>
              <a:rPr sz="1900" spc="-25" dirty="0">
                <a:latin typeface="Arial"/>
                <a:cs typeface="Arial"/>
                <a:hlinkClick r:id="rId3"/>
              </a:rPr>
              <a:t> </a:t>
            </a:r>
            <a:r>
              <a:rPr sz="1900" dirty="0">
                <a:latin typeface="Arial"/>
                <a:cs typeface="Arial"/>
                <a:hlinkClick r:id="rId3"/>
              </a:rPr>
              <a:t>chip.</a:t>
            </a:r>
            <a:r>
              <a:rPr sz="1900" spc="-30" dirty="0">
                <a:latin typeface="Arial"/>
                <a:cs typeface="Arial"/>
                <a:hlinkClick r:id="rId3"/>
              </a:rPr>
              <a:t> </a:t>
            </a:r>
            <a:r>
              <a:rPr sz="1900" dirty="0">
                <a:latin typeface="Arial"/>
                <a:cs typeface="Arial"/>
                <a:hlinkClick r:id="rId3"/>
              </a:rPr>
              <a:t>For</a:t>
            </a:r>
            <a:r>
              <a:rPr sz="1900" spc="-35" dirty="0">
                <a:latin typeface="Arial"/>
                <a:cs typeface="Arial"/>
                <a:hlinkClick r:id="rId3"/>
              </a:rPr>
              <a:t> </a:t>
            </a:r>
            <a:r>
              <a:rPr sz="1900" dirty="0">
                <a:latin typeface="Arial"/>
                <a:cs typeface="Arial"/>
                <a:hlinkClick r:id="rId3"/>
              </a:rPr>
              <a:t>more</a:t>
            </a:r>
            <a:r>
              <a:rPr sz="1900" spc="-25" dirty="0">
                <a:latin typeface="Arial"/>
                <a:cs typeface="Arial"/>
                <a:hlinkClick r:id="rId3"/>
              </a:rPr>
              <a:t> </a:t>
            </a:r>
            <a:r>
              <a:rPr sz="1900" dirty="0">
                <a:latin typeface="Arial"/>
                <a:cs typeface="Arial"/>
                <a:hlinkClick r:id="rId3"/>
              </a:rPr>
              <a:t>information</a:t>
            </a:r>
            <a:r>
              <a:rPr sz="1900" spc="5" dirty="0">
                <a:latin typeface="Arial"/>
                <a:cs typeface="Arial"/>
                <a:hlinkClick r:id="rId3"/>
              </a:rPr>
              <a:t> </a:t>
            </a:r>
            <a:r>
              <a:rPr sz="1900" dirty="0">
                <a:latin typeface="Arial"/>
                <a:cs typeface="Arial"/>
                <a:hlinkClick r:id="rId3"/>
              </a:rPr>
              <a:t>go</a:t>
            </a:r>
            <a:r>
              <a:rPr sz="1900" spc="-35" dirty="0">
                <a:latin typeface="Arial"/>
                <a:cs typeface="Arial"/>
                <a:hlinkClick r:id="rId3"/>
              </a:rPr>
              <a:t> </a:t>
            </a:r>
            <a:r>
              <a:rPr sz="1900" dirty="0">
                <a:latin typeface="Arial"/>
                <a:cs typeface="Arial"/>
                <a:hlinkClick r:id="rId3"/>
              </a:rPr>
              <a:t>to</a:t>
            </a:r>
            <a:r>
              <a:rPr sz="1900" spc="-45" dirty="0">
                <a:latin typeface="Arial"/>
                <a:cs typeface="Arial"/>
                <a:hlinkClick r:id="rId3"/>
              </a:rPr>
              <a:t> </a:t>
            </a:r>
            <a:r>
              <a:rPr sz="1900" u="sng" spc="-10" dirty="0">
                <a:solidFill>
                  <a:srgbClr val="0000FF"/>
                </a:solidFill>
                <a:uFill>
                  <a:solidFill>
                    <a:srgbClr val="0000FF"/>
                  </a:solidFill>
                </a:uFill>
                <a:latin typeface="Arial"/>
                <a:cs typeface="Arial"/>
                <a:hlinkClick r:id="rId3"/>
              </a:rPr>
              <a:t>https://www.cac.mil/Next-</a:t>
            </a:r>
            <a:r>
              <a:rPr sz="1900" u="none" spc="-10" dirty="0">
                <a:solidFill>
                  <a:srgbClr val="0000FF"/>
                </a:solidFill>
                <a:latin typeface="Arial"/>
                <a:cs typeface="Arial"/>
                <a:hlinkClick r:id="rId3"/>
              </a:rPr>
              <a:t> </a:t>
            </a:r>
            <a:r>
              <a:rPr sz="1900" u="sng" spc="-10" dirty="0">
                <a:solidFill>
                  <a:srgbClr val="0000FF"/>
                </a:solidFill>
                <a:uFill>
                  <a:solidFill>
                    <a:srgbClr val="0000FF"/>
                  </a:solidFill>
                </a:uFill>
                <a:latin typeface="Arial"/>
                <a:cs typeface="Arial"/>
                <a:hlinkClick r:id="rId3"/>
              </a:rPr>
              <a:t>Generation-Uniformed-Services-ID-Card/</a:t>
            </a:r>
            <a:endParaRPr sz="1900">
              <a:latin typeface="Arial"/>
              <a:cs typeface="Arial"/>
            </a:endParaRPr>
          </a:p>
        </p:txBody>
      </p:sp>
      <p:sp>
        <p:nvSpPr>
          <p:cNvPr id="4" name="object 4"/>
          <p:cNvSpPr txBox="1"/>
          <p:nvPr/>
        </p:nvSpPr>
        <p:spPr>
          <a:xfrm>
            <a:off x="685800" y="5568315"/>
            <a:ext cx="7848600" cy="918210"/>
          </a:xfrm>
          <a:prstGeom prst="rect">
            <a:avLst/>
          </a:prstGeom>
          <a:ln w="57150">
            <a:solidFill>
              <a:srgbClr val="336600"/>
            </a:solidFill>
          </a:ln>
        </p:spPr>
        <p:txBody>
          <a:bodyPr vert="horz" wrap="square" lIns="0" tIns="10795" rIns="0" bIns="0" rtlCol="0">
            <a:spAutoFit/>
          </a:bodyPr>
          <a:lstStyle/>
          <a:p>
            <a:pPr marL="1795780" marR="1789430" indent="-1905" algn="ctr">
              <a:lnSpc>
                <a:spcPts val="2300"/>
              </a:lnSpc>
              <a:spcBef>
                <a:spcPts val="85"/>
              </a:spcBef>
            </a:pPr>
            <a:r>
              <a:rPr sz="1600" b="1" dirty="0">
                <a:latin typeface="Arial"/>
                <a:cs typeface="Arial"/>
              </a:rPr>
              <a:t>DS</a:t>
            </a:r>
            <a:r>
              <a:rPr sz="1600" b="1" spc="-25" dirty="0">
                <a:latin typeface="Arial"/>
                <a:cs typeface="Arial"/>
              </a:rPr>
              <a:t> </a:t>
            </a:r>
            <a:r>
              <a:rPr sz="1600" b="1" dirty="0">
                <a:latin typeface="Arial"/>
                <a:cs typeface="Arial"/>
              </a:rPr>
              <a:t>Logon:</a:t>
            </a:r>
            <a:r>
              <a:rPr sz="1600" b="1" spc="-5" dirty="0">
                <a:latin typeface="Arial"/>
                <a:cs typeface="Arial"/>
              </a:rPr>
              <a:t> </a:t>
            </a:r>
            <a:r>
              <a:rPr sz="1600" dirty="0">
                <a:latin typeface="Arial"/>
                <a:cs typeface="Arial"/>
              </a:rPr>
              <a:t>Request</a:t>
            </a:r>
            <a:r>
              <a:rPr sz="1600" spc="-15" dirty="0">
                <a:latin typeface="Arial"/>
                <a:cs typeface="Arial"/>
              </a:rPr>
              <a:t> </a:t>
            </a:r>
            <a:r>
              <a:rPr sz="1600" dirty="0">
                <a:latin typeface="Arial"/>
                <a:cs typeface="Arial"/>
              </a:rPr>
              <a:t>an</a:t>
            </a:r>
            <a:r>
              <a:rPr sz="1600" spc="-25" dirty="0">
                <a:latin typeface="Arial"/>
                <a:cs typeface="Arial"/>
              </a:rPr>
              <a:t> </a:t>
            </a:r>
            <a:r>
              <a:rPr sz="1600" dirty="0">
                <a:latin typeface="Arial"/>
                <a:cs typeface="Arial"/>
              </a:rPr>
              <a:t>account</a:t>
            </a:r>
            <a:r>
              <a:rPr sz="1600" spc="-30" dirty="0">
                <a:latin typeface="Arial"/>
                <a:cs typeface="Arial"/>
              </a:rPr>
              <a:t> </a:t>
            </a:r>
            <a:r>
              <a:rPr sz="1600" dirty="0">
                <a:latin typeface="Arial"/>
                <a:cs typeface="Arial"/>
              </a:rPr>
              <a:t>online</a:t>
            </a:r>
            <a:r>
              <a:rPr sz="1600" spc="-40" dirty="0">
                <a:latin typeface="Arial"/>
                <a:cs typeface="Arial"/>
              </a:rPr>
              <a:t> </a:t>
            </a:r>
            <a:r>
              <a:rPr sz="1600" spc="-25" dirty="0">
                <a:latin typeface="Arial"/>
                <a:cs typeface="Arial"/>
              </a:rPr>
              <a:t>at </a:t>
            </a:r>
            <a:r>
              <a:rPr sz="1600" u="sng" spc="-10" dirty="0">
                <a:solidFill>
                  <a:srgbClr val="0000FF"/>
                </a:solidFill>
                <a:uFill>
                  <a:solidFill>
                    <a:srgbClr val="0000FF"/>
                  </a:solidFill>
                </a:uFill>
                <a:latin typeface="Arial"/>
                <a:cs typeface="Arial"/>
                <a:hlinkClick r:id="rId4"/>
              </a:rPr>
              <a:t>https://www.dmdc.osd.mil/identitymanagement</a:t>
            </a:r>
            <a:r>
              <a:rPr sz="1600" u="none" spc="-10" dirty="0">
                <a:solidFill>
                  <a:srgbClr val="0000FF"/>
                </a:solidFill>
                <a:latin typeface="Arial"/>
                <a:cs typeface="Arial"/>
              </a:rPr>
              <a:t> </a:t>
            </a:r>
            <a:r>
              <a:rPr sz="1600" u="none" dirty="0">
                <a:latin typeface="Arial"/>
                <a:cs typeface="Arial"/>
              </a:rPr>
              <a:t>or</a:t>
            </a:r>
            <a:r>
              <a:rPr sz="1600" u="none" spc="-10" dirty="0">
                <a:latin typeface="Arial"/>
                <a:cs typeface="Arial"/>
              </a:rPr>
              <a:t> </a:t>
            </a:r>
            <a:r>
              <a:rPr sz="1600" u="none" dirty="0">
                <a:latin typeface="Arial"/>
                <a:cs typeface="Arial"/>
              </a:rPr>
              <a:t>visit</a:t>
            </a:r>
            <a:r>
              <a:rPr sz="1600" u="none" spc="-25" dirty="0">
                <a:latin typeface="Arial"/>
                <a:cs typeface="Arial"/>
              </a:rPr>
              <a:t> </a:t>
            </a:r>
            <a:r>
              <a:rPr sz="1600" u="none" dirty="0">
                <a:latin typeface="Arial"/>
                <a:cs typeface="Arial"/>
              </a:rPr>
              <a:t>an</a:t>
            </a:r>
            <a:r>
              <a:rPr sz="1600" u="none" spc="-20" dirty="0">
                <a:latin typeface="Arial"/>
                <a:cs typeface="Arial"/>
              </a:rPr>
              <a:t> </a:t>
            </a:r>
            <a:r>
              <a:rPr sz="1600" u="none" dirty="0">
                <a:latin typeface="Arial"/>
                <a:cs typeface="Arial"/>
              </a:rPr>
              <a:t>ID</a:t>
            </a:r>
            <a:r>
              <a:rPr sz="1600" u="none" spc="-5" dirty="0">
                <a:latin typeface="Arial"/>
                <a:cs typeface="Arial"/>
              </a:rPr>
              <a:t> </a:t>
            </a:r>
            <a:r>
              <a:rPr sz="1600" u="none" dirty="0">
                <a:latin typeface="Arial"/>
                <a:cs typeface="Arial"/>
              </a:rPr>
              <a:t>Card facility</a:t>
            </a:r>
            <a:r>
              <a:rPr sz="1600" u="none" spc="-25" dirty="0">
                <a:latin typeface="Arial"/>
                <a:cs typeface="Arial"/>
              </a:rPr>
              <a:t> </a:t>
            </a:r>
            <a:r>
              <a:rPr sz="1600" u="none" dirty="0">
                <a:latin typeface="Arial"/>
                <a:cs typeface="Arial"/>
              </a:rPr>
              <a:t>or</a:t>
            </a:r>
            <a:r>
              <a:rPr sz="1600" u="none" spc="-5" dirty="0">
                <a:latin typeface="Arial"/>
                <a:cs typeface="Arial"/>
              </a:rPr>
              <a:t> </a:t>
            </a:r>
            <a:r>
              <a:rPr sz="1600" u="none" dirty="0">
                <a:latin typeface="Arial"/>
                <a:cs typeface="Arial"/>
              </a:rPr>
              <a:t>VA</a:t>
            </a:r>
            <a:r>
              <a:rPr sz="1600" u="none" spc="-25" dirty="0">
                <a:latin typeface="Arial"/>
                <a:cs typeface="Arial"/>
              </a:rPr>
              <a:t> </a:t>
            </a:r>
            <a:r>
              <a:rPr sz="1600" u="none" dirty="0">
                <a:latin typeface="Arial"/>
                <a:cs typeface="Arial"/>
              </a:rPr>
              <a:t>Regional</a:t>
            </a:r>
            <a:r>
              <a:rPr sz="1600" u="none" spc="-20" dirty="0">
                <a:latin typeface="Arial"/>
                <a:cs typeface="Arial"/>
              </a:rPr>
              <a:t> </a:t>
            </a:r>
            <a:r>
              <a:rPr sz="1600" u="none" spc="-10" dirty="0">
                <a:latin typeface="Arial"/>
                <a:cs typeface="Arial"/>
              </a:rPr>
              <a:t>Office</a:t>
            </a:r>
            <a:endParaRPr sz="1600">
              <a:latin typeface="Arial"/>
              <a:cs typeface="Arial"/>
            </a:endParaRPr>
          </a:p>
        </p:txBody>
      </p:sp>
      <p:grpSp>
        <p:nvGrpSpPr>
          <p:cNvPr id="5" name="object 5"/>
          <p:cNvGrpSpPr/>
          <p:nvPr/>
        </p:nvGrpSpPr>
        <p:grpSpPr>
          <a:xfrm>
            <a:off x="6363642" y="1853944"/>
            <a:ext cx="2668270" cy="1890395"/>
            <a:chOff x="6363642" y="1853944"/>
            <a:chExt cx="2668270" cy="1890395"/>
          </a:xfrm>
        </p:grpSpPr>
        <p:pic>
          <p:nvPicPr>
            <p:cNvPr id="6" name="object 6"/>
            <p:cNvPicPr/>
            <p:nvPr/>
          </p:nvPicPr>
          <p:blipFill>
            <a:blip r:embed="rId5" cstate="print"/>
            <a:stretch>
              <a:fillRect/>
            </a:stretch>
          </p:blipFill>
          <p:spPr>
            <a:xfrm>
              <a:off x="6373990" y="1864283"/>
              <a:ext cx="2647226" cy="1869516"/>
            </a:xfrm>
            <a:prstGeom prst="rect">
              <a:avLst/>
            </a:prstGeom>
          </p:spPr>
        </p:pic>
        <p:sp>
          <p:nvSpPr>
            <p:cNvPr id="7" name="object 7"/>
            <p:cNvSpPr/>
            <p:nvPr/>
          </p:nvSpPr>
          <p:spPr>
            <a:xfrm>
              <a:off x="6368405" y="1858706"/>
              <a:ext cx="2658745" cy="1880870"/>
            </a:xfrm>
            <a:custGeom>
              <a:avLst/>
              <a:gdLst/>
              <a:ahLst/>
              <a:cxnLst/>
              <a:rect l="l" t="t" r="r" b="b"/>
              <a:pathLst>
                <a:path w="2658745" h="1880870">
                  <a:moveTo>
                    <a:pt x="273593" y="0"/>
                  </a:moveTo>
                  <a:lnTo>
                    <a:pt x="2658403" y="458917"/>
                  </a:lnTo>
                  <a:lnTo>
                    <a:pt x="2384810" y="1880673"/>
                  </a:lnTo>
                  <a:lnTo>
                    <a:pt x="0" y="1421756"/>
                  </a:lnTo>
                  <a:lnTo>
                    <a:pt x="273593" y="0"/>
                  </a:lnTo>
                  <a:close/>
                </a:path>
              </a:pathLst>
            </a:custGeom>
            <a:ln w="9525">
              <a:solidFill>
                <a:srgbClr val="000000"/>
              </a:solidFill>
            </a:ln>
          </p:spPr>
          <p:txBody>
            <a:bodyPr wrap="square" lIns="0" tIns="0" rIns="0" bIns="0" rtlCol="0"/>
            <a:lstStyle/>
            <a:p>
              <a:endParaRPr/>
            </a:p>
          </p:txBody>
        </p:sp>
      </p:grpSp>
      <p:pic>
        <p:nvPicPr>
          <p:cNvPr id="8" name="object 8"/>
          <p:cNvPicPr/>
          <p:nvPr/>
        </p:nvPicPr>
        <p:blipFill>
          <a:blip r:embed="rId6" cstate="print"/>
          <a:stretch>
            <a:fillRect/>
          </a:stretch>
        </p:blipFill>
        <p:spPr>
          <a:xfrm>
            <a:off x="12611" y="88813"/>
            <a:ext cx="228777" cy="228777"/>
          </a:xfrm>
          <a:prstGeom prst="rect">
            <a:avLst/>
          </a:prstGeom>
        </p:spPr>
      </p:pic>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53340">
              <a:lnSpc>
                <a:spcPts val="1390"/>
              </a:lnSpc>
            </a:pPr>
            <a:fld id="{81D60167-4931-47E6-BA6A-407CBD079E47}" type="slidenum">
              <a:rPr spc="-25" dirty="0">
                <a:latin typeface="Calibri"/>
                <a:cs typeface="Calibri"/>
              </a:rPr>
              <a:t>37</a:t>
            </a:fld>
            <a:endParaRPr spc="-25" dirty="0">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754380">
              <a:lnSpc>
                <a:spcPct val="100000"/>
              </a:lnSpc>
              <a:spcBef>
                <a:spcPts val="100"/>
              </a:spcBef>
            </a:pPr>
            <a:r>
              <a:rPr dirty="0"/>
              <a:t>Websites</a:t>
            </a:r>
            <a:r>
              <a:rPr spc="-60" dirty="0"/>
              <a:t> </a:t>
            </a:r>
            <a:r>
              <a:rPr dirty="0"/>
              <a:t>Accepting</a:t>
            </a:r>
            <a:r>
              <a:rPr spc="-80" dirty="0"/>
              <a:t> </a:t>
            </a:r>
            <a:r>
              <a:rPr dirty="0"/>
              <a:t>DS</a:t>
            </a:r>
            <a:r>
              <a:rPr spc="-45" dirty="0"/>
              <a:t> </a:t>
            </a:r>
            <a:r>
              <a:rPr spc="-10" dirty="0"/>
              <a:t>Logon</a:t>
            </a:r>
          </a:p>
        </p:txBody>
      </p:sp>
      <p:sp>
        <p:nvSpPr>
          <p:cNvPr id="3" name="object 3"/>
          <p:cNvSpPr txBox="1">
            <a:spLocks noGrp="1"/>
          </p:cNvSpPr>
          <p:nvPr>
            <p:ph type="body" idx="1"/>
          </p:nvPr>
        </p:nvSpPr>
        <p:spPr>
          <a:prstGeom prst="rect">
            <a:avLst/>
          </a:prstGeom>
        </p:spPr>
        <p:txBody>
          <a:bodyPr vert="horz" wrap="square" lIns="0" tIns="76835" rIns="0" bIns="0" rtlCol="0">
            <a:spAutoFit/>
          </a:bodyPr>
          <a:lstStyle/>
          <a:p>
            <a:pPr marL="148590" indent="-135890">
              <a:lnSpc>
                <a:spcPct val="100000"/>
              </a:lnSpc>
              <a:spcBef>
                <a:spcPts val="605"/>
              </a:spcBef>
              <a:buChar char="•"/>
              <a:tabLst>
                <a:tab pos="148590" algn="l"/>
              </a:tabLst>
            </a:pPr>
            <a:r>
              <a:rPr dirty="0"/>
              <a:t>Army</a:t>
            </a:r>
            <a:r>
              <a:rPr spc="-65" dirty="0"/>
              <a:t> </a:t>
            </a:r>
            <a:r>
              <a:rPr dirty="0"/>
              <a:t>Review</a:t>
            </a:r>
            <a:r>
              <a:rPr spc="-45" dirty="0"/>
              <a:t> </a:t>
            </a:r>
            <a:r>
              <a:rPr dirty="0"/>
              <a:t>Board</a:t>
            </a:r>
            <a:r>
              <a:rPr spc="-130" dirty="0"/>
              <a:t> </a:t>
            </a:r>
            <a:r>
              <a:rPr dirty="0"/>
              <a:t>Agency</a:t>
            </a:r>
            <a:r>
              <a:rPr spc="-45" dirty="0"/>
              <a:t> </a:t>
            </a:r>
            <a:r>
              <a:rPr dirty="0"/>
              <a:t>(ARBA)</a:t>
            </a:r>
            <a:r>
              <a:rPr spc="-50" dirty="0"/>
              <a:t> </a:t>
            </a:r>
            <a:r>
              <a:rPr dirty="0"/>
              <a:t>Case</a:t>
            </a:r>
            <a:r>
              <a:rPr spc="-75" dirty="0"/>
              <a:t> </a:t>
            </a:r>
            <a:r>
              <a:rPr dirty="0"/>
              <a:t>Tracking</a:t>
            </a:r>
            <a:r>
              <a:rPr spc="-40" dirty="0"/>
              <a:t> </a:t>
            </a:r>
            <a:r>
              <a:rPr dirty="0"/>
              <a:t>System</a:t>
            </a:r>
            <a:r>
              <a:rPr spc="-50" dirty="0"/>
              <a:t> </a:t>
            </a:r>
            <a:r>
              <a:rPr spc="-10" dirty="0"/>
              <a:t>(ACTS)</a:t>
            </a:r>
          </a:p>
          <a:p>
            <a:pPr marL="148590" indent="-135890">
              <a:lnSpc>
                <a:spcPct val="100000"/>
              </a:lnSpc>
              <a:spcBef>
                <a:spcPts val="500"/>
              </a:spcBef>
              <a:buChar char="•"/>
              <a:tabLst>
                <a:tab pos="148590" algn="l"/>
              </a:tabLst>
            </a:pPr>
            <a:r>
              <a:rPr dirty="0"/>
              <a:t>Army</a:t>
            </a:r>
            <a:r>
              <a:rPr spc="-90" dirty="0"/>
              <a:t> </a:t>
            </a:r>
            <a:r>
              <a:rPr spc="-20" dirty="0"/>
              <a:t>Transition</a:t>
            </a:r>
            <a:r>
              <a:rPr spc="-110" dirty="0"/>
              <a:t> </a:t>
            </a:r>
            <a:r>
              <a:rPr dirty="0"/>
              <a:t>Assistance</a:t>
            </a:r>
            <a:r>
              <a:rPr spc="-35" dirty="0"/>
              <a:t> </a:t>
            </a:r>
            <a:r>
              <a:rPr dirty="0"/>
              <a:t>Program</a:t>
            </a:r>
            <a:r>
              <a:rPr spc="-30" dirty="0"/>
              <a:t> </a:t>
            </a:r>
            <a:r>
              <a:rPr spc="-10" dirty="0"/>
              <a:t>(TAP)</a:t>
            </a:r>
            <a:r>
              <a:rPr spc="-40" dirty="0"/>
              <a:t> </a:t>
            </a:r>
            <a:r>
              <a:rPr spc="-10" dirty="0"/>
              <a:t>Portal</a:t>
            </a:r>
          </a:p>
          <a:p>
            <a:pPr marL="162560" indent="-149860">
              <a:lnSpc>
                <a:spcPct val="100000"/>
              </a:lnSpc>
              <a:spcBef>
                <a:spcPts val="495"/>
              </a:spcBef>
              <a:buChar char="•"/>
              <a:tabLst>
                <a:tab pos="162560" algn="l"/>
              </a:tabLst>
            </a:pPr>
            <a:r>
              <a:rPr dirty="0"/>
              <a:t>Consolidated</a:t>
            </a:r>
            <a:r>
              <a:rPr spc="-15" dirty="0"/>
              <a:t> </a:t>
            </a:r>
            <a:r>
              <a:rPr dirty="0"/>
              <a:t>ID</a:t>
            </a:r>
            <a:r>
              <a:rPr spc="-65" dirty="0"/>
              <a:t> </a:t>
            </a:r>
            <a:r>
              <a:rPr dirty="0"/>
              <a:t>Card</a:t>
            </a:r>
            <a:r>
              <a:rPr spc="-60" dirty="0"/>
              <a:t> </a:t>
            </a:r>
            <a:r>
              <a:rPr dirty="0"/>
              <a:t>Office</a:t>
            </a:r>
            <a:r>
              <a:rPr spc="-55" dirty="0"/>
              <a:t> </a:t>
            </a:r>
            <a:r>
              <a:rPr spc="-10" dirty="0"/>
              <a:t>Online</a:t>
            </a:r>
          </a:p>
          <a:p>
            <a:pPr marL="144780" marR="571500" indent="-132715">
              <a:lnSpc>
                <a:spcPct val="122100"/>
              </a:lnSpc>
              <a:buChar char="•"/>
              <a:tabLst>
                <a:tab pos="144780" algn="l"/>
                <a:tab pos="161925" algn="l"/>
              </a:tabLst>
            </a:pPr>
            <a:r>
              <a:rPr dirty="0"/>
              <a:t>	</a:t>
            </a:r>
            <a:r>
              <a:rPr spc="-10" dirty="0"/>
              <a:t>U.S.</a:t>
            </a:r>
            <a:r>
              <a:rPr spc="-125" dirty="0"/>
              <a:t> </a:t>
            </a:r>
            <a:r>
              <a:rPr dirty="0"/>
              <a:t>Army</a:t>
            </a:r>
            <a:r>
              <a:rPr spc="-75" dirty="0"/>
              <a:t> </a:t>
            </a:r>
            <a:r>
              <a:rPr dirty="0"/>
              <a:t>Human</a:t>
            </a:r>
            <a:r>
              <a:rPr spc="-35" dirty="0"/>
              <a:t> </a:t>
            </a:r>
            <a:r>
              <a:rPr dirty="0"/>
              <a:t>Resources</a:t>
            </a:r>
            <a:r>
              <a:rPr spc="-20" dirty="0"/>
              <a:t> </a:t>
            </a:r>
            <a:r>
              <a:rPr dirty="0"/>
              <a:t>Command</a:t>
            </a:r>
            <a:r>
              <a:rPr spc="-25" dirty="0"/>
              <a:t> </a:t>
            </a:r>
            <a:r>
              <a:rPr dirty="0"/>
              <a:t>(HRC)</a:t>
            </a:r>
            <a:r>
              <a:rPr spc="-35" dirty="0"/>
              <a:t> </a:t>
            </a:r>
            <a:r>
              <a:rPr dirty="0"/>
              <a:t>-</a:t>
            </a:r>
            <a:r>
              <a:rPr spc="-50" dirty="0"/>
              <a:t> </a:t>
            </a:r>
            <a:r>
              <a:rPr dirty="0">
                <a:solidFill>
                  <a:srgbClr val="030000"/>
                </a:solidFill>
              </a:rPr>
              <a:t>interactive</a:t>
            </a:r>
            <a:r>
              <a:rPr spc="-25" dirty="0">
                <a:solidFill>
                  <a:srgbClr val="030000"/>
                </a:solidFill>
              </a:rPr>
              <a:t> </a:t>
            </a:r>
            <a:r>
              <a:rPr spc="-10" dirty="0">
                <a:solidFill>
                  <a:srgbClr val="030000"/>
                </a:solidFill>
              </a:rPr>
              <a:t>Personnel </a:t>
            </a:r>
            <a:r>
              <a:rPr dirty="0">
                <a:solidFill>
                  <a:srgbClr val="030000"/>
                </a:solidFill>
              </a:rPr>
              <a:t>Electronic</a:t>
            </a:r>
            <a:r>
              <a:rPr spc="-35" dirty="0">
                <a:solidFill>
                  <a:srgbClr val="030000"/>
                </a:solidFill>
              </a:rPr>
              <a:t> </a:t>
            </a:r>
            <a:r>
              <a:rPr dirty="0">
                <a:solidFill>
                  <a:srgbClr val="030000"/>
                </a:solidFill>
              </a:rPr>
              <a:t>Records</a:t>
            </a:r>
            <a:r>
              <a:rPr spc="-30" dirty="0">
                <a:solidFill>
                  <a:srgbClr val="030000"/>
                </a:solidFill>
              </a:rPr>
              <a:t> </a:t>
            </a:r>
            <a:r>
              <a:rPr dirty="0">
                <a:solidFill>
                  <a:srgbClr val="030000"/>
                </a:solidFill>
              </a:rPr>
              <a:t>Management</a:t>
            </a:r>
            <a:r>
              <a:rPr spc="-30" dirty="0">
                <a:solidFill>
                  <a:srgbClr val="030000"/>
                </a:solidFill>
              </a:rPr>
              <a:t> </a:t>
            </a:r>
            <a:r>
              <a:rPr dirty="0">
                <a:solidFill>
                  <a:srgbClr val="030000"/>
                </a:solidFill>
              </a:rPr>
              <a:t>System</a:t>
            </a:r>
            <a:r>
              <a:rPr spc="-45" dirty="0">
                <a:solidFill>
                  <a:srgbClr val="030000"/>
                </a:solidFill>
              </a:rPr>
              <a:t> </a:t>
            </a:r>
            <a:r>
              <a:rPr dirty="0">
                <a:solidFill>
                  <a:srgbClr val="030000"/>
                </a:solidFill>
              </a:rPr>
              <a:t>(iPERMS)</a:t>
            </a:r>
            <a:r>
              <a:rPr spc="-40" dirty="0">
                <a:solidFill>
                  <a:srgbClr val="030000"/>
                </a:solidFill>
              </a:rPr>
              <a:t> </a:t>
            </a:r>
            <a:r>
              <a:rPr dirty="0">
                <a:solidFill>
                  <a:srgbClr val="030000"/>
                </a:solidFill>
              </a:rPr>
              <a:t>and</a:t>
            </a:r>
            <a:r>
              <a:rPr spc="-45" dirty="0">
                <a:solidFill>
                  <a:srgbClr val="030000"/>
                </a:solidFill>
              </a:rPr>
              <a:t> </a:t>
            </a:r>
            <a:r>
              <a:rPr dirty="0"/>
              <a:t>My</a:t>
            </a:r>
            <a:r>
              <a:rPr spc="-60" dirty="0"/>
              <a:t> </a:t>
            </a:r>
            <a:r>
              <a:rPr dirty="0"/>
              <a:t>Record</a:t>
            </a:r>
            <a:r>
              <a:rPr spc="-40" dirty="0"/>
              <a:t> </a:t>
            </a:r>
            <a:r>
              <a:rPr spc="-10" dirty="0"/>
              <a:t>Portal</a:t>
            </a:r>
          </a:p>
          <a:p>
            <a:pPr marL="162560" indent="-149860">
              <a:lnSpc>
                <a:spcPct val="100000"/>
              </a:lnSpc>
              <a:spcBef>
                <a:spcPts val="490"/>
              </a:spcBef>
              <a:buChar char="•"/>
              <a:tabLst>
                <a:tab pos="162560" algn="l"/>
              </a:tabLst>
            </a:pPr>
            <a:r>
              <a:rPr spc="-10" dirty="0"/>
              <a:t>milConnect</a:t>
            </a:r>
          </a:p>
          <a:p>
            <a:pPr marL="162560" indent="-149860">
              <a:lnSpc>
                <a:spcPct val="100000"/>
              </a:lnSpc>
              <a:spcBef>
                <a:spcPts val="505"/>
              </a:spcBef>
              <a:buChar char="•"/>
              <a:tabLst>
                <a:tab pos="162560" algn="l"/>
              </a:tabLst>
            </a:pPr>
            <a:r>
              <a:rPr dirty="0"/>
              <a:t>Military</a:t>
            </a:r>
            <a:r>
              <a:rPr spc="-35" dirty="0"/>
              <a:t> </a:t>
            </a:r>
            <a:r>
              <a:rPr dirty="0"/>
              <a:t>Health</a:t>
            </a:r>
            <a:r>
              <a:rPr spc="-30" dirty="0"/>
              <a:t> </a:t>
            </a:r>
            <a:r>
              <a:rPr dirty="0"/>
              <a:t>System</a:t>
            </a:r>
            <a:r>
              <a:rPr spc="-35" dirty="0"/>
              <a:t> </a:t>
            </a:r>
            <a:r>
              <a:rPr dirty="0"/>
              <a:t>GENESIS</a:t>
            </a:r>
            <a:r>
              <a:rPr spc="-45" dirty="0"/>
              <a:t> </a:t>
            </a:r>
            <a:r>
              <a:rPr dirty="0"/>
              <a:t>Patient</a:t>
            </a:r>
            <a:r>
              <a:rPr spc="-45" dirty="0"/>
              <a:t> </a:t>
            </a:r>
            <a:r>
              <a:rPr dirty="0"/>
              <a:t>Portal</a:t>
            </a:r>
            <a:r>
              <a:rPr spc="-30" dirty="0"/>
              <a:t> </a:t>
            </a:r>
            <a:r>
              <a:rPr dirty="0"/>
              <a:t>(MHS</a:t>
            </a:r>
            <a:r>
              <a:rPr spc="-55" dirty="0"/>
              <a:t> </a:t>
            </a:r>
            <a:r>
              <a:rPr dirty="0"/>
              <a:t>GENESIS</a:t>
            </a:r>
            <a:r>
              <a:rPr spc="-50" dirty="0"/>
              <a:t> </a:t>
            </a:r>
            <a:r>
              <a:rPr dirty="0"/>
              <a:t>Patient</a:t>
            </a:r>
            <a:r>
              <a:rPr spc="-25" dirty="0"/>
              <a:t> </a:t>
            </a:r>
            <a:r>
              <a:rPr spc="-10" dirty="0"/>
              <a:t>Portal)</a:t>
            </a:r>
          </a:p>
          <a:p>
            <a:pPr marL="162560" indent="-149860">
              <a:lnSpc>
                <a:spcPct val="100000"/>
              </a:lnSpc>
              <a:spcBef>
                <a:spcPts val="500"/>
              </a:spcBef>
              <a:buChar char="•"/>
              <a:tabLst>
                <a:tab pos="162560" algn="l"/>
              </a:tabLst>
            </a:pPr>
            <a:r>
              <a:rPr dirty="0"/>
              <a:t>My</a:t>
            </a:r>
            <a:r>
              <a:rPr spc="-45" dirty="0"/>
              <a:t> </a:t>
            </a:r>
            <a:r>
              <a:rPr dirty="0"/>
              <a:t>Military</a:t>
            </a:r>
            <a:r>
              <a:rPr spc="-25" dirty="0"/>
              <a:t> </a:t>
            </a:r>
            <a:r>
              <a:rPr dirty="0"/>
              <a:t>Health</a:t>
            </a:r>
            <a:r>
              <a:rPr spc="-25" dirty="0"/>
              <a:t> </a:t>
            </a:r>
            <a:r>
              <a:rPr dirty="0"/>
              <a:t>System</a:t>
            </a:r>
            <a:r>
              <a:rPr spc="-30" dirty="0"/>
              <a:t> </a:t>
            </a:r>
            <a:r>
              <a:rPr dirty="0"/>
              <a:t>GENESIS</a:t>
            </a:r>
            <a:r>
              <a:rPr spc="-40" dirty="0"/>
              <a:t> </a:t>
            </a:r>
            <a:r>
              <a:rPr dirty="0"/>
              <a:t>(MY</a:t>
            </a:r>
            <a:r>
              <a:rPr spc="-85" dirty="0"/>
              <a:t> </a:t>
            </a:r>
            <a:r>
              <a:rPr dirty="0"/>
              <a:t>MHS</a:t>
            </a:r>
            <a:r>
              <a:rPr spc="-40" dirty="0"/>
              <a:t> </a:t>
            </a:r>
            <a:r>
              <a:rPr spc="-10" dirty="0"/>
              <a:t>GENESIS)</a:t>
            </a:r>
          </a:p>
          <a:p>
            <a:pPr marL="158115" indent="-145415">
              <a:lnSpc>
                <a:spcPct val="100000"/>
              </a:lnSpc>
              <a:spcBef>
                <a:spcPts val="495"/>
              </a:spcBef>
              <a:buChar char="•"/>
              <a:tabLst>
                <a:tab pos="158115" algn="l"/>
              </a:tabLst>
            </a:pPr>
            <a:r>
              <a:rPr dirty="0"/>
              <a:t>TRICARE</a:t>
            </a:r>
            <a:r>
              <a:rPr spc="-55" dirty="0"/>
              <a:t> </a:t>
            </a:r>
            <a:r>
              <a:rPr dirty="0"/>
              <a:t>Online</a:t>
            </a:r>
            <a:r>
              <a:rPr spc="-40" dirty="0"/>
              <a:t> </a:t>
            </a:r>
            <a:r>
              <a:rPr dirty="0"/>
              <a:t>(TOL)</a:t>
            </a:r>
            <a:r>
              <a:rPr spc="-65" dirty="0"/>
              <a:t> </a:t>
            </a:r>
            <a:r>
              <a:rPr dirty="0"/>
              <a:t>(website</a:t>
            </a:r>
            <a:r>
              <a:rPr spc="-25" dirty="0"/>
              <a:t> </a:t>
            </a:r>
            <a:r>
              <a:rPr dirty="0"/>
              <a:t>and</a:t>
            </a:r>
            <a:r>
              <a:rPr spc="-55" dirty="0"/>
              <a:t> </a:t>
            </a:r>
            <a:r>
              <a:rPr dirty="0"/>
              <a:t>mobile</a:t>
            </a:r>
            <a:r>
              <a:rPr spc="-35" dirty="0"/>
              <a:t> </a:t>
            </a:r>
            <a:r>
              <a:rPr spc="-20" dirty="0"/>
              <a:t>app)</a:t>
            </a:r>
          </a:p>
          <a:p>
            <a:pPr marL="162560" indent="-149860">
              <a:lnSpc>
                <a:spcPct val="100000"/>
              </a:lnSpc>
              <a:spcBef>
                <a:spcPts val="500"/>
              </a:spcBef>
              <a:buChar char="•"/>
              <a:tabLst>
                <a:tab pos="162560" algn="l"/>
              </a:tabLst>
            </a:pPr>
            <a:r>
              <a:rPr dirty="0"/>
              <a:t>U.S.</a:t>
            </a:r>
            <a:r>
              <a:rPr spc="-50" dirty="0"/>
              <a:t> </a:t>
            </a:r>
            <a:r>
              <a:rPr dirty="0"/>
              <a:t>Department</a:t>
            </a:r>
            <a:r>
              <a:rPr spc="-5" dirty="0"/>
              <a:t> </a:t>
            </a:r>
            <a:r>
              <a:rPr dirty="0"/>
              <a:t>of</a:t>
            </a:r>
            <a:r>
              <a:rPr spc="-45" dirty="0"/>
              <a:t> </a:t>
            </a:r>
            <a:r>
              <a:rPr spc="-25" dirty="0"/>
              <a:t>Veterans</a:t>
            </a:r>
            <a:r>
              <a:rPr spc="-105" dirty="0"/>
              <a:t> </a:t>
            </a:r>
            <a:r>
              <a:rPr dirty="0"/>
              <a:t>Affairs</a:t>
            </a:r>
            <a:r>
              <a:rPr spc="-30" dirty="0"/>
              <a:t> </a:t>
            </a:r>
            <a:r>
              <a:rPr spc="-20" dirty="0"/>
              <a:t>(VA)</a:t>
            </a:r>
            <a:r>
              <a:rPr spc="-50" dirty="0"/>
              <a:t> </a:t>
            </a:r>
            <a:r>
              <a:rPr dirty="0"/>
              <a:t>-</a:t>
            </a:r>
            <a:r>
              <a:rPr spc="-40" dirty="0"/>
              <a:t> </a:t>
            </a:r>
            <a:r>
              <a:rPr spc="-10" dirty="0"/>
              <a:t>VA.gov/</a:t>
            </a:r>
          </a:p>
          <a:p>
            <a:pPr marL="162560" indent="-149860">
              <a:lnSpc>
                <a:spcPct val="100000"/>
              </a:lnSpc>
              <a:spcBef>
                <a:spcPts val="505"/>
              </a:spcBef>
              <a:buChar char="•"/>
              <a:tabLst>
                <a:tab pos="162560" algn="l"/>
              </a:tabLst>
            </a:pPr>
            <a:r>
              <a:rPr dirty="0"/>
              <a:t>Integrated</a:t>
            </a:r>
            <a:r>
              <a:rPr spc="-30" dirty="0"/>
              <a:t> </a:t>
            </a:r>
            <a:r>
              <a:rPr dirty="0"/>
              <a:t>Personnel and</a:t>
            </a:r>
            <a:r>
              <a:rPr spc="-35" dirty="0"/>
              <a:t> </a:t>
            </a:r>
            <a:r>
              <a:rPr dirty="0"/>
              <a:t>Pay</a:t>
            </a:r>
            <a:r>
              <a:rPr spc="-30" dirty="0"/>
              <a:t> </a:t>
            </a:r>
            <a:r>
              <a:rPr dirty="0"/>
              <a:t>System</a:t>
            </a:r>
            <a:r>
              <a:rPr spc="-30" dirty="0"/>
              <a:t> </a:t>
            </a:r>
            <a:r>
              <a:rPr dirty="0"/>
              <a:t>-</a:t>
            </a:r>
            <a:r>
              <a:rPr spc="-130" dirty="0"/>
              <a:t> </a:t>
            </a:r>
            <a:r>
              <a:rPr dirty="0"/>
              <a:t>Army</a:t>
            </a:r>
            <a:r>
              <a:rPr spc="-40" dirty="0"/>
              <a:t> </a:t>
            </a:r>
            <a:r>
              <a:rPr spc="-10" dirty="0"/>
              <a:t>(IPPS-</a:t>
            </a:r>
            <a:r>
              <a:rPr spc="-25" dirty="0"/>
              <a:t>A)</a:t>
            </a:r>
          </a:p>
        </p:txBody>
      </p:sp>
      <p:pic>
        <p:nvPicPr>
          <p:cNvPr id="4" name="object 4"/>
          <p:cNvPicPr/>
          <p:nvPr/>
        </p:nvPicPr>
        <p:blipFill>
          <a:blip r:embed="rId2" cstate="print"/>
          <a:stretch>
            <a:fillRect/>
          </a:stretch>
        </p:blipFill>
        <p:spPr>
          <a:xfrm>
            <a:off x="6873240" y="3828288"/>
            <a:ext cx="1392935" cy="1371599"/>
          </a:xfrm>
          <a:prstGeom prst="rect">
            <a:avLst/>
          </a:prstGeom>
        </p:spPr>
      </p:pic>
      <p:sp>
        <p:nvSpPr>
          <p:cNvPr id="5" name="object 5"/>
          <p:cNvSpPr txBox="1"/>
          <p:nvPr/>
        </p:nvSpPr>
        <p:spPr>
          <a:xfrm>
            <a:off x="2213862" y="6250187"/>
            <a:ext cx="4716780" cy="281305"/>
          </a:xfrm>
          <a:prstGeom prst="rect">
            <a:avLst/>
          </a:prstGeom>
        </p:spPr>
        <p:txBody>
          <a:bodyPr vert="horz" wrap="square" lIns="0" tIns="0" rIns="0" bIns="0" rtlCol="0">
            <a:spAutoFit/>
          </a:bodyPr>
          <a:lstStyle/>
          <a:p>
            <a:pPr marL="12700">
              <a:lnSpc>
                <a:spcPts val="2090"/>
              </a:lnSpc>
            </a:pPr>
            <a:r>
              <a:rPr sz="1800" u="sng" spc="-10" dirty="0">
                <a:solidFill>
                  <a:srgbClr val="0000FF"/>
                </a:solidFill>
                <a:uFill>
                  <a:solidFill>
                    <a:srgbClr val="0000FF"/>
                  </a:solidFill>
                </a:uFill>
                <a:latin typeface="Arial"/>
                <a:cs typeface="Arial"/>
                <a:hlinkClick r:id="rId3"/>
              </a:rPr>
              <a:t>https://www.dmdc.osd.mil/identitymanagement</a:t>
            </a:r>
            <a:endParaRPr sz="180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38</a:t>
            </a:fld>
            <a:endParaRPr spc="-25"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028825">
              <a:lnSpc>
                <a:spcPct val="100000"/>
              </a:lnSpc>
              <a:spcBef>
                <a:spcPts val="100"/>
              </a:spcBef>
            </a:pPr>
            <a:r>
              <a:rPr spc="-10" dirty="0"/>
              <a:t>MyArmyBenefits</a:t>
            </a:r>
          </a:p>
        </p:txBody>
      </p:sp>
      <p:sp>
        <p:nvSpPr>
          <p:cNvPr id="3" name="object 3"/>
          <p:cNvSpPr txBox="1"/>
          <p:nvPr/>
        </p:nvSpPr>
        <p:spPr>
          <a:xfrm>
            <a:off x="5329237" y="1049528"/>
            <a:ext cx="145986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Arial"/>
                <a:cs typeface="Arial"/>
              </a:rPr>
              <a:t>Benefit</a:t>
            </a:r>
            <a:r>
              <a:rPr sz="1600" b="1" spc="-15" dirty="0">
                <a:latin typeface="Arial"/>
                <a:cs typeface="Arial"/>
              </a:rPr>
              <a:t> </a:t>
            </a:r>
            <a:r>
              <a:rPr sz="1600" b="1" spc="-10" dirty="0">
                <a:latin typeface="Arial"/>
                <a:cs typeface="Arial"/>
              </a:rPr>
              <a:t>Library</a:t>
            </a:r>
            <a:endParaRPr sz="1600">
              <a:latin typeface="Arial"/>
              <a:cs typeface="Arial"/>
            </a:endParaRPr>
          </a:p>
        </p:txBody>
      </p:sp>
      <p:sp>
        <p:nvSpPr>
          <p:cNvPr id="4" name="object 4"/>
          <p:cNvSpPr txBox="1"/>
          <p:nvPr/>
        </p:nvSpPr>
        <p:spPr>
          <a:xfrm>
            <a:off x="5329164" y="1341526"/>
            <a:ext cx="3382010" cy="1679575"/>
          </a:xfrm>
          <a:prstGeom prst="rect">
            <a:avLst/>
          </a:prstGeom>
        </p:spPr>
        <p:txBody>
          <a:bodyPr vert="horz" wrap="square" lIns="0" tIns="50800" rIns="0" bIns="0" rtlCol="0">
            <a:spAutoFit/>
          </a:bodyPr>
          <a:lstStyle/>
          <a:p>
            <a:pPr marL="469900" indent="-279400">
              <a:lnSpc>
                <a:spcPct val="100000"/>
              </a:lnSpc>
              <a:spcBef>
                <a:spcPts val="400"/>
              </a:spcBef>
              <a:buChar char="•"/>
              <a:tabLst>
                <a:tab pos="469900" algn="l"/>
              </a:tabLst>
            </a:pPr>
            <a:r>
              <a:rPr sz="1600" dirty="0">
                <a:latin typeface="Arial"/>
                <a:cs typeface="Arial"/>
              </a:rPr>
              <a:t>Federal</a:t>
            </a:r>
            <a:r>
              <a:rPr sz="1600" spc="-35" dirty="0">
                <a:latin typeface="Arial"/>
                <a:cs typeface="Arial"/>
              </a:rPr>
              <a:t> </a:t>
            </a:r>
            <a:r>
              <a:rPr sz="1600" dirty="0">
                <a:latin typeface="Arial"/>
                <a:cs typeface="Arial"/>
              </a:rPr>
              <a:t>Fact</a:t>
            </a:r>
            <a:r>
              <a:rPr sz="1600" spc="-50" dirty="0">
                <a:latin typeface="Arial"/>
                <a:cs typeface="Arial"/>
              </a:rPr>
              <a:t> </a:t>
            </a:r>
            <a:r>
              <a:rPr sz="1600" spc="-10" dirty="0">
                <a:latin typeface="Arial"/>
                <a:cs typeface="Arial"/>
              </a:rPr>
              <a:t>Sheets</a:t>
            </a:r>
            <a:endParaRPr sz="1600">
              <a:latin typeface="Arial"/>
              <a:cs typeface="Arial"/>
            </a:endParaRPr>
          </a:p>
          <a:p>
            <a:pPr marL="469900" marR="5080" indent="-279400">
              <a:lnSpc>
                <a:spcPct val="100000"/>
              </a:lnSpc>
              <a:spcBef>
                <a:spcPts val="300"/>
              </a:spcBef>
              <a:buChar char="•"/>
              <a:tabLst>
                <a:tab pos="469900" algn="l"/>
              </a:tabLst>
            </a:pPr>
            <a:r>
              <a:rPr sz="1600" dirty="0">
                <a:latin typeface="Arial"/>
                <a:cs typeface="Arial"/>
              </a:rPr>
              <a:t>State</a:t>
            </a:r>
            <a:r>
              <a:rPr sz="1600" spc="-40" dirty="0">
                <a:latin typeface="Arial"/>
                <a:cs typeface="Arial"/>
              </a:rPr>
              <a:t> </a:t>
            </a:r>
            <a:r>
              <a:rPr sz="1600" dirty="0">
                <a:latin typeface="Arial"/>
                <a:cs typeface="Arial"/>
              </a:rPr>
              <a:t>and</a:t>
            </a:r>
            <a:r>
              <a:rPr sz="1600" spc="-70" dirty="0">
                <a:latin typeface="Arial"/>
                <a:cs typeface="Arial"/>
              </a:rPr>
              <a:t> </a:t>
            </a:r>
            <a:r>
              <a:rPr sz="1600" spc="-20" dirty="0">
                <a:latin typeface="Arial"/>
                <a:cs typeface="Arial"/>
              </a:rPr>
              <a:t>Territory</a:t>
            </a:r>
            <a:r>
              <a:rPr sz="1600" spc="-10" dirty="0">
                <a:latin typeface="Arial"/>
                <a:cs typeface="Arial"/>
              </a:rPr>
              <a:t> </a:t>
            </a:r>
            <a:r>
              <a:rPr sz="1600" dirty="0">
                <a:latin typeface="Arial"/>
                <a:cs typeface="Arial"/>
              </a:rPr>
              <a:t>Benefits</a:t>
            </a:r>
            <a:r>
              <a:rPr sz="1600" spc="-55" dirty="0">
                <a:latin typeface="Arial"/>
                <a:cs typeface="Arial"/>
              </a:rPr>
              <a:t> </a:t>
            </a:r>
            <a:r>
              <a:rPr sz="1600" spc="-20" dirty="0">
                <a:latin typeface="Arial"/>
                <a:cs typeface="Arial"/>
              </a:rPr>
              <a:t>Fact </a:t>
            </a:r>
            <a:r>
              <a:rPr sz="1600" spc="-10" dirty="0">
                <a:latin typeface="Arial"/>
                <a:cs typeface="Arial"/>
              </a:rPr>
              <a:t>Sheets</a:t>
            </a:r>
            <a:endParaRPr sz="1600">
              <a:latin typeface="Arial"/>
              <a:cs typeface="Arial"/>
            </a:endParaRPr>
          </a:p>
          <a:p>
            <a:pPr marL="469900" indent="-279400">
              <a:lnSpc>
                <a:spcPct val="100000"/>
              </a:lnSpc>
              <a:spcBef>
                <a:spcPts val="300"/>
              </a:spcBef>
              <a:buChar char="•"/>
              <a:tabLst>
                <a:tab pos="469900" algn="l"/>
              </a:tabLst>
            </a:pPr>
            <a:r>
              <a:rPr sz="1600" dirty="0">
                <a:latin typeface="Arial"/>
                <a:cs typeface="Arial"/>
              </a:rPr>
              <a:t>Resource</a:t>
            </a:r>
            <a:r>
              <a:rPr sz="1600" spc="-35" dirty="0">
                <a:latin typeface="Arial"/>
                <a:cs typeface="Arial"/>
              </a:rPr>
              <a:t> </a:t>
            </a:r>
            <a:r>
              <a:rPr sz="1600" spc="-10" dirty="0">
                <a:latin typeface="Arial"/>
                <a:cs typeface="Arial"/>
              </a:rPr>
              <a:t>Locators</a:t>
            </a:r>
            <a:endParaRPr sz="1600">
              <a:latin typeface="Arial"/>
              <a:cs typeface="Arial"/>
            </a:endParaRPr>
          </a:p>
          <a:p>
            <a:pPr>
              <a:lnSpc>
                <a:spcPct val="100000"/>
              </a:lnSpc>
              <a:spcBef>
                <a:spcPts val="680"/>
              </a:spcBef>
            </a:pPr>
            <a:endParaRPr sz="1600">
              <a:latin typeface="Arial"/>
              <a:cs typeface="Arial"/>
            </a:endParaRPr>
          </a:p>
          <a:p>
            <a:pPr marL="12700">
              <a:lnSpc>
                <a:spcPct val="100000"/>
              </a:lnSpc>
            </a:pPr>
            <a:r>
              <a:rPr sz="1600" b="1" dirty="0">
                <a:latin typeface="Arial"/>
                <a:cs typeface="Arial"/>
              </a:rPr>
              <a:t>Benefit</a:t>
            </a:r>
            <a:r>
              <a:rPr sz="1600" b="1" spc="-15" dirty="0">
                <a:latin typeface="Arial"/>
                <a:cs typeface="Arial"/>
              </a:rPr>
              <a:t> </a:t>
            </a:r>
            <a:r>
              <a:rPr sz="1600" b="1" spc="-10" dirty="0">
                <a:latin typeface="Arial"/>
                <a:cs typeface="Arial"/>
              </a:rPr>
              <a:t>Calculators</a:t>
            </a:r>
            <a:endParaRPr sz="1600">
              <a:latin typeface="Arial"/>
              <a:cs typeface="Arial"/>
            </a:endParaRPr>
          </a:p>
        </p:txBody>
      </p:sp>
      <p:sp>
        <p:nvSpPr>
          <p:cNvPr id="5" name="object 5"/>
          <p:cNvSpPr txBox="1"/>
          <p:nvPr/>
        </p:nvSpPr>
        <p:spPr>
          <a:xfrm>
            <a:off x="5507545" y="3043834"/>
            <a:ext cx="2359025" cy="871219"/>
          </a:xfrm>
          <a:prstGeom prst="rect">
            <a:avLst/>
          </a:prstGeom>
        </p:spPr>
        <p:txBody>
          <a:bodyPr vert="horz" wrap="square" lIns="0" tIns="50800" rIns="0" bIns="0" rtlCol="0">
            <a:spAutoFit/>
          </a:bodyPr>
          <a:lstStyle/>
          <a:p>
            <a:pPr marL="291465" indent="-278765">
              <a:lnSpc>
                <a:spcPct val="100000"/>
              </a:lnSpc>
              <a:spcBef>
                <a:spcPts val="400"/>
              </a:spcBef>
              <a:buChar char="•"/>
              <a:tabLst>
                <a:tab pos="291465" algn="l"/>
              </a:tabLst>
            </a:pPr>
            <a:r>
              <a:rPr sz="1600" spc="-10" dirty="0">
                <a:latin typeface="Arial"/>
                <a:cs typeface="Arial"/>
              </a:rPr>
              <a:t>Retirement</a:t>
            </a:r>
            <a:endParaRPr sz="1600">
              <a:latin typeface="Arial"/>
              <a:cs typeface="Arial"/>
            </a:endParaRPr>
          </a:p>
          <a:p>
            <a:pPr marL="291465" indent="-278765">
              <a:lnSpc>
                <a:spcPct val="100000"/>
              </a:lnSpc>
              <a:spcBef>
                <a:spcPts val="300"/>
              </a:spcBef>
              <a:buChar char="•"/>
              <a:tabLst>
                <a:tab pos="291465" algn="l"/>
              </a:tabLst>
            </a:pPr>
            <a:r>
              <a:rPr sz="1600" dirty="0">
                <a:latin typeface="Arial"/>
                <a:cs typeface="Arial"/>
              </a:rPr>
              <a:t>Survivor</a:t>
            </a:r>
            <a:r>
              <a:rPr sz="1600" spc="-40" dirty="0">
                <a:latin typeface="Arial"/>
                <a:cs typeface="Arial"/>
              </a:rPr>
              <a:t> </a:t>
            </a:r>
            <a:r>
              <a:rPr sz="1600" spc="-10" dirty="0">
                <a:latin typeface="Arial"/>
                <a:cs typeface="Arial"/>
              </a:rPr>
              <a:t>Benefits</a:t>
            </a:r>
            <a:endParaRPr sz="1600">
              <a:latin typeface="Arial"/>
              <a:cs typeface="Arial"/>
            </a:endParaRPr>
          </a:p>
          <a:p>
            <a:pPr marL="291465" indent="-278765">
              <a:lnSpc>
                <a:spcPct val="100000"/>
              </a:lnSpc>
              <a:spcBef>
                <a:spcPts val="300"/>
              </a:spcBef>
              <a:buChar char="•"/>
              <a:tabLst>
                <a:tab pos="291465" algn="l"/>
              </a:tabLst>
            </a:pPr>
            <a:r>
              <a:rPr sz="1600" dirty="0">
                <a:latin typeface="Arial"/>
                <a:cs typeface="Arial"/>
              </a:rPr>
              <a:t>Deployment</a:t>
            </a:r>
            <a:r>
              <a:rPr sz="1600" spc="-65" dirty="0">
                <a:latin typeface="Arial"/>
                <a:cs typeface="Arial"/>
              </a:rPr>
              <a:t> </a:t>
            </a:r>
            <a:r>
              <a:rPr sz="1600" spc="-10" dirty="0">
                <a:latin typeface="Arial"/>
                <a:cs typeface="Arial"/>
              </a:rPr>
              <a:t>Calculator</a:t>
            </a:r>
            <a:endParaRPr sz="1600">
              <a:latin typeface="Arial"/>
              <a:cs typeface="Arial"/>
            </a:endParaRPr>
          </a:p>
        </p:txBody>
      </p:sp>
      <p:sp>
        <p:nvSpPr>
          <p:cNvPr id="6" name="object 6"/>
          <p:cNvSpPr txBox="1"/>
          <p:nvPr/>
        </p:nvSpPr>
        <p:spPr>
          <a:xfrm>
            <a:off x="5214846" y="4122844"/>
            <a:ext cx="3536315" cy="1250950"/>
          </a:xfrm>
          <a:prstGeom prst="rect">
            <a:avLst/>
          </a:prstGeom>
        </p:spPr>
        <p:txBody>
          <a:bodyPr vert="horz" wrap="square" lIns="0" tIns="99695" rIns="0" bIns="0" rtlCol="0">
            <a:spAutoFit/>
          </a:bodyPr>
          <a:lstStyle/>
          <a:p>
            <a:pPr marL="12700">
              <a:lnSpc>
                <a:spcPct val="100000"/>
              </a:lnSpc>
              <a:spcBef>
                <a:spcPts val="785"/>
              </a:spcBef>
            </a:pPr>
            <a:r>
              <a:rPr sz="1600" b="1" dirty="0">
                <a:latin typeface="Arial"/>
                <a:cs typeface="Arial"/>
              </a:rPr>
              <a:t>Casualty</a:t>
            </a:r>
            <a:r>
              <a:rPr sz="1600" b="1" spc="-45" dirty="0">
                <a:latin typeface="Arial"/>
                <a:cs typeface="Arial"/>
              </a:rPr>
              <a:t> </a:t>
            </a:r>
            <a:r>
              <a:rPr sz="1600" b="1" dirty="0">
                <a:latin typeface="Arial"/>
                <a:cs typeface="Arial"/>
              </a:rPr>
              <a:t>Operations</a:t>
            </a:r>
            <a:r>
              <a:rPr sz="1600" b="1" spc="-30" dirty="0">
                <a:latin typeface="Arial"/>
                <a:cs typeface="Arial"/>
              </a:rPr>
              <a:t> </a:t>
            </a:r>
            <a:r>
              <a:rPr sz="1600" b="1" dirty="0">
                <a:latin typeface="Arial"/>
                <a:cs typeface="Arial"/>
              </a:rPr>
              <a:t>Special</a:t>
            </a:r>
            <a:r>
              <a:rPr sz="1600" b="1" spc="-40" dirty="0">
                <a:latin typeface="Arial"/>
                <a:cs typeface="Arial"/>
              </a:rPr>
              <a:t> </a:t>
            </a:r>
            <a:r>
              <a:rPr sz="1600" b="1" spc="-10" dirty="0">
                <a:latin typeface="Arial"/>
                <a:cs typeface="Arial"/>
              </a:rPr>
              <a:t>Module</a:t>
            </a:r>
            <a:endParaRPr sz="1600">
              <a:latin typeface="Arial"/>
              <a:cs typeface="Arial"/>
            </a:endParaRPr>
          </a:p>
          <a:p>
            <a:pPr marL="584200" indent="-279400">
              <a:lnSpc>
                <a:spcPct val="100000"/>
              </a:lnSpc>
              <a:spcBef>
                <a:spcPts val="680"/>
              </a:spcBef>
              <a:buChar char="•"/>
              <a:tabLst>
                <a:tab pos="584200" algn="l"/>
              </a:tabLst>
            </a:pPr>
            <a:r>
              <a:rPr sz="1600" dirty="0">
                <a:latin typeface="Arial"/>
                <a:cs typeface="Arial"/>
              </a:rPr>
              <a:t>Survivor</a:t>
            </a:r>
            <a:r>
              <a:rPr sz="1600" spc="-55" dirty="0">
                <a:latin typeface="Arial"/>
                <a:cs typeface="Arial"/>
              </a:rPr>
              <a:t> </a:t>
            </a:r>
            <a:r>
              <a:rPr sz="1600" dirty="0">
                <a:latin typeface="Arial"/>
                <a:cs typeface="Arial"/>
              </a:rPr>
              <a:t>Benefits</a:t>
            </a:r>
            <a:r>
              <a:rPr sz="1600" spc="-40" dirty="0">
                <a:latin typeface="Arial"/>
                <a:cs typeface="Arial"/>
              </a:rPr>
              <a:t> </a:t>
            </a:r>
            <a:r>
              <a:rPr sz="1600" spc="-10" dirty="0">
                <a:latin typeface="Arial"/>
                <a:cs typeface="Arial"/>
              </a:rPr>
              <a:t>Report</a:t>
            </a:r>
            <a:endParaRPr sz="1600">
              <a:latin typeface="Arial"/>
              <a:cs typeface="Arial"/>
            </a:endParaRPr>
          </a:p>
          <a:p>
            <a:pPr>
              <a:lnSpc>
                <a:spcPct val="100000"/>
              </a:lnSpc>
              <a:spcBef>
                <a:spcPts val="680"/>
              </a:spcBef>
            </a:pPr>
            <a:endParaRPr sz="1600">
              <a:latin typeface="Arial"/>
              <a:cs typeface="Arial"/>
            </a:endParaRPr>
          </a:p>
          <a:p>
            <a:pPr marL="12700">
              <a:lnSpc>
                <a:spcPct val="100000"/>
              </a:lnSpc>
            </a:pPr>
            <a:r>
              <a:rPr sz="1600" b="1" dirty="0">
                <a:latin typeface="Arial"/>
                <a:cs typeface="Arial"/>
              </a:rPr>
              <a:t>Benefits Help</a:t>
            </a:r>
            <a:r>
              <a:rPr sz="1600" b="1" spc="-30" dirty="0">
                <a:latin typeface="Arial"/>
                <a:cs typeface="Arial"/>
              </a:rPr>
              <a:t> </a:t>
            </a:r>
            <a:r>
              <a:rPr sz="1600" b="1" dirty="0">
                <a:latin typeface="Arial"/>
                <a:cs typeface="Arial"/>
              </a:rPr>
              <a:t>Desk</a:t>
            </a:r>
            <a:r>
              <a:rPr sz="1600" b="1" spc="-35" dirty="0">
                <a:latin typeface="Arial"/>
                <a:cs typeface="Arial"/>
              </a:rPr>
              <a:t> </a:t>
            </a:r>
            <a:r>
              <a:rPr sz="1600" b="1" spc="-10" dirty="0">
                <a:latin typeface="Arial"/>
                <a:cs typeface="Arial"/>
              </a:rPr>
              <a:t>Operations</a:t>
            </a:r>
            <a:endParaRPr sz="1600">
              <a:latin typeface="Arial"/>
              <a:cs typeface="Arial"/>
            </a:endParaRPr>
          </a:p>
        </p:txBody>
      </p:sp>
      <p:sp>
        <p:nvSpPr>
          <p:cNvPr id="7" name="object 7"/>
          <p:cNvSpPr txBox="1"/>
          <p:nvPr/>
        </p:nvSpPr>
        <p:spPr>
          <a:xfrm>
            <a:off x="1067561" y="5948679"/>
            <a:ext cx="7018020" cy="579120"/>
          </a:xfrm>
          <a:prstGeom prst="rect">
            <a:avLst/>
          </a:prstGeom>
          <a:ln w="38099">
            <a:solidFill>
              <a:srgbClr val="0000FF"/>
            </a:solidFill>
          </a:ln>
        </p:spPr>
        <p:txBody>
          <a:bodyPr vert="horz" wrap="square" lIns="0" tIns="50165" rIns="0" bIns="0" rtlCol="0">
            <a:spAutoFit/>
          </a:bodyPr>
          <a:lstStyle/>
          <a:p>
            <a:pPr marL="142875" algn="ctr">
              <a:lnSpc>
                <a:spcPct val="100000"/>
              </a:lnSpc>
              <a:spcBef>
                <a:spcPts val="395"/>
              </a:spcBef>
            </a:pPr>
            <a:r>
              <a:rPr sz="2000" u="sng" spc="-10" dirty="0">
                <a:solidFill>
                  <a:srgbClr val="0000FF"/>
                </a:solidFill>
                <a:uFill>
                  <a:solidFill>
                    <a:srgbClr val="0000FF"/>
                  </a:solidFill>
                </a:uFill>
                <a:latin typeface="Arial"/>
                <a:cs typeface="Arial"/>
                <a:hlinkClick r:id="rId2"/>
              </a:rPr>
              <a:t>https://myarmybenefits.us.army.mil</a:t>
            </a:r>
            <a:endParaRPr sz="2000">
              <a:latin typeface="Arial"/>
              <a:cs typeface="Arial"/>
            </a:endParaRPr>
          </a:p>
          <a:p>
            <a:pPr marL="140970" algn="ctr">
              <a:lnSpc>
                <a:spcPct val="100000"/>
              </a:lnSpc>
              <a:spcBef>
                <a:spcPts val="10"/>
              </a:spcBef>
            </a:pPr>
            <a:r>
              <a:rPr sz="1400" dirty="0">
                <a:latin typeface="Arial"/>
                <a:cs typeface="Arial"/>
              </a:rPr>
              <a:t>Benefit</a:t>
            </a:r>
            <a:r>
              <a:rPr sz="1400" spc="-45" dirty="0">
                <a:latin typeface="Arial"/>
                <a:cs typeface="Arial"/>
              </a:rPr>
              <a:t> </a:t>
            </a:r>
            <a:r>
              <a:rPr sz="1400" dirty="0">
                <a:latin typeface="Arial"/>
                <a:cs typeface="Arial"/>
              </a:rPr>
              <a:t>Calculators</a:t>
            </a:r>
            <a:r>
              <a:rPr sz="1400" spc="-65" dirty="0">
                <a:latin typeface="Arial"/>
                <a:cs typeface="Arial"/>
              </a:rPr>
              <a:t> </a:t>
            </a:r>
            <a:r>
              <a:rPr sz="1400" dirty="0">
                <a:latin typeface="Arial"/>
                <a:cs typeface="Arial"/>
              </a:rPr>
              <a:t>link</a:t>
            </a:r>
            <a:r>
              <a:rPr sz="1400" spc="-20" dirty="0">
                <a:latin typeface="Arial"/>
                <a:cs typeface="Arial"/>
              </a:rPr>
              <a:t> </a:t>
            </a:r>
            <a:r>
              <a:rPr sz="1400" dirty="0">
                <a:latin typeface="Arial"/>
                <a:cs typeface="Arial"/>
              </a:rPr>
              <a:t>directly</a:t>
            </a:r>
            <a:r>
              <a:rPr sz="1400" spc="-50" dirty="0">
                <a:latin typeface="Arial"/>
                <a:cs typeface="Arial"/>
              </a:rPr>
              <a:t> </a:t>
            </a:r>
            <a:r>
              <a:rPr sz="1400" dirty="0">
                <a:latin typeface="Arial"/>
                <a:cs typeface="Arial"/>
              </a:rPr>
              <a:t>to</a:t>
            </a:r>
            <a:r>
              <a:rPr sz="1400" spc="-35" dirty="0">
                <a:latin typeface="Arial"/>
                <a:cs typeface="Arial"/>
              </a:rPr>
              <a:t> </a:t>
            </a:r>
            <a:r>
              <a:rPr sz="1400" dirty="0">
                <a:latin typeface="Arial"/>
                <a:cs typeface="Arial"/>
              </a:rPr>
              <a:t>DEERS</a:t>
            </a:r>
            <a:r>
              <a:rPr sz="1400" spc="-15" dirty="0">
                <a:latin typeface="Arial"/>
                <a:cs typeface="Arial"/>
              </a:rPr>
              <a:t> </a:t>
            </a:r>
            <a:r>
              <a:rPr sz="1400" dirty="0">
                <a:latin typeface="Arial"/>
                <a:cs typeface="Arial"/>
              </a:rPr>
              <a:t>information</a:t>
            </a:r>
            <a:r>
              <a:rPr sz="1400" spc="-60" dirty="0">
                <a:latin typeface="Arial"/>
                <a:cs typeface="Arial"/>
              </a:rPr>
              <a:t> </a:t>
            </a:r>
            <a:r>
              <a:rPr sz="1400" dirty="0">
                <a:latin typeface="Arial"/>
                <a:cs typeface="Arial"/>
              </a:rPr>
              <a:t>through</a:t>
            </a:r>
            <a:r>
              <a:rPr sz="1400" spc="-65" dirty="0">
                <a:latin typeface="Arial"/>
                <a:cs typeface="Arial"/>
              </a:rPr>
              <a:t> </a:t>
            </a:r>
            <a:r>
              <a:rPr sz="1400" dirty="0">
                <a:latin typeface="Arial"/>
                <a:cs typeface="Arial"/>
              </a:rPr>
              <a:t>CAC</a:t>
            </a:r>
            <a:r>
              <a:rPr sz="1400" spc="-15" dirty="0">
                <a:latin typeface="Arial"/>
                <a:cs typeface="Arial"/>
              </a:rPr>
              <a:t> </a:t>
            </a:r>
            <a:r>
              <a:rPr sz="1400" dirty="0">
                <a:latin typeface="Arial"/>
                <a:cs typeface="Arial"/>
              </a:rPr>
              <a:t>or</a:t>
            </a:r>
            <a:r>
              <a:rPr sz="1400" spc="-40" dirty="0">
                <a:latin typeface="Arial"/>
                <a:cs typeface="Arial"/>
              </a:rPr>
              <a:t> </a:t>
            </a:r>
            <a:r>
              <a:rPr sz="1400" dirty="0">
                <a:latin typeface="Arial"/>
                <a:cs typeface="Arial"/>
              </a:rPr>
              <a:t>DS</a:t>
            </a:r>
            <a:r>
              <a:rPr sz="1400" spc="-10" dirty="0">
                <a:latin typeface="Arial"/>
                <a:cs typeface="Arial"/>
              </a:rPr>
              <a:t> Logon.</a:t>
            </a:r>
            <a:endParaRPr sz="1400">
              <a:latin typeface="Arial"/>
              <a:cs typeface="Arial"/>
            </a:endParaRPr>
          </a:p>
        </p:txBody>
      </p:sp>
      <p:grpSp>
        <p:nvGrpSpPr>
          <p:cNvPr id="8" name="object 8"/>
          <p:cNvGrpSpPr/>
          <p:nvPr/>
        </p:nvGrpSpPr>
        <p:grpSpPr>
          <a:xfrm>
            <a:off x="371475" y="394715"/>
            <a:ext cx="4692015" cy="5482590"/>
            <a:chOff x="371475" y="394715"/>
            <a:chExt cx="4692015" cy="5482590"/>
          </a:xfrm>
        </p:grpSpPr>
        <p:pic>
          <p:nvPicPr>
            <p:cNvPr id="9" name="object 9"/>
            <p:cNvPicPr/>
            <p:nvPr/>
          </p:nvPicPr>
          <p:blipFill>
            <a:blip r:embed="rId3" cstate="print"/>
            <a:stretch>
              <a:fillRect/>
            </a:stretch>
          </p:blipFill>
          <p:spPr>
            <a:xfrm>
              <a:off x="381000" y="1406652"/>
              <a:ext cx="4672584" cy="4457140"/>
            </a:xfrm>
            <a:prstGeom prst="rect">
              <a:avLst/>
            </a:prstGeom>
          </p:spPr>
        </p:pic>
        <p:sp>
          <p:nvSpPr>
            <p:cNvPr id="10" name="object 10"/>
            <p:cNvSpPr/>
            <p:nvPr/>
          </p:nvSpPr>
          <p:spPr>
            <a:xfrm>
              <a:off x="376237" y="1401889"/>
              <a:ext cx="4682490" cy="4470400"/>
            </a:xfrm>
            <a:custGeom>
              <a:avLst/>
              <a:gdLst/>
              <a:ahLst/>
              <a:cxnLst/>
              <a:rect l="l" t="t" r="r" b="b"/>
              <a:pathLst>
                <a:path w="4682490" h="4470400">
                  <a:moveTo>
                    <a:pt x="0" y="0"/>
                  </a:moveTo>
                  <a:lnTo>
                    <a:pt x="4682109" y="0"/>
                  </a:lnTo>
                  <a:lnTo>
                    <a:pt x="4682109" y="4470273"/>
                  </a:lnTo>
                  <a:lnTo>
                    <a:pt x="0" y="4470273"/>
                  </a:lnTo>
                  <a:lnTo>
                    <a:pt x="0" y="0"/>
                  </a:lnTo>
                  <a:close/>
                </a:path>
              </a:pathLst>
            </a:custGeom>
            <a:ln w="9525">
              <a:solidFill>
                <a:srgbClr val="000000"/>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1461516" y="394715"/>
              <a:ext cx="3020567" cy="1075943"/>
            </a:xfrm>
            <a:prstGeom prst="rect">
              <a:avLst/>
            </a:prstGeom>
          </p:spPr>
        </p:pic>
        <p:sp>
          <p:nvSpPr>
            <p:cNvPr id="12" name="object 12"/>
            <p:cNvSpPr/>
            <p:nvPr/>
          </p:nvSpPr>
          <p:spPr>
            <a:xfrm>
              <a:off x="381000" y="2679192"/>
              <a:ext cx="1815464" cy="902335"/>
            </a:xfrm>
            <a:custGeom>
              <a:avLst/>
              <a:gdLst/>
              <a:ahLst/>
              <a:cxnLst/>
              <a:rect l="l" t="t" r="r" b="b"/>
              <a:pathLst>
                <a:path w="1815464" h="902335">
                  <a:moveTo>
                    <a:pt x="907541" y="0"/>
                  </a:moveTo>
                  <a:lnTo>
                    <a:pt x="845406" y="1040"/>
                  </a:lnTo>
                  <a:lnTo>
                    <a:pt x="784394" y="4118"/>
                  </a:lnTo>
                  <a:lnTo>
                    <a:pt x="724641" y="9164"/>
                  </a:lnTo>
                  <a:lnTo>
                    <a:pt x="666282" y="16114"/>
                  </a:lnTo>
                  <a:lnTo>
                    <a:pt x="609452" y="24898"/>
                  </a:lnTo>
                  <a:lnTo>
                    <a:pt x="554287" y="35450"/>
                  </a:lnTo>
                  <a:lnTo>
                    <a:pt x="500921" y="47703"/>
                  </a:lnTo>
                  <a:lnTo>
                    <a:pt x="449489" y="61589"/>
                  </a:lnTo>
                  <a:lnTo>
                    <a:pt x="400128" y="77041"/>
                  </a:lnTo>
                  <a:lnTo>
                    <a:pt x="352971" y="93993"/>
                  </a:lnTo>
                  <a:lnTo>
                    <a:pt x="308155" y="112377"/>
                  </a:lnTo>
                  <a:lnTo>
                    <a:pt x="265814" y="132126"/>
                  </a:lnTo>
                  <a:lnTo>
                    <a:pt x="226083" y="153172"/>
                  </a:lnTo>
                  <a:lnTo>
                    <a:pt x="189098" y="175448"/>
                  </a:lnTo>
                  <a:lnTo>
                    <a:pt x="154994" y="198888"/>
                  </a:lnTo>
                  <a:lnTo>
                    <a:pt x="123906" y="223424"/>
                  </a:lnTo>
                  <a:lnTo>
                    <a:pt x="71319" y="275514"/>
                  </a:lnTo>
                  <a:lnTo>
                    <a:pt x="32418" y="331183"/>
                  </a:lnTo>
                  <a:lnTo>
                    <a:pt x="8284" y="389892"/>
                  </a:lnTo>
                  <a:lnTo>
                    <a:pt x="0" y="451103"/>
                  </a:lnTo>
                  <a:lnTo>
                    <a:pt x="2093" y="481989"/>
                  </a:lnTo>
                  <a:lnTo>
                    <a:pt x="18438" y="542016"/>
                  </a:lnTo>
                  <a:lnTo>
                    <a:pt x="50090" y="599272"/>
                  </a:lnTo>
                  <a:lnTo>
                    <a:pt x="95970" y="653219"/>
                  </a:lnTo>
                  <a:lnTo>
                    <a:pt x="154994" y="703319"/>
                  </a:lnTo>
                  <a:lnTo>
                    <a:pt x="189098" y="726759"/>
                  </a:lnTo>
                  <a:lnTo>
                    <a:pt x="226083" y="749035"/>
                  </a:lnTo>
                  <a:lnTo>
                    <a:pt x="265814" y="770081"/>
                  </a:lnTo>
                  <a:lnTo>
                    <a:pt x="308155" y="789830"/>
                  </a:lnTo>
                  <a:lnTo>
                    <a:pt x="352971" y="808214"/>
                  </a:lnTo>
                  <a:lnTo>
                    <a:pt x="400128" y="825166"/>
                  </a:lnTo>
                  <a:lnTo>
                    <a:pt x="449489" y="840618"/>
                  </a:lnTo>
                  <a:lnTo>
                    <a:pt x="500921" y="854504"/>
                  </a:lnTo>
                  <a:lnTo>
                    <a:pt x="554287" y="866757"/>
                  </a:lnTo>
                  <a:lnTo>
                    <a:pt x="609452" y="877309"/>
                  </a:lnTo>
                  <a:lnTo>
                    <a:pt x="666282" y="886093"/>
                  </a:lnTo>
                  <a:lnTo>
                    <a:pt x="724641" y="893043"/>
                  </a:lnTo>
                  <a:lnTo>
                    <a:pt x="784394" y="898089"/>
                  </a:lnTo>
                  <a:lnTo>
                    <a:pt x="845406" y="901167"/>
                  </a:lnTo>
                  <a:lnTo>
                    <a:pt x="907541" y="902207"/>
                  </a:lnTo>
                  <a:lnTo>
                    <a:pt x="969677" y="901167"/>
                  </a:lnTo>
                  <a:lnTo>
                    <a:pt x="1030689" y="898089"/>
                  </a:lnTo>
                  <a:lnTo>
                    <a:pt x="1090442" y="893043"/>
                  </a:lnTo>
                  <a:lnTo>
                    <a:pt x="1148801" y="886093"/>
                  </a:lnTo>
                  <a:lnTo>
                    <a:pt x="1205631" y="877309"/>
                  </a:lnTo>
                  <a:lnTo>
                    <a:pt x="1260796" y="866757"/>
                  </a:lnTo>
                  <a:lnTo>
                    <a:pt x="1314162" y="854504"/>
                  </a:lnTo>
                  <a:lnTo>
                    <a:pt x="1365594" y="840618"/>
                  </a:lnTo>
                  <a:lnTo>
                    <a:pt x="1414955" y="825166"/>
                  </a:lnTo>
                  <a:lnTo>
                    <a:pt x="1462112" y="808214"/>
                  </a:lnTo>
                  <a:lnTo>
                    <a:pt x="1506928" y="789830"/>
                  </a:lnTo>
                  <a:lnTo>
                    <a:pt x="1549269" y="770081"/>
                  </a:lnTo>
                  <a:lnTo>
                    <a:pt x="1589000" y="749035"/>
                  </a:lnTo>
                  <a:lnTo>
                    <a:pt x="1625985" y="726759"/>
                  </a:lnTo>
                  <a:lnTo>
                    <a:pt x="1660089" y="703319"/>
                  </a:lnTo>
                  <a:lnTo>
                    <a:pt x="1691177" y="678783"/>
                  </a:lnTo>
                  <a:lnTo>
                    <a:pt x="1743764" y="626693"/>
                  </a:lnTo>
                  <a:lnTo>
                    <a:pt x="1782665" y="571024"/>
                  </a:lnTo>
                  <a:lnTo>
                    <a:pt x="1806799" y="512315"/>
                  </a:lnTo>
                  <a:lnTo>
                    <a:pt x="1815083" y="451103"/>
                  </a:lnTo>
                  <a:lnTo>
                    <a:pt x="1812990" y="420218"/>
                  </a:lnTo>
                  <a:lnTo>
                    <a:pt x="1796645" y="360191"/>
                  </a:lnTo>
                  <a:lnTo>
                    <a:pt x="1764993" y="302935"/>
                  </a:lnTo>
                  <a:lnTo>
                    <a:pt x="1719113" y="248988"/>
                  </a:lnTo>
                  <a:lnTo>
                    <a:pt x="1660089" y="198888"/>
                  </a:lnTo>
                  <a:lnTo>
                    <a:pt x="1625985" y="175448"/>
                  </a:lnTo>
                  <a:lnTo>
                    <a:pt x="1589000" y="153172"/>
                  </a:lnTo>
                  <a:lnTo>
                    <a:pt x="1549269" y="132126"/>
                  </a:lnTo>
                  <a:lnTo>
                    <a:pt x="1506928" y="112377"/>
                  </a:lnTo>
                  <a:lnTo>
                    <a:pt x="1462112" y="93993"/>
                  </a:lnTo>
                  <a:lnTo>
                    <a:pt x="1414955" y="77041"/>
                  </a:lnTo>
                  <a:lnTo>
                    <a:pt x="1365594" y="61589"/>
                  </a:lnTo>
                  <a:lnTo>
                    <a:pt x="1314162" y="47703"/>
                  </a:lnTo>
                  <a:lnTo>
                    <a:pt x="1260796" y="35450"/>
                  </a:lnTo>
                  <a:lnTo>
                    <a:pt x="1205631" y="24898"/>
                  </a:lnTo>
                  <a:lnTo>
                    <a:pt x="1148801" y="16114"/>
                  </a:lnTo>
                  <a:lnTo>
                    <a:pt x="1090442" y="9164"/>
                  </a:lnTo>
                  <a:lnTo>
                    <a:pt x="1030689" y="4118"/>
                  </a:lnTo>
                  <a:lnTo>
                    <a:pt x="969677" y="1040"/>
                  </a:lnTo>
                  <a:lnTo>
                    <a:pt x="907541" y="0"/>
                  </a:lnTo>
                  <a:close/>
                </a:path>
              </a:pathLst>
            </a:custGeom>
            <a:solidFill>
              <a:srgbClr val="FFCC00"/>
            </a:solidFill>
          </p:spPr>
          <p:txBody>
            <a:bodyPr wrap="square" lIns="0" tIns="0" rIns="0" bIns="0" rtlCol="0"/>
            <a:lstStyle/>
            <a:p>
              <a:endParaRPr/>
            </a:p>
          </p:txBody>
        </p:sp>
        <p:sp>
          <p:nvSpPr>
            <p:cNvPr id="13" name="object 13"/>
            <p:cNvSpPr/>
            <p:nvPr/>
          </p:nvSpPr>
          <p:spPr>
            <a:xfrm>
              <a:off x="381000" y="2679192"/>
              <a:ext cx="1815464" cy="902335"/>
            </a:xfrm>
            <a:custGeom>
              <a:avLst/>
              <a:gdLst/>
              <a:ahLst/>
              <a:cxnLst/>
              <a:rect l="l" t="t" r="r" b="b"/>
              <a:pathLst>
                <a:path w="1815464" h="902335">
                  <a:moveTo>
                    <a:pt x="0" y="451103"/>
                  </a:moveTo>
                  <a:lnTo>
                    <a:pt x="8284" y="389892"/>
                  </a:lnTo>
                  <a:lnTo>
                    <a:pt x="32418" y="331183"/>
                  </a:lnTo>
                  <a:lnTo>
                    <a:pt x="71319" y="275514"/>
                  </a:lnTo>
                  <a:lnTo>
                    <a:pt x="123906" y="223424"/>
                  </a:lnTo>
                  <a:lnTo>
                    <a:pt x="154994" y="198888"/>
                  </a:lnTo>
                  <a:lnTo>
                    <a:pt x="189098" y="175448"/>
                  </a:lnTo>
                  <a:lnTo>
                    <a:pt x="226083" y="153172"/>
                  </a:lnTo>
                  <a:lnTo>
                    <a:pt x="265814" y="132126"/>
                  </a:lnTo>
                  <a:lnTo>
                    <a:pt x="308155" y="112377"/>
                  </a:lnTo>
                  <a:lnTo>
                    <a:pt x="352971" y="93993"/>
                  </a:lnTo>
                  <a:lnTo>
                    <a:pt x="400128" y="77041"/>
                  </a:lnTo>
                  <a:lnTo>
                    <a:pt x="449489" y="61589"/>
                  </a:lnTo>
                  <a:lnTo>
                    <a:pt x="500921" y="47703"/>
                  </a:lnTo>
                  <a:lnTo>
                    <a:pt x="554287" y="35450"/>
                  </a:lnTo>
                  <a:lnTo>
                    <a:pt x="609452" y="24898"/>
                  </a:lnTo>
                  <a:lnTo>
                    <a:pt x="666282" y="16114"/>
                  </a:lnTo>
                  <a:lnTo>
                    <a:pt x="724641" y="9164"/>
                  </a:lnTo>
                  <a:lnTo>
                    <a:pt x="784394" y="4118"/>
                  </a:lnTo>
                  <a:lnTo>
                    <a:pt x="845406" y="1040"/>
                  </a:lnTo>
                  <a:lnTo>
                    <a:pt x="907541" y="0"/>
                  </a:lnTo>
                  <a:lnTo>
                    <a:pt x="969677" y="1040"/>
                  </a:lnTo>
                  <a:lnTo>
                    <a:pt x="1030689" y="4118"/>
                  </a:lnTo>
                  <a:lnTo>
                    <a:pt x="1090442" y="9164"/>
                  </a:lnTo>
                  <a:lnTo>
                    <a:pt x="1148801" y="16114"/>
                  </a:lnTo>
                  <a:lnTo>
                    <a:pt x="1205631" y="24898"/>
                  </a:lnTo>
                  <a:lnTo>
                    <a:pt x="1260796" y="35450"/>
                  </a:lnTo>
                  <a:lnTo>
                    <a:pt x="1314162" y="47703"/>
                  </a:lnTo>
                  <a:lnTo>
                    <a:pt x="1365594" y="61589"/>
                  </a:lnTo>
                  <a:lnTo>
                    <a:pt x="1414955" y="77041"/>
                  </a:lnTo>
                  <a:lnTo>
                    <a:pt x="1462112" y="93993"/>
                  </a:lnTo>
                  <a:lnTo>
                    <a:pt x="1506928" y="112377"/>
                  </a:lnTo>
                  <a:lnTo>
                    <a:pt x="1549269" y="132126"/>
                  </a:lnTo>
                  <a:lnTo>
                    <a:pt x="1589000" y="153172"/>
                  </a:lnTo>
                  <a:lnTo>
                    <a:pt x="1625985" y="175448"/>
                  </a:lnTo>
                  <a:lnTo>
                    <a:pt x="1660089" y="198888"/>
                  </a:lnTo>
                  <a:lnTo>
                    <a:pt x="1691177" y="223424"/>
                  </a:lnTo>
                  <a:lnTo>
                    <a:pt x="1743764" y="275514"/>
                  </a:lnTo>
                  <a:lnTo>
                    <a:pt x="1782665" y="331183"/>
                  </a:lnTo>
                  <a:lnTo>
                    <a:pt x="1806799" y="389892"/>
                  </a:lnTo>
                  <a:lnTo>
                    <a:pt x="1815083" y="451103"/>
                  </a:lnTo>
                  <a:lnTo>
                    <a:pt x="1812990" y="481989"/>
                  </a:lnTo>
                  <a:lnTo>
                    <a:pt x="1796645" y="542016"/>
                  </a:lnTo>
                  <a:lnTo>
                    <a:pt x="1764993" y="599272"/>
                  </a:lnTo>
                  <a:lnTo>
                    <a:pt x="1719113" y="653219"/>
                  </a:lnTo>
                  <a:lnTo>
                    <a:pt x="1660089" y="703319"/>
                  </a:lnTo>
                  <a:lnTo>
                    <a:pt x="1625985" y="726759"/>
                  </a:lnTo>
                  <a:lnTo>
                    <a:pt x="1589000" y="749035"/>
                  </a:lnTo>
                  <a:lnTo>
                    <a:pt x="1549269" y="770081"/>
                  </a:lnTo>
                  <a:lnTo>
                    <a:pt x="1506928" y="789830"/>
                  </a:lnTo>
                  <a:lnTo>
                    <a:pt x="1462112" y="808214"/>
                  </a:lnTo>
                  <a:lnTo>
                    <a:pt x="1414955" y="825166"/>
                  </a:lnTo>
                  <a:lnTo>
                    <a:pt x="1365594" y="840618"/>
                  </a:lnTo>
                  <a:lnTo>
                    <a:pt x="1314162" y="854504"/>
                  </a:lnTo>
                  <a:lnTo>
                    <a:pt x="1260796" y="866757"/>
                  </a:lnTo>
                  <a:lnTo>
                    <a:pt x="1205631" y="877309"/>
                  </a:lnTo>
                  <a:lnTo>
                    <a:pt x="1148801" y="886093"/>
                  </a:lnTo>
                  <a:lnTo>
                    <a:pt x="1090442" y="893043"/>
                  </a:lnTo>
                  <a:lnTo>
                    <a:pt x="1030689" y="898089"/>
                  </a:lnTo>
                  <a:lnTo>
                    <a:pt x="969677" y="901167"/>
                  </a:lnTo>
                  <a:lnTo>
                    <a:pt x="907541" y="902207"/>
                  </a:lnTo>
                  <a:lnTo>
                    <a:pt x="845406" y="901167"/>
                  </a:lnTo>
                  <a:lnTo>
                    <a:pt x="784394" y="898089"/>
                  </a:lnTo>
                  <a:lnTo>
                    <a:pt x="724641" y="893043"/>
                  </a:lnTo>
                  <a:lnTo>
                    <a:pt x="666282" y="886093"/>
                  </a:lnTo>
                  <a:lnTo>
                    <a:pt x="609452" y="877309"/>
                  </a:lnTo>
                  <a:lnTo>
                    <a:pt x="554287" y="866757"/>
                  </a:lnTo>
                  <a:lnTo>
                    <a:pt x="500921" y="854504"/>
                  </a:lnTo>
                  <a:lnTo>
                    <a:pt x="449489" y="840618"/>
                  </a:lnTo>
                  <a:lnTo>
                    <a:pt x="400128" y="825166"/>
                  </a:lnTo>
                  <a:lnTo>
                    <a:pt x="352971" y="808214"/>
                  </a:lnTo>
                  <a:lnTo>
                    <a:pt x="308155" y="789830"/>
                  </a:lnTo>
                  <a:lnTo>
                    <a:pt x="265814" y="770081"/>
                  </a:lnTo>
                  <a:lnTo>
                    <a:pt x="226083" y="749035"/>
                  </a:lnTo>
                  <a:lnTo>
                    <a:pt x="189098" y="726759"/>
                  </a:lnTo>
                  <a:lnTo>
                    <a:pt x="154994" y="703319"/>
                  </a:lnTo>
                  <a:lnTo>
                    <a:pt x="123906" y="678783"/>
                  </a:lnTo>
                  <a:lnTo>
                    <a:pt x="71319" y="626693"/>
                  </a:lnTo>
                  <a:lnTo>
                    <a:pt x="32418" y="571024"/>
                  </a:lnTo>
                  <a:lnTo>
                    <a:pt x="8284" y="512315"/>
                  </a:lnTo>
                  <a:lnTo>
                    <a:pt x="0" y="451103"/>
                  </a:lnTo>
                  <a:close/>
                </a:path>
              </a:pathLst>
            </a:custGeom>
            <a:ln w="9525">
              <a:solidFill>
                <a:srgbClr val="000000"/>
              </a:solidFill>
            </a:ln>
          </p:spPr>
          <p:txBody>
            <a:bodyPr wrap="square" lIns="0" tIns="0" rIns="0" bIns="0" rtlCol="0"/>
            <a:lstStyle/>
            <a:p>
              <a:endParaRPr/>
            </a:p>
          </p:txBody>
        </p:sp>
      </p:grpSp>
      <p:sp>
        <p:nvSpPr>
          <p:cNvPr id="14" name="object 14"/>
          <p:cNvSpPr txBox="1"/>
          <p:nvPr/>
        </p:nvSpPr>
        <p:spPr>
          <a:xfrm>
            <a:off x="759015" y="2744470"/>
            <a:ext cx="1060450" cy="756920"/>
          </a:xfrm>
          <a:prstGeom prst="rect">
            <a:avLst/>
          </a:prstGeom>
        </p:spPr>
        <p:txBody>
          <a:bodyPr vert="horz" wrap="square" lIns="0" tIns="12700" rIns="0" bIns="0" rtlCol="0">
            <a:spAutoFit/>
          </a:bodyPr>
          <a:lstStyle/>
          <a:p>
            <a:pPr marL="13970" marR="5080" indent="-1905">
              <a:lnSpc>
                <a:spcPct val="100000"/>
              </a:lnSpc>
              <a:spcBef>
                <a:spcPts val="100"/>
              </a:spcBef>
            </a:pPr>
            <a:r>
              <a:rPr sz="2400" b="1" spc="-10" dirty="0">
                <a:latin typeface="Arial"/>
                <a:cs typeface="Arial"/>
              </a:rPr>
              <a:t>Benefit Library</a:t>
            </a:r>
            <a:endParaRPr sz="2400">
              <a:latin typeface="Arial"/>
              <a:cs typeface="Arial"/>
            </a:endParaRPr>
          </a:p>
        </p:txBody>
      </p:sp>
      <p:grpSp>
        <p:nvGrpSpPr>
          <p:cNvPr id="15" name="object 15"/>
          <p:cNvGrpSpPr/>
          <p:nvPr/>
        </p:nvGrpSpPr>
        <p:grpSpPr>
          <a:xfrm>
            <a:off x="2052637" y="4643437"/>
            <a:ext cx="1482090" cy="776605"/>
            <a:chOff x="2052637" y="4643437"/>
            <a:chExt cx="1482090" cy="776605"/>
          </a:xfrm>
        </p:grpSpPr>
        <p:sp>
          <p:nvSpPr>
            <p:cNvPr id="16" name="object 16"/>
            <p:cNvSpPr/>
            <p:nvPr/>
          </p:nvSpPr>
          <p:spPr>
            <a:xfrm>
              <a:off x="2057400" y="4648200"/>
              <a:ext cx="1472565" cy="767080"/>
            </a:xfrm>
            <a:custGeom>
              <a:avLst/>
              <a:gdLst/>
              <a:ahLst/>
              <a:cxnLst/>
              <a:rect l="l" t="t" r="r" b="b"/>
              <a:pathLst>
                <a:path w="1472564" h="767079">
                  <a:moveTo>
                    <a:pt x="736092" y="0"/>
                  </a:moveTo>
                  <a:lnTo>
                    <a:pt x="672579" y="1406"/>
                  </a:lnTo>
                  <a:lnTo>
                    <a:pt x="610567" y="5550"/>
                  </a:lnTo>
                  <a:lnTo>
                    <a:pt x="550277" y="12316"/>
                  </a:lnTo>
                  <a:lnTo>
                    <a:pt x="491928" y="21589"/>
                  </a:lnTo>
                  <a:lnTo>
                    <a:pt x="435742" y="33254"/>
                  </a:lnTo>
                  <a:lnTo>
                    <a:pt x="381940" y="47196"/>
                  </a:lnTo>
                  <a:lnTo>
                    <a:pt x="330743" y="63299"/>
                  </a:lnTo>
                  <a:lnTo>
                    <a:pt x="282372" y="81450"/>
                  </a:lnTo>
                  <a:lnTo>
                    <a:pt x="237048" y="101532"/>
                  </a:lnTo>
                  <a:lnTo>
                    <a:pt x="194992" y="123430"/>
                  </a:lnTo>
                  <a:lnTo>
                    <a:pt x="156425" y="147031"/>
                  </a:lnTo>
                  <a:lnTo>
                    <a:pt x="121567" y="172218"/>
                  </a:lnTo>
                  <a:lnTo>
                    <a:pt x="90640" y="198876"/>
                  </a:lnTo>
                  <a:lnTo>
                    <a:pt x="63865" y="226891"/>
                  </a:lnTo>
                  <a:lnTo>
                    <a:pt x="23654" y="286530"/>
                  </a:lnTo>
                  <a:lnTo>
                    <a:pt x="2701" y="350214"/>
                  </a:lnTo>
                  <a:lnTo>
                    <a:pt x="0" y="383286"/>
                  </a:lnTo>
                  <a:lnTo>
                    <a:pt x="2701" y="416357"/>
                  </a:lnTo>
                  <a:lnTo>
                    <a:pt x="23654" y="480041"/>
                  </a:lnTo>
                  <a:lnTo>
                    <a:pt x="63865" y="539680"/>
                  </a:lnTo>
                  <a:lnTo>
                    <a:pt x="90640" y="567695"/>
                  </a:lnTo>
                  <a:lnTo>
                    <a:pt x="121567" y="594353"/>
                  </a:lnTo>
                  <a:lnTo>
                    <a:pt x="156425" y="619540"/>
                  </a:lnTo>
                  <a:lnTo>
                    <a:pt x="194992" y="643141"/>
                  </a:lnTo>
                  <a:lnTo>
                    <a:pt x="237048" y="665039"/>
                  </a:lnTo>
                  <a:lnTo>
                    <a:pt x="282372" y="685121"/>
                  </a:lnTo>
                  <a:lnTo>
                    <a:pt x="330743" y="703272"/>
                  </a:lnTo>
                  <a:lnTo>
                    <a:pt x="381940" y="719375"/>
                  </a:lnTo>
                  <a:lnTo>
                    <a:pt x="435742" y="733317"/>
                  </a:lnTo>
                  <a:lnTo>
                    <a:pt x="491928" y="744982"/>
                  </a:lnTo>
                  <a:lnTo>
                    <a:pt x="550277" y="754255"/>
                  </a:lnTo>
                  <a:lnTo>
                    <a:pt x="610567" y="761021"/>
                  </a:lnTo>
                  <a:lnTo>
                    <a:pt x="672579" y="765165"/>
                  </a:lnTo>
                  <a:lnTo>
                    <a:pt x="736092" y="766572"/>
                  </a:lnTo>
                  <a:lnTo>
                    <a:pt x="799604" y="765165"/>
                  </a:lnTo>
                  <a:lnTo>
                    <a:pt x="861616" y="761021"/>
                  </a:lnTo>
                  <a:lnTo>
                    <a:pt x="921906" y="754255"/>
                  </a:lnTo>
                  <a:lnTo>
                    <a:pt x="980255" y="744982"/>
                  </a:lnTo>
                  <a:lnTo>
                    <a:pt x="1036441" y="733317"/>
                  </a:lnTo>
                  <a:lnTo>
                    <a:pt x="1090243" y="719375"/>
                  </a:lnTo>
                  <a:lnTo>
                    <a:pt x="1141440" y="703272"/>
                  </a:lnTo>
                  <a:lnTo>
                    <a:pt x="1189811" y="685121"/>
                  </a:lnTo>
                  <a:lnTo>
                    <a:pt x="1235135" y="665039"/>
                  </a:lnTo>
                  <a:lnTo>
                    <a:pt x="1277191" y="643141"/>
                  </a:lnTo>
                  <a:lnTo>
                    <a:pt x="1315758" y="619540"/>
                  </a:lnTo>
                  <a:lnTo>
                    <a:pt x="1350616" y="594353"/>
                  </a:lnTo>
                  <a:lnTo>
                    <a:pt x="1381543" y="567695"/>
                  </a:lnTo>
                  <a:lnTo>
                    <a:pt x="1408318" y="539680"/>
                  </a:lnTo>
                  <a:lnTo>
                    <a:pt x="1448529" y="480041"/>
                  </a:lnTo>
                  <a:lnTo>
                    <a:pt x="1469482" y="416357"/>
                  </a:lnTo>
                  <a:lnTo>
                    <a:pt x="1472184" y="383286"/>
                  </a:lnTo>
                  <a:lnTo>
                    <a:pt x="1469482" y="350214"/>
                  </a:lnTo>
                  <a:lnTo>
                    <a:pt x="1448529" y="286530"/>
                  </a:lnTo>
                  <a:lnTo>
                    <a:pt x="1408318" y="226891"/>
                  </a:lnTo>
                  <a:lnTo>
                    <a:pt x="1381543" y="198876"/>
                  </a:lnTo>
                  <a:lnTo>
                    <a:pt x="1350616" y="172218"/>
                  </a:lnTo>
                  <a:lnTo>
                    <a:pt x="1315758" y="147031"/>
                  </a:lnTo>
                  <a:lnTo>
                    <a:pt x="1277191" y="123430"/>
                  </a:lnTo>
                  <a:lnTo>
                    <a:pt x="1235135" y="101532"/>
                  </a:lnTo>
                  <a:lnTo>
                    <a:pt x="1189811" y="81450"/>
                  </a:lnTo>
                  <a:lnTo>
                    <a:pt x="1141440" y="63299"/>
                  </a:lnTo>
                  <a:lnTo>
                    <a:pt x="1090243" y="47196"/>
                  </a:lnTo>
                  <a:lnTo>
                    <a:pt x="1036441" y="33254"/>
                  </a:lnTo>
                  <a:lnTo>
                    <a:pt x="980255" y="21589"/>
                  </a:lnTo>
                  <a:lnTo>
                    <a:pt x="921906" y="12316"/>
                  </a:lnTo>
                  <a:lnTo>
                    <a:pt x="861616" y="5550"/>
                  </a:lnTo>
                  <a:lnTo>
                    <a:pt x="799604" y="1406"/>
                  </a:lnTo>
                  <a:lnTo>
                    <a:pt x="736092" y="0"/>
                  </a:lnTo>
                  <a:close/>
                </a:path>
              </a:pathLst>
            </a:custGeom>
            <a:solidFill>
              <a:srgbClr val="FFCC00"/>
            </a:solidFill>
          </p:spPr>
          <p:txBody>
            <a:bodyPr wrap="square" lIns="0" tIns="0" rIns="0" bIns="0" rtlCol="0"/>
            <a:lstStyle/>
            <a:p>
              <a:endParaRPr/>
            </a:p>
          </p:txBody>
        </p:sp>
        <p:sp>
          <p:nvSpPr>
            <p:cNvPr id="17" name="object 17"/>
            <p:cNvSpPr/>
            <p:nvPr/>
          </p:nvSpPr>
          <p:spPr>
            <a:xfrm>
              <a:off x="2057400" y="4648200"/>
              <a:ext cx="1472565" cy="767080"/>
            </a:xfrm>
            <a:custGeom>
              <a:avLst/>
              <a:gdLst/>
              <a:ahLst/>
              <a:cxnLst/>
              <a:rect l="l" t="t" r="r" b="b"/>
              <a:pathLst>
                <a:path w="1472564" h="767079">
                  <a:moveTo>
                    <a:pt x="0" y="383286"/>
                  </a:moveTo>
                  <a:lnTo>
                    <a:pt x="10660" y="317924"/>
                  </a:lnTo>
                  <a:lnTo>
                    <a:pt x="41463" y="256147"/>
                  </a:lnTo>
                  <a:lnTo>
                    <a:pt x="90640" y="198876"/>
                  </a:lnTo>
                  <a:lnTo>
                    <a:pt x="121567" y="172218"/>
                  </a:lnTo>
                  <a:lnTo>
                    <a:pt x="156425" y="147031"/>
                  </a:lnTo>
                  <a:lnTo>
                    <a:pt x="194992" y="123430"/>
                  </a:lnTo>
                  <a:lnTo>
                    <a:pt x="237048" y="101532"/>
                  </a:lnTo>
                  <a:lnTo>
                    <a:pt x="282372" y="81450"/>
                  </a:lnTo>
                  <a:lnTo>
                    <a:pt x="330743" y="63299"/>
                  </a:lnTo>
                  <a:lnTo>
                    <a:pt x="381940" y="47196"/>
                  </a:lnTo>
                  <a:lnTo>
                    <a:pt x="435742" y="33254"/>
                  </a:lnTo>
                  <a:lnTo>
                    <a:pt x="491928" y="21589"/>
                  </a:lnTo>
                  <a:lnTo>
                    <a:pt x="550277" y="12316"/>
                  </a:lnTo>
                  <a:lnTo>
                    <a:pt x="610567" y="5550"/>
                  </a:lnTo>
                  <a:lnTo>
                    <a:pt x="672579" y="1406"/>
                  </a:lnTo>
                  <a:lnTo>
                    <a:pt x="736092" y="0"/>
                  </a:lnTo>
                  <a:lnTo>
                    <a:pt x="799604" y="1406"/>
                  </a:lnTo>
                  <a:lnTo>
                    <a:pt x="861616" y="5550"/>
                  </a:lnTo>
                  <a:lnTo>
                    <a:pt x="921906" y="12316"/>
                  </a:lnTo>
                  <a:lnTo>
                    <a:pt x="980255" y="21589"/>
                  </a:lnTo>
                  <a:lnTo>
                    <a:pt x="1036441" y="33254"/>
                  </a:lnTo>
                  <a:lnTo>
                    <a:pt x="1090243" y="47196"/>
                  </a:lnTo>
                  <a:lnTo>
                    <a:pt x="1141440" y="63299"/>
                  </a:lnTo>
                  <a:lnTo>
                    <a:pt x="1189811" y="81450"/>
                  </a:lnTo>
                  <a:lnTo>
                    <a:pt x="1235135" y="101532"/>
                  </a:lnTo>
                  <a:lnTo>
                    <a:pt x="1277191" y="123430"/>
                  </a:lnTo>
                  <a:lnTo>
                    <a:pt x="1315758" y="147031"/>
                  </a:lnTo>
                  <a:lnTo>
                    <a:pt x="1350616" y="172218"/>
                  </a:lnTo>
                  <a:lnTo>
                    <a:pt x="1381543" y="198876"/>
                  </a:lnTo>
                  <a:lnTo>
                    <a:pt x="1408318" y="226891"/>
                  </a:lnTo>
                  <a:lnTo>
                    <a:pt x="1448529" y="286530"/>
                  </a:lnTo>
                  <a:lnTo>
                    <a:pt x="1469482" y="350214"/>
                  </a:lnTo>
                  <a:lnTo>
                    <a:pt x="1472184" y="383286"/>
                  </a:lnTo>
                  <a:lnTo>
                    <a:pt x="1469482" y="416357"/>
                  </a:lnTo>
                  <a:lnTo>
                    <a:pt x="1448529" y="480041"/>
                  </a:lnTo>
                  <a:lnTo>
                    <a:pt x="1408318" y="539680"/>
                  </a:lnTo>
                  <a:lnTo>
                    <a:pt x="1381543" y="567695"/>
                  </a:lnTo>
                  <a:lnTo>
                    <a:pt x="1350616" y="594353"/>
                  </a:lnTo>
                  <a:lnTo>
                    <a:pt x="1315758" y="619540"/>
                  </a:lnTo>
                  <a:lnTo>
                    <a:pt x="1277191" y="643141"/>
                  </a:lnTo>
                  <a:lnTo>
                    <a:pt x="1235135" y="665039"/>
                  </a:lnTo>
                  <a:lnTo>
                    <a:pt x="1189811" y="685121"/>
                  </a:lnTo>
                  <a:lnTo>
                    <a:pt x="1141440" y="703272"/>
                  </a:lnTo>
                  <a:lnTo>
                    <a:pt x="1090243" y="719375"/>
                  </a:lnTo>
                  <a:lnTo>
                    <a:pt x="1036441" y="733317"/>
                  </a:lnTo>
                  <a:lnTo>
                    <a:pt x="980255" y="744982"/>
                  </a:lnTo>
                  <a:lnTo>
                    <a:pt x="921906" y="754255"/>
                  </a:lnTo>
                  <a:lnTo>
                    <a:pt x="861616" y="761021"/>
                  </a:lnTo>
                  <a:lnTo>
                    <a:pt x="799604" y="765165"/>
                  </a:lnTo>
                  <a:lnTo>
                    <a:pt x="736092" y="766572"/>
                  </a:lnTo>
                  <a:lnTo>
                    <a:pt x="672579" y="765165"/>
                  </a:lnTo>
                  <a:lnTo>
                    <a:pt x="610567" y="761021"/>
                  </a:lnTo>
                  <a:lnTo>
                    <a:pt x="550277" y="754255"/>
                  </a:lnTo>
                  <a:lnTo>
                    <a:pt x="491928" y="744982"/>
                  </a:lnTo>
                  <a:lnTo>
                    <a:pt x="435742" y="733317"/>
                  </a:lnTo>
                  <a:lnTo>
                    <a:pt x="381940" y="719375"/>
                  </a:lnTo>
                  <a:lnTo>
                    <a:pt x="330743" y="703272"/>
                  </a:lnTo>
                  <a:lnTo>
                    <a:pt x="282372" y="685121"/>
                  </a:lnTo>
                  <a:lnTo>
                    <a:pt x="237048" y="665039"/>
                  </a:lnTo>
                  <a:lnTo>
                    <a:pt x="194992" y="643141"/>
                  </a:lnTo>
                  <a:lnTo>
                    <a:pt x="156425" y="619540"/>
                  </a:lnTo>
                  <a:lnTo>
                    <a:pt x="121567" y="594353"/>
                  </a:lnTo>
                  <a:lnTo>
                    <a:pt x="90640" y="567695"/>
                  </a:lnTo>
                  <a:lnTo>
                    <a:pt x="63865" y="539680"/>
                  </a:lnTo>
                  <a:lnTo>
                    <a:pt x="23654" y="480041"/>
                  </a:lnTo>
                  <a:lnTo>
                    <a:pt x="2701" y="416357"/>
                  </a:lnTo>
                  <a:lnTo>
                    <a:pt x="0" y="383286"/>
                  </a:lnTo>
                  <a:close/>
                </a:path>
              </a:pathLst>
            </a:custGeom>
            <a:ln w="9525">
              <a:solidFill>
                <a:srgbClr val="000000"/>
              </a:solidFill>
            </a:ln>
          </p:spPr>
          <p:txBody>
            <a:bodyPr wrap="square" lIns="0" tIns="0" rIns="0" bIns="0" rtlCol="0"/>
            <a:lstStyle/>
            <a:p>
              <a:endParaRPr/>
            </a:p>
          </p:txBody>
        </p:sp>
      </p:grpSp>
      <p:sp>
        <p:nvSpPr>
          <p:cNvPr id="18" name="object 18"/>
          <p:cNvSpPr txBox="1"/>
          <p:nvPr/>
        </p:nvSpPr>
        <p:spPr>
          <a:xfrm>
            <a:off x="2417413" y="4645501"/>
            <a:ext cx="752475" cy="756920"/>
          </a:xfrm>
          <a:prstGeom prst="rect">
            <a:avLst/>
          </a:prstGeom>
        </p:spPr>
        <p:txBody>
          <a:bodyPr vert="horz" wrap="square" lIns="0" tIns="12700" rIns="0" bIns="0" rtlCol="0">
            <a:spAutoFit/>
          </a:bodyPr>
          <a:lstStyle/>
          <a:p>
            <a:pPr marL="12700" marR="5080" indent="33020">
              <a:lnSpc>
                <a:spcPct val="100000"/>
              </a:lnSpc>
              <a:spcBef>
                <a:spcPts val="100"/>
              </a:spcBef>
            </a:pPr>
            <a:r>
              <a:rPr sz="2400" b="1" spc="-20" dirty="0">
                <a:latin typeface="Arial"/>
                <a:cs typeface="Arial"/>
              </a:rPr>
              <a:t>Help </a:t>
            </a:r>
            <a:r>
              <a:rPr sz="2400" b="1" spc="-25" dirty="0">
                <a:latin typeface="Arial"/>
                <a:cs typeface="Arial"/>
              </a:rPr>
              <a:t>Desk</a:t>
            </a:r>
            <a:endParaRPr sz="2400">
              <a:latin typeface="Arial"/>
              <a:cs typeface="Arial"/>
            </a:endParaRPr>
          </a:p>
        </p:txBody>
      </p:sp>
      <p:grpSp>
        <p:nvGrpSpPr>
          <p:cNvPr id="19" name="object 19"/>
          <p:cNvGrpSpPr/>
          <p:nvPr/>
        </p:nvGrpSpPr>
        <p:grpSpPr>
          <a:xfrm>
            <a:off x="651129" y="1117845"/>
            <a:ext cx="4452620" cy="4697730"/>
            <a:chOff x="651129" y="1117845"/>
            <a:chExt cx="4452620" cy="4697730"/>
          </a:xfrm>
        </p:grpSpPr>
        <p:sp>
          <p:nvSpPr>
            <p:cNvPr id="20" name="object 20"/>
            <p:cNvSpPr/>
            <p:nvPr/>
          </p:nvSpPr>
          <p:spPr>
            <a:xfrm>
              <a:off x="3787139" y="5433060"/>
              <a:ext cx="1287780" cy="353695"/>
            </a:xfrm>
            <a:custGeom>
              <a:avLst/>
              <a:gdLst/>
              <a:ahLst/>
              <a:cxnLst/>
              <a:rect l="l" t="t" r="r" b="b"/>
              <a:pathLst>
                <a:path w="1287779" h="353695">
                  <a:moveTo>
                    <a:pt x="0" y="176783"/>
                  </a:moveTo>
                  <a:lnTo>
                    <a:pt x="14851" y="138858"/>
                  </a:lnTo>
                  <a:lnTo>
                    <a:pt x="57309" y="103768"/>
                  </a:lnTo>
                  <a:lnTo>
                    <a:pt x="124232" y="72376"/>
                  </a:lnTo>
                  <a:lnTo>
                    <a:pt x="165886" y="58336"/>
                  </a:lnTo>
                  <a:lnTo>
                    <a:pt x="212478" y="45544"/>
                  </a:lnTo>
                  <a:lnTo>
                    <a:pt x="263616" y="34108"/>
                  </a:lnTo>
                  <a:lnTo>
                    <a:pt x="318905" y="24135"/>
                  </a:lnTo>
                  <a:lnTo>
                    <a:pt x="377954" y="15734"/>
                  </a:lnTo>
                  <a:lnTo>
                    <a:pt x="440370" y="9012"/>
                  </a:lnTo>
                  <a:lnTo>
                    <a:pt x="505759" y="4077"/>
                  </a:lnTo>
                  <a:lnTo>
                    <a:pt x="573730" y="1037"/>
                  </a:lnTo>
                  <a:lnTo>
                    <a:pt x="643890" y="0"/>
                  </a:lnTo>
                  <a:lnTo>
                    <a:pt x="714049" y="1037"/>
                  </a:lnTo>
                  <a:lnTo>
                    <a:pt x="782020" y="4077"/>
                  </a:lnTo>
                  <a:lnTo>
                    <a:pt x="847409" y="9012"/>
                  </a:lnTo>
                  <a:lnTo>
                    <a:pt x="909825" y="15734"/>
                  </a:lnTo>
                  <a:lnTo>
                    <a:pt x="968874" y="24135"/>
                  </a:lnTo>
                  <a:lnTo>
                    <a:pt x="1024163" y="34108"/>
                  </a:lnTo>
                  <a:lnTo>
                    <a:pt x="1075301" y="45544"/>
                  </a:lnTo>
                  <a:lnTo>
                    <a:pt x="1121893" y="58336"/>
                  </a:lnTo>
                  <a:lnTo>
                    <a:pt x="1163547" y="72376"/>
                  </a:lnTo>
                  <a:lnTo>
                    <a:pt x="1199870" y="87556"/>
                  </a:lnTo>
                  <a:lnTo>
                    <a:pt x="1254954" y="120905"/>
                  </a:lnTo>
                  <a:lnTo>
                    <a:pt x="1284001" y="157521"/>
                  </a:lnTo>
                  <a:lnTo>
                    <a:pt x="1287780" y="176783"/>
                  </a:lnTo>
                  <a:lnTo>
                    <a:pt x="1284001" y="196046"/>
                  </a:lnTo>
                  <a:lnTo>
                    <a:pt x="1254954" y="232662"/>
                  </a:lnTo>
                  <a:lnTo>
                    <a:pt x="1199870" y="266011"/>
                  </a:lnTo>
                  <a:lnTo>
                    <a:pt x="1163547" y="281191"/>
                  </a:lnTo>
                  <a:lnTo>
                    <a:pt x="1121893" y="295231"/>
                  </a:lnTo>
                  <a:lnTo>
                    <a:pt x="1075301" y="308023"/>
                  </a:lnTo>
                  <a:lnTo>
                    <a:pt x="1024163" y="319459"/>
                  </a:lnTo>
                  <a:lnTo>
                    <a:pt x="968874" y="329432"/>
                  </a:lnTo>
                  <a:lnTo>
                    <a:pt x="909825" y="337833"/>
                  </a:lnTo>
                  <a:lnTo>
                    <a:pt x="847409" y="344555"/>
                  </a:lnTo>
                  <a:lnTo>
                    <a:pt x="782020" y="349490"/>
                  </a:lnTo>
                  <a:lnTo>
                    <a:pt x="714049" y="352530"/>
                  </a:lnTo>
                  <a:lnTo>
                    <a:pt x="643890" y="353567"/>
                  </a:lnTo>
                  <a:lnTo>
                    <a:pt x="573730" y="352530"/>
                  </a:lnTo>
                  <a:lnTo>
                    <a:pt x="505759" y="349490"/>
                  </a:lnTo>
                  <a:lnTo>
                    <a:pt x="440370" y="344555"/>
                  </a:lnTo>
                  <a:lnTo>
                    <a:pt x="377954" y="337833"/>
                  </a:lnTo>
                  <a:lnTo>
                    <a:pt x="318905" y="329432"/>
                  </a:lnTo>
                  <a:lnTo>
                    <a:pt x="263616" y="319459"/>
                  </a:lnTo>
                  <a:lnTo>
                    <a:pt x="212478" y="308023"/>
                  </a:lnTo>
                  <a:lnTo>
                    <a:pt x="165886" y="295231"/>
                  </a:lnTo>
                  <a:lnTo>
                    <a:pt x="124232" y="281191"/>
                  </a:lnTo>
                  <a:lnTo>
                    <a:pt x="87909" y="266011"/>
                  </a:lnTo>
                  <a:lnTo>
                    <a:pt x="32825" y="232662"/>
                  </a:lnTo>
                  <a:lnTo>
                    <a:pt x="3778" y="196046"/>
                  </a:lnTo>
                  <a:lnTo>
                    <a:pt x="0" y="176783"/>
                  </a:lnTo>
                  <a:close/>
                </a:path>
              </a:pathLst>
            </a:custGeom>
            <a:ln w="57150">
              <a:solidFill>
                <a:srgbClr val="3EE943"/>
              </a:solidFill>
            </a:ln>
          </p:spPr>
          <p:txBody>
            <a:bodyPr wrap="square" lIns="0" tIns="0" rIns="0" bIns="0" rtlCol="0"/>
            <a:lstStyle/>
            <a:p>
              <a:endParaRPr/>
            </a:p>
          </p:txBody>
        </p:sp>
        <p:sp>
          <p:nvSpPr>
            <p:cNvPr id="21" name="object 21"/>
            <p:cNvSpPr/>
            <p:nvPr/>
          </p:nvSpPr>
          <p:spPr>
            <a:xfrm>
              <a:off x="679704" y="1676400"/>
              <a:ext cx="692150" cy="609600"/>
            </a:xfrm>
            <a:custGeom>
              <a:avLst/>
              <a:gdLst/>
              <a:ahLst/>
              <a:cxnLst/>
              <a:rect l="l" t="t" r="r" b="b"/>
              <a:pathLst>
                <a:path w="692150" h="609600">
                  <a:moveTo>
                    <a:pt x="0" y="304800"/>
                  </a:moveTo>
                  <a:lnTo>
                    <a:pt x="3751" y="259758"/>
                  </a:lnTo>
                  <a:lnTo>
                    <a:pt x="14647" y="216768"/>
                  </a:lnTo>
                  <a:lnTo>
                    <a:pt x="32153" y="176303"/>
                  </a:lnTo>
                  <a:lnTo>
                    <a:pt x="55735" y="138832"/>
                  </a:lnTo>
                  <a:lnTo>
                    <a:pt x="84856" y="104827"/>
                  </a:lnTo>
                  <a:lnTo>
                    <a:pt x="118981" y="74761"/>
                  </a:lnTo>
                  <a:lnTo>
                    <a:pt x="157577" y="49104"/>
                  </a:lnTo>
                  <a:lnTo>
                    <a:pt x="200106" y="28328"/>
                  </a:lnTo>
                  <a:lnTo>
                    <a:pt x="246034" y="12904"/>
                  </a:lnTo>
                  <a:lnTo>
                    <a:pt x="294827" y="3304"/>
                  </a:lnTo>
                  <a:lnTo>
                    <a:pt x="345948" y="0"/>
                  </a:lnTo>
                  <a:lnTo>
                    <a:pt x="397068" y="3304"/>
                  </a:lnTo>
                  <a:lnTo>
                    <a:pt x="445861" y="12904"/>
                  </a:lnTo>
                  <a:lnTo>
                    <a:pt x="491789" y="28328"/>
                  </a:lnTo>
                  <a:lnTo>
                    <a:pt x="534318" y="49104"/>
                  </a:lnTo>
                  <a:lnTo>
                    <a:pt x="572914" y="74761"/>
                  </a:lnTo>
                  <a:lnTo>
                    <a:pt x="607039" y="104827"/>
                  </a:lnTo>
                  <a:lnTo>
                    <a:pt x="636160" y="138832"/>
                  </a:lnTo>
                  <a:lnTo>
                    <a:pt x="659742" y="176303"/>
                  </a:lnTo>
                  <a:lnTo>
                    <a:pt x="677248" y="216768"/>
                  </a:lnTo>
                  <a:lnTo>
                    <a:pt x="688144" y="259758"/>
                  </a:lnTo>
                  <a:lnTo>
                    <a:pt x="691896" y="304800"/>
                  </a:lnTo>
                  <a:lnTo>
                    <a:pt x="688144" y="349841"/>
                  </a:lnTo>
                  <a:lnTo>
                    <a:pt x="677248" y="392831"/>
                  </a:lnTo>
                  <a:lnTo>
                    <a:pt x="659742" y="433296"/>
                  </a:lnTo>
                  <a:lnTo>
                    <a:pt x="636160" y="470767"/>
                  </a:lnTo>
                  <a:lnTo>
                    <a:pt x="607039" y="504772"/>
                  </a:lnTo>
                  <a:lnTo>
                    <a:pt x="572914" y="534838"/>
                  </a:lnTo>
                  <a:lnTo>
                    <a:pt x="534318" y="560495"/>
                  </a:lnTo>
                  <a:lnTo>
                    <a:pt x="491789" y="581271"/>
                  </a:lnTo>
                  <a:lnTo>
                    <a:pt x="445861" y="596695"/>
                  </a:lnTo>
                  <a:lnTo>
                    <a:pt x="397068" y="606295"/>
                  </a:lnTo>
                  <a:lnTo>
                    <a:pt x="345948" y="609600"/>
                  </a:lnTo>
                  <a:lnTo>
                    <a:pt x="294827" y="606295"/>
                  </a:lnTo>
                  <a:lnTo>
                    <a:pt x="246034" y="596695"/>
                  </a:lnTo>
                  <a:lnTo>
                    <a:pt x="200106" y="581271"/>
                  </a:lnTo>
                  <a:lnTo>
                    <a:pt x="157577" y="560495"/>
                  </a:lnTo>
                  <a:lnTo>
                    <a:pt x="118981" y="534838"/>
                  </a:lnTo>
                  <a:lnTo>
                    <a:pt x="84856" y="504772"/>
                  </a:lnTo>
                  <a:lnTo>
                    <a:pt x="55735" y="470767"/>
                  </a:lnTo>
                  <a:lnTo>
                    <a:pt x="32153" y="433296"/>
                  </a:lnTo>
                  <a:lnTo>
                    <a:pt x="14647" y="392831"/>
                  </a:lnTo>
                  <a:lnTo>
                    <a:pt x="3751" y="349841"/>
                  </a:lnTo>
                  <a:lnTo>
                    <a:pt x="0" y="304800"/>
                  </a:lnTo>
                  <a:close/>
                </a:path>
              </a:pathLst>
            </a:custGeom>
            <a:ln w="57150">
              <a:solidFill>
                <a:srgbClr val="3EE943"/>
              </a:solidFill>
            </a:ln>
          </p:spPr>
          <p:txBody>
            <a:bodyPr wrap="square" lIns="0" tIns="0" rIns="0" bIns="0" rtlCol="0"/>
            <a:lstStyle/>
            <a:p>
              <a:endParaRPr/>
            </a:p>
          </p:txBody>
        </p:sp>
        <p:pic>
          <p:nvPicPr>
            <p:cNvPr id="22" name="object 22"/>
            <p:cNvPicPr/>
            <p:nvPr/>
          </p:nvPicPr>
          <p:blipFill>
            <a:blip r:embed="rId5" cstate="print"/>
            <a:stretch>
              <a:fillRect/>
            </a:stretch>
          </p:blipFill>
          <p:spPr>
            <a:xfrm>
              <a:off x="1019556" y="2296668"/>
              <a:ext cx="414527" cy="542543"/>
            </a:xfrm>
            <a:prstGeom prst="rect">
              <a:avLst/>
            </a:prstGeom>
          </p:spPr>
        </p:pic>
        <p:sp>
          <p:nvSpPr>
            <p:cNvPr id="23" name="object 23"/>
            <p:cNvSpPr/>
            <p:nvPr/>
          </p:nvSpPr>
          <p:spPr>
            <a:xfrm>
              <a:off x="1056200" y="2331655"/>
              <a:ext cx="289560" cy="419734"/>
            </a:xfrm>
            <a:custGeom>
              <a:avLst/>
              <a:gdLst/>
              <a:ahLst/>
              <a:cxnLst/>
              <a:rect l="l" t="t" r="r" b="b"/>
              <a:pathLst>
                <a:path w="289559" h="419735">
                  <a:moveTo>
                    <a:pt x="46012" y="0"/>
                  </a:moveTo>
                  <a:lnTo>
                    <a:pt x="0" y="137299"/>
                  </a:lnTo>
                  <a:lnTo>
                    <a:pt x="45834" y="114477"/>
                  </a:lnTo>
                  <a:lnTo>
                    <a:pt x="197650" y="419277"/>
                  </a:lnTo>
                  <a:lnTo>
                    <a:pt x="289306" y="373621"/>
                  </a:lnTo>
                  <a:lnTo>
                    <a:pt x="137490" y="68821"/>
                  </a:lnTo>
                  <a:lnTo>
                    <a:pt x="183311" y="45999"/>
                  </a:lnTo>
                  <a:lnTo>
                    <a:pt x="46012" y="0"/>
                  </a:lnTo>
                  <a:close/>
                </a:path>
              </a:pathLst>
            </a:custGeom>
            <a:solidFill>
              <a:srgbClr val="3EE943"/>
            </a:solidFill>
          </p:spPr>
          <p:txBody>
            <a:bodyPr wrap="square" lIns="0" tIns="0" rIns="0" bIns="0" rtlCol="0"/>
            <a:lstStyle/>
            <a:p>
              <a:endParaRPr/>
            </a:p>
          </p:txBody>
        </p:sp>
        <p:sp>
          <p:nvSpPr>
            <p:cNvPr id="24" name="object 24"/>
            <p:cNvSpPr/>
            <p:nvPr/>
          </p:nvSpPr>
          <p:spPr>
            <a:xfrm>
              <a:off x="1056200" y="2331655"/>
              <a:ext cx="289560" cy="419734"/>
            </a:xfrm>
            <a:custGeom>
              <a:avLst/>
              <a:gdLst/>
              <a:ahLst/>
              <a:cxnLst/>
              <a:rect l="l" t="t" r="r" b="b"/>
              <a:pathLst>
                <a:path w="289559" h="419735">
                  <a:moveTo>
                    <a:pt x="197650" y="419277"/>
                  </a:moveTo>
                  <a:lnTo>
                    <a:pt x="45834" y="114477"/>
                  </a:lnTo>
                  <a:lnTo>
                    <a:pt x="0" y="137299"/>
                  </a:lnTo>
                  <a:lnTo>
                    <a:pt x="46012" y="0"/>
                  </a:lnTo>
                  <a:lnTo>
                    <a:pt x="183311" y="45999"/>
                  </a:lnTo>
                  <a:lnTo>
                    <a:pt x="137490" y="68821"/>
                  </a:lnTo>
                  <a:lnTo>
                    <a:pt x="289306" y="373621"/>
                  </a:lnTo>
                  <a:lnTo>
                    <a:pt x="197650" y="419277"/>
                  </a:lnTo>
                  <a:close/>
                </a:path>
              </a:pathLst>
            </a:custGeom>
            <a:ln w="12700">
              <a:solidFill>
                <a:srgbClr val="000000"/>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3258311" y="5178551"/>
              <a:ext cx="606551" cy="493775"/>
            </a:xfrm>
            <a:prstGeom prst="rect">
              <a:avLst/>
            </a:prstGeom>
          </p:spPr>
        </p:pic>
        <p:sp>
          <p:nvSpPr>
            <p:cNvPr id="26" name="object 26"/>
            <p:cNvSpPr/>
            <p:nvPr/>
          </p:nvSpPr>
          <p:spPr>
            <a:xfrm>
              <a:off x="3293951" y="5214147"/>
              <a:ext cx="483870" cy="368935"/>
            </a:xfrm>
            <a:custGeom>
              <a:avLst/>
              <a:gdLst/>
              <a:ahLst/>
              <a:cxnLst/>
              <a:rect l="l" t="t" r="r" b="b"/>
              <a:pathLst>
                <a:path w="483870" h="368935">
                  <a:moveTo>
                    <a:pt x="55638" y="0"/>
                  </a:moveTo>
                  <a:lnTo>
                    <a:pt x="0" y="85953"/>
                  </a:lnTo>
                  <a:lnTo>
                    <a:pt x="369798" y="325348"/>
                  </a:lnTo>
                  <a:lnTo>
                    <a:pt x="341985" y="368325"/>
                  </a:lnTo>
                  <a:lnTo>
                    <a:pt x="483577" y="338010"/>
                  </a:lnTo>
                  <a:lnTo>
                    <a:pt x="453262" y="196418"/>
                  </a:lnTo>
                  <a:lnTo>
                    <a:pt x="425449" y="239394"/>
                  </a:lnTo>
                  <a:lnTo>
                    <a:pt x="55638" y="0"/>
                  </a:lnTo>
                  <a:close/>
                </a:path>
              </a:pathLst>
            </a:custGeom>
            <a:solidFill>
              <a:srgbClr val="3EE943"/>
            </a:solidFill>
          </p:spPr>
          <p:txBody>
            <a:bodyPr wrap="square" lIns="0" tIns="0" rIns="0" bIns="0" rtlCol="0"/>
            <a:lstStyle/>
            <a:p>
              <a:endParaRPr/>
            </a:p>
          </p:txBody>
        </p:sp>
        <p:sp>
          <p:nvSpPr>
            <p:cNvPr id="27" name="object 27"/>
            <p:cNvSpPr/>
            <p:nvPr/>
          </p:nvSpPr>
          <p:spPr>
            <a:xfrm>
              <a:off x="3293951" y="5214147"/>
              <a:ext cx="483870" cy="368935"/>
            </a:xfrm>
            <a:custGeom>
              <a:avLst/>
              <a:gdLst/>
              <a:ahLst/>
              <a:cxnLst/>
              <a:rect l="l" t="t" r="r" b="b"/>
              <a:pathLst>
                <a:path w="483870" h="368935">
                  <a:moveTo>
                    <a:pt x="55638" y="0"/>
                  </a:moveTo>
                  <a:lnTo>
                    <a:pt x="425449" y="239394"/>
                  </a:lnTo>
                  <a:lnTo>
                    <a:pt x="453262" y="196418"/>
                  </a:lnTo>
                  <a:lnTo>
                    <a:pt x="483577" y="338010"/>
                  </a:lnTo>
                  <a:lnTo>
                    <a:pt x="341985" y="368325"/>
                  </a:lnTo>
                  <a:lnTo>
                    <a:pt x="369798" y="325348"/>
                  </a:lnTo>
                  <a:lnTo>
                    <a:pt x="0" y="85953"/>
                  </a:lnTo>
                  <a:lnTo>
                    <a:pt x="55638" y="0"/>
                  </a:lnTo>
                  <a:close/>
                </a:path>
              </a:pathLst>
            </a:custGeom>
            <a:ln w="12700">
              <a:solidFill>
                <a:srgbClr val="000000"/>
              </a:solidFill>
            </a:ln>
          </p:spPr>
          <p:txBody>
            <a:bodyPr wrap="square" lIns="0" tIns="0" rIns="0" bIns="0" rtlCol="0"/>
            <a:lstStyle/>
            <a:p>
              <a:endParaRPr/>
            </a:p>
          </p:txBody>
        </p:sp>
        <p:sp>
          <p:nvSpPr>
            <p:cNvPr id="28" name="object 28"/>
            <p:cNvSpPr/>
            <p:nvPr/>
          </p:nvSpPr>
          <p:spPr>
            <a:xfrm>
              <a:off x="1720954" y="2014837"/>
              <a:ext cx="1172210" cy="431165"/>
            </a:xfrm>
            <a:custGeom>
              <a:avLst/>
              <a:gdLst/>
              <a:ahLst/>
              <a:cxnLst/>
              <a:rect l="l" t="t" r="r" b="b"/>
              <a:pathLst>
                <a:path w="1172210" h="431164">
                  <a:moveTo>
                    <a:pt x="49199" y="0"/>
                  </a:moveTo>
                  <a:lnTo>
                    <a:pt x="0" y="255993"/>
                  </a:lnTo>
                  <a:lnTo>
                    <a:pt x="85458" y="206756"/>
                  </a:lnTo>
                  <a:lnTo>
                    <a:pt x="120170" y="238918"/>
                  </a:lnTo>
                  <a:lnTo>
                    <a:pt x="156511" y="268611"/>
                  </a:lnTo>
                  <a:lnTo>
                    <a:pt x="194363" y="295830"/>
                  </a:lnTo>
                  <a:lnTo>
                    <a:pt x="233609" y="320569"/>
                  </a:lnTo>
                  <a:lnTo>
                    <a:pt x="274131" y="342821"/>
                  </a:lnTo>
                  <a:lnTo>
                    <a:pt x="315813" y="362583"/>
                  </a:lnTo>
                  <a:lnTo>
                    <a:pt x="358537" y="379848"/>
                  </a:lnTo>
                  <a:lnTo>
                    <a:pt x="402185" y="394611"/>
                  </a:lnTo>
                  <a:lnTo>
                    <a:pt x="446640" y="406866"/>
                  </a:lnTo>
                  <a:lnTo>
                    <a:pt x="491785" y="416608"/>
                  </a:lnTo>
                  <a:lnTo>
                    <a:pt x="537502" y="423832"/>
                  </a:lnTo>
                  <a:lnTo>
                    <a:pt x="583674" y="428531"/>
                  </a:lnTo>
                  <a:lnTo>
                    <a:pt x="630184" y="430701"/>
                  </a:lnTo>
                  <a:lnTo>
                    <a:pt x="676914" y="430336"/>
                  </a:lnTo>
                  <a:lnTo>
                    <a:pt x="723747" y="427430"/>
                  </a:lnTo>
                  <a:lnTo>
                    <a:pt x="770566" y="421979"/>
                  </a:lnTo>
                  <a:lnTo>
                    <a:pt x="817253" y="413976"/>
                  </a:lnTo>
                  <a:lnTo>
                    <a:pt x="863690" y="403416"/>
                  </a:lnTo>
                  <a:lnTo>
                    <a:pt x="909761" y="390293"/>
                  </a:lnTo>
                  <a:lnTo>
                    <a:pt x="955348" y="374603"/>
                  </a:lnTo>
                  <a:lnTo>
                    <a:pt x="1000334" y="356339"/>
                  </a:lnTo>
                  <a:lnTo>
                    <a:pt x="1044601" y="335497"/>
                  </a:lnTo>
                  <a:lnTo>
                    <a:pt x="1088033" y="312070"/>
                  </a:lnTo>
                  <a:lnTo>
                    <a:pt x="1130510" y="286053"/>
                  </a:lnTo>
                  <a:lnTo>
                    <a:pt x="1171917" y="257441"/>
                  </a:lnTo>
                  <a:lnTo>
                    <a:pt x="1126073" y="276069"/>
                  </a:lnTo>
                  <a:lnTo>
                    <a:pt x="1079733" y="292006"/>
                  </a:lnTo>
                  <a:lnTo>
                    <a:pt x="1033011" y="305271"/>
                  </a:lnTo>
                  <a:lnTo>
                    <a:pt x="986021" y="315883"/>
                  </a:lnTo>
                  <a:lnTo>
                    <a:pt x="938876" y="323860"/>
                  </a:lnTo>
                  <a:lnTo>
                    <a:pt x="891691" y="329220"/>
                  </a:lnTo>
                  <a:lnTo>
                    <a:pt x="844579" y="331983"/>
                  </a:lnTo>
                  <a:lnTo>
                    <a:pt x="797653" y="332167"/>
                  </a:lnTo>
                  <a:lnTo>
                    <a:pt x="751028" y="329790"/>
                  </a:lnTo>
                  <a:lnTo>
                    <a:pt x="704817" y="324871"/>
                  </a:lnTo>
                  <a:lnTo>
                    <a:pt x="659134" y="317428"/>
                  </a:lnTo>
                  <a:lnTo>
                    <a:pt x="614092" y="307480"/>
                  </a:lnTo>
                  <a:lnTo>
                    <a:pt x="569806" y="295046"/>
                  </a:lnTo>
                  <a:lnTo>
                    <a:pt x="526390" y="280143"/>
                  </a:lnTo>
                  <a:lnTo>
                    <a:pt x="483956" y="262791"/>
                  </a:lnTo>
                  <a:lnTo>
                    <a:pt x="442618" y="243009"/>
                  </a:lnTo>
                  <a:lnTo>
                    <a:pt x="402491" y="220813"/>
                  </a:lnTo>
                  <a:lnTo>
                    <a:pt x="363688" y="196224"/>
                  </a:lnTo>
                  <a:lnTo>
                    <a:pt x="326323" y="169260"/>
                  </a:lnTo>
                  <a:lnTo>
                    <a:pt x="290510" y="139939"/>
                  </a:lnTo>
                  <a:lnTo>
                    <a:pt x="256362" y="108280"/>
                  </a:lnTo>
                  <a:lnTo>
                    <a:pt x="341807" y="59042"/>
                  </a:lnTo>
                  <a:lnTo>
                    <a:pt x="49199" y="0"/>
                  </a:lnTo>
                  <a:close/>
                </a:path>
              </a:pathLst>
            </a:custGeom>
            <a:solidFill>
              <a:srgbClr val="3EE943"/>
            </a:solidFill>
          </p:spPr>
          <p:txBody>
            <a:bodyPr wrap="square" lIns="0" tIns="0" rIns="0" bIns="0" rtlCol="0"/>
            <a:lstStyle/>
            <a:p>
              <a:endParaRPr/>
            </a:p>
          </p:txBody>
        </p:sp>
        <p:sp>
          <p:nvSpPr>
            <p:cNvPr id="29" name="object 29"/>
            <p:cNvSpPr/>
            <p:nvPr/>
          </p:nvSpPr>
          <p:spPr>
            <a:xfrm>
              <a:off x="2810115" y="1122607"/>
              <a:ext cx="608330" cy="1203960"/>
            </a:xfrm>
            <a:custGeom>
              <a:avLst/>
              <a:gdLst/>
              <a:ahLst/>
              <a:cxnLst/>
              <a:rect l="l" t="t" r="r" b="b"/>
              <a:pathLst>
                <a:path w="608329" h="1203960">
                  <a:moveTo>
                    <a:pt x="508508" y="0"/>
                  </a:moveTo>
                  <a:lnTo>
                    <a:pt x="337604" y="98475"/>
                  </a:lnTo>
                  <a:lnTo>
                    <a:pt x="359506" y="139358"/>
                  </a:lnTo>
                  <a:lnTo>
                    <a:pt x="378618" y="181034"/>
                  </a:lnTo>
                  <a:lnTo>
                    <a:pt x="394972" y="223400"/>
                  </a:lnTo>
                  <a:lnTo>
                    <a:pt x="408600" y="266353"/>
                  </a:lnTo>
                  <a:lnTo>
                    <a:pt x="419532" y="309787"/>
                  </a:lnTo>
                  <a:lnTo>
                    <a:pt x="427802" y="353601"/>
                  </a:lnTo>
                  <a:lnTo>
                    <a:pt x="433439" y="397690"/>
                  </a:lnTo>
                  <a:lnTo>
                    <a:pt x="436477" y="441951"/>
                  </a:lnTo>
                  <a:lnTo>
                    <a:pt x="436947" y="486280"/>
                  </a:lnTo>
                  <a:lnTo>
                    <a:pt x="434880" y="530573"/>
                  </a:lnTo>
                  <a:lnTo>
                    <a:pt x="430308" y="574727"/>
                  </a:lnTo>
                  <a:lnTo>
                    <a:pt x="423262" y="618638"/>
                  </a:lnTo>
                  <a:lnTo>
                    <a:pt x="413775" y="662202"/>
                  </a:lnTo>
                  <a:lnTo>
                    <a:pt x="401878" y="705316"/>
                  </a:lnTo>
                  <a:lnTo>
                    <a:pt x="387603" y="747876"/>
                  </a:lnTo>
                  <a:lnTo>
                    <a:pt x="370981" y="789779"/>
                  </a:lnTo>
                  <a:lnTo>
                    <a:pt x="352044" y="830920"/>
                  </a:lnTo>
                  <a:lnTo>
                    <a:pt x="330824" y="871197"/>
                  </a:lnTo>
                  <a:lnTo>
                    <a:pt x="307351" y="910505"/>
                  </a:lnTo>
                  <a:lnTo>
                    <a:pt x="281659" y="948740"/>
                  </a:lnTo>
                  <a:lnTo>
                    <a:pt x="253779" y="985800"/>
                  </a:lnTo>
                  <a:lnTo>
                    <a:pt x="223742" y="1021581"/>
                  </a:lnTo>
                  <a:lnTo>
                    <a:pt x="191579" y="1055978"/>
                  </a:lnTo>
                  <a:lnTo>
                    <a:pt x="157324" y="1088889"/>
                  </a:lnTo>
                  <a:lnTo>
                    <a:pt x="121006" y="1120209"/>
                  </a:lnTo>
                  <a:lnTo>
                    <a:pt x="82658" y="1149836"/>
                  </a:lnTo>
                  <a:lnTo>
                    <a:pt x="42312" y="1177664"/>
                  </a:lnTo>
                  <a:lnTo>
                    <a:pt x="0" y="1203591"/>
                  </a:lnTo>
                  <a:lnTo>
                    <a:pt x="170903" y="1105115"/>
                  </a:lnTo>
                  <a:lnTo>
                    <a:pt x="213216" y="1079188"/>
                  </a:lnTo>
                  <a:lnTo>
                    <a:pt x="253562" y="1051360"/>
                  </a:lnTo>
                  <a:lnTo>
                    <a:pt x="291910" y="1021734"/>
                  </a:lnTo>
                  <a:lnTo>
                    <a:pt x="328228" y="990413"/>
                  </a:lnTo>
                  <a:lnTo>
                    <a:pt x="362484" y="957503"/>
                  </a:lnTo>
                  <a:lnTo>
                    <a:pt x="394647" y="923105"/>
                  </a:lnTo>
                  <a:lnTo>
                    <a:pt x="424685" y="887325"/>
                  </a:lnTo>
                  <a:lnTo>
                    <a:pt x="452565" y="850265"/>
                  </a:lnTo>
                  <a:lnTo>
                    <a:pt x="478258" y="812029"/>
                  </a:lnTo>
                  <a:lnTo>
                    <a:pt x="501731" y="772721"/>
                  </a:lnTo>
                  <a:lnTo>
                    <a:pt x="522951" y="732444"/>
                  </a:lnTo>
                  <a:lnTo>
                    <a:pt x="541889" y="691303"/>
                  </a:lnTo>
                  <a:lnTo>
                    <a:pt x="558511" y="649401"/>
                  </a:lnTo>
                  <a:lnTo>
                    <a:pt x="572787" y="606840"/>
                  </a:lnTo>
                  <a:lnTo>
                    <a:pt x="584684" y="563726"/>
                  </a:lnTo>
                  <a:lnTo>
                    <a:pt x="594172" y="520162"/>
                  </a:lnTo>
                  <a:lnTo>
                    <a:pt x="601217" y="476251"/>
                  </a:lnTo>
                  <a:lnTo>
                    <a:pt x="605789" y="432097"/>
                  </a:lnTo>
                  <a:lnTo>
                    <a:pt x="607856" y="387804"/>
                  </a:lnTo>
                  <a:lnTo>
                    <a:pt x="607387" y="343475"/>
                  </a:lnTo>
                  <a:lnTo>
                    <a:pt x="604349" y="299215"/>
                  </a:lnTo>
                  <a:lnTo>
                    <a:pt x="598711" y="255126"/>
                  </a:lnTo>
                  <a:lnTo>
                    <a:pt x="590441" y="211312"/>
                  </a:lnTo>
                  <a:lnTo>
                    <a:pt x="579508" y="167877"/>
                  </a:lnTo>
                  <a:lnTo>
                    <a:pt x="565879" y="124924"/>
                  </a:lnTo>
                  <a:lnTo>
                    <a:pt x="549524" y="82558"/>
                  </a:lnTo>
                  <a:lnTo>
                    <a:pt x="530411" y="40882"/>
                  </a:lnTo>
                  <a:lnTo>
                    <a:pt x="508508" y="0"/>
                  </a:lnTo>
                  <a:close/>
                </a:path>
              </a:pathLst>
            </a:custGeom>
            <a:solidFill>
              <a:srgbClr val="33BA36"/>
            </a:solidFill>
          </p:spPr>
          <p:txBody>
            <a:bodyPr wrap="square" lIns="0" tIns="0" rIns="0" bIns="0" rtlCol="0"/>
            <a:lstStyle/>
            <a:p>
              <a:endParaRPr/>
            </a:p>
          </p:txBody>
        </p:sp>
        <p:sp>
          <p:nvSpPr>
            <p:cNvPr id="30" name="object 30"/>
            <p:cNvSpPr/>
            <p:nvPr/>
          </p:nvSpPr>
          <p:spPr>
            <a:xfrm>
              <a:off x="1720950" y="1122607"/>
              <a:ext cx="1697355" cy="1323340"/>
            </a:xfrm>
            <a:custGeom>
              <a:avLst/>
              <a:gdLst/>
              <a:ahLst/>
              <a:cxnLst/>
              <a:rect l="l" t="t" r="r" b="b"/>
              <a:pathLst>
                <a:path w="1697354" h="1323339">
                  <a:moveTo>
                    <a:pt x="1089164" y="1203591"/>
                  </a:moveTo>
                  <a:lnTo>
                    <a:pt x="1131477" y="1177664"/>
                  </a:lnTo>
                  <a:lnTo>
                    <a:pt x="1171823" y="1149836"/>
                  </a:lnTo>
                  <a:lnTo>
                    <a:pt x="1210171" y="1120209"/>
                  </a:lnTo>
                  <a:lnTo>
                    <a:pt x="1246488" y="1088889"/>
                  </a:lnTo>
                  <a:lnTo>
                    <a:pt x="1280744" y="1055978"/>
                  </a:lnTo>
                  <a:lnTo>
                    <a:pt x="1312906" y="1021581"/>
                  </a:lnTo>
                  <a:lnTo>
                    <a:pt x="1342944" y="985800"/>
                  </a:lnTo>
                  <a:lnTo>
                    <a:pt x="1370824" y="948740"/>
                  </a:lnTo>
                  <a:lnTo>
                    <a:pt x="1396516" y="910505"/>
                  </a:lnTo>
                  <a:lnTo>
                    <a:pt x="1419988" y="871197"/>
                  </a:lnTo>
                  <a:lnTo>
                    <a:pt x="1441209" y="830920"/>
                  </a:lnTo>
                  <a:lnTo>
                    <a:pt x="1460146" y="789779"/>
                  </a:lnTo>
                  <a:lnTo>
                    <a:pt x="1476768" y="747876"/>
                  </a:lnTo>
                  <a:lnTo>
                    <a:pt x="1491043" y="705316"/>
                  </a:lnTo>
                  <a:lnTo>
                    <a:pt x="1502940" y="662202"/>
                  </a:lnTo>
                  <a:lnTo>
                    <a:pt x="1512427" y="618638"/>
                  </a:lnTo>
                  <a:lnTo>
                    <a:pt x="1519472" y="574727"/>
                  </a:lnTo>
                  <a:lnTo>
                    <a:pt x="1524044" y="530573"/>
                  </a:lnTo>
                  <a:lnTo>
                    <a:pt x="1526111" y="486280"/>
                  </a:lnTo>
                  <a:lnTo>
                    <a:pt x="1525642" y="441951"/>
                  </a:lnTo>
                  <a:lnTo>
                    <a:pt x="1522604" y="397690"/>
                  </a:lnTo>
                  <a:lnTo>
                    <a:pt x="1516966" y="353601"/>
                  </a:lnTo>
                  <a:lnTo>
                    <a:pt x="1508697" y="309787"/>
                  </a:lnTo>
                  <a:lnTo>
                    <a:pt x="1497764" y="266353"/>
                  </a:lnTo>
                  <a:lnTo>
                    <a:pt x="1484137" y="223400"/>
                  </a:lnTo>
                  <a:lnTo>
                    <a:pt x="1467783" y="181034"/>
                  </a:lnTo>
                  <a:lnTo>
                    <a:pt x="1448670" y="139358"/>
                  </a:lnTo>
                  <a:lnTo>
                    <a:pt x="1426768" y="98475"/>
                  </a:lnTo>
                  <a:lnTo>
                    <a:pt x="1597672" y="0"/>
                  </a:lnTo>
                  <a:lnTo>
                    <a:pt x="1619576" y="40882"/>
                  </a:lnTo>
                  <a:lnTo>
                    <a:pt x="1638689" y="82558"/>
                  </a:lnTo>
                  <a:lnTo>
                    <a:pt x="1655044" y="124924"/>
                  </a:lnTo>
                  <a:lnTo>
                    <a:pt x="1668672" y="167877"/>
                  </a:lnTo>
                  <a:lnTo>
                    <a:pt x="1679605" y="211312"/>
                  </a:lnTo>
                  <a:lnTo>
                    <a:pt x="1687875" y="255126"/>
                  </a:lnTo>
                  <a:lnTo>
                    <a:pt x="1693513" y="299215"/>
                  </a:lnTo>
                  <a:lnTo>
                    <a:pt x="1696551" y="343475"/>
                  </a:lnTo>
                  <a:lnTo>
                    <a:pt x="1697021" y="387804"/>
                  </a:lnTo>
                  <a:lnTo>
                    <a:pt x="1694954" y="432097"/>
                  </a:lnTo>
                  <a:lnTo>
                    <a:pt x="1690382" y="476251"/>
                  </a:lnTo>
                  <a:lnTo>
                    <a:pt x="1683336" y="520162"/>
                  </a:lnTo>
                  <a:lnTo>
                    <a:pt x="1673849" y="563726"/>
                  </a:lnTo>
                  <a:lnTo>
                    <a:pt x="1661952" y="606840"/>
                  </a:lnTo>
                  <a:lnTo>
                    <a:pt x="1647676" y="649401"/>
                  </a:lnTo>
                  <a:lnTo>
                    <a:pt x="1631054" y="691303"/>
                  </a:lnTo>
                  <a:lnTo>
                    <a:pt x="1612116" y="732444"/>
                  </a:lnTo>
                  <a:lnTo>
                    <a:pt x="1590895" y="772721"/>
                  </a:lnTo>
                  <a:lnTo>
                    <a:pt x="1567423" y="812029"/>
                  </a:lnTo>
                  <a:lnTo>
                    <a:pt x="1541730" y="850265"/>
                  </a:lnTo>
                  <a:lnTo>
                    <a:pt x="1513849" y="887325"/>
                  </a:lnTo>
                  <a:lnTo>
                    <a:pt x="1483812" y="923105"/>
                  </a:lnTo>
                  <a:lnTo>
                    <a:pt x="1451649" y="957503"/>
                  </a:lnTo>
                  <a:lnTo>
                    <a:pt x="1417393" y="990413"/>
                  </a:lnTo>
                  <a:lnTo>
                    <a:pt x="1381075" y="1021734"/>
                  </a:lnTo>
                  <a:lnTo>
                    <a:pt x="1342727" y="1051360"/>
                  </a:lnTo>
                  <a:lnTo>
                    <a:pt x="1302381" y="1079188"/>
                  </a:lnTo>
                  <a:lnTo>
                    <a:pt x="1260068" y="1105115"/>
                  </a:lnTo>
                  <a:lnTo>
                    <a:pt x="1089164" y="1203591"/>
                  </a:lnTo>
                  <a:lnTo>
                    <a:pt x="1045225" y="1227329"/>
                  </a:lnTo>
                  <a:lnTo>
                    <a:pt x="1000503" y="1248411"/>
                  </a:lnTo>
                  <a:lnTo>
                    <a:pt x="955114" y="1266849"/>
                  </a:lnTo>
                  <a:lnTo>
                    <a:pt x="909172" y="1282655"/>
                  </a:lnTo>
                  <a:lnTo>
                    <a:pt x="862795" y="1295842"/>
                  </a:lnTo>
                  <a:lnTo>
                    <a:pt x="816097" y="1306421"/>
                  </a:lnTo>
                  <a:lnTo>
                    <a:pt x="769195" y="1314404"/>
                  </a:lnTo>
                  <a:lnTo>
                    <a:pt x="722205" y="1319804"/>
                  </a:lnTo>
                  <a:lnTo>
                    <a:pt x="675241" y="1322632"/>
                  </a:lnTo>
                  <a:lnTo>
                    <a:pt x="628421" y="1322901"/>
                  </a:lnTo>
                  <a:lnTo>
                    <a:pt x="581860" y="1320623"/>
                  </a:lnTo>
                  <a:lnTo>
                    <a:pt x="535673" y="1315810"/>
                  </a:lnTo>
                  <a:lnTo>
                    <a:pt x="489976" y="1308473"/>
                  </a:lnTo>
                  <a:lnTo>
                    <a:pt x="444886" y="1298626"/>
                  </a:lnTo>
                  <a:lnTo>
                    <a:pt x="400518" y="1286279"/>
                  </a:lnTo>
                  <a:lnTo>
                    <a:pt x="356987" y="1271446"/>
                  </a:lnTo>
                  <a:lnTo>
                    <a:pt x="314410" y="1254138"/>
                  </a:lnTo>
                  <a:lnTo>
                    <a:pt x="272903" y="1234367"/>
                  </a:lnTo>
                  <a:lnTo>
                    <a:pt x="232580" y="1212145"/>
                  </a:lnTo>
                  <a:lnTo>
                    <a:pt x="193559" y="1187485"/>
                  </a:lnTo>
                  <a:lnTo>
                    <a:pt x="155954" y="1160399"/>
                  </a:lnTo>
                  <a:lnTo>
                    <a:pt x="119882" y="1130897"/>
                  </a:lnTo>
                  <a:lnTo>
                    <a:pt x="85458" y="1098994"/>
                  </a:lnTo>
                  <a:lnTo>
                    <a:pt x="0" y="1148232"/>
                  </a:lnTo>
                  <a:lnTo>
                    <a:pt x="49199" y="892225"/>
                  </a:lnTo>
                  <a:lnTo>
                    <a:pt x="341820" y="951268"/>
                  </a:lnTo>
                  <a:lnTo>
                    <a:pt x="256362" y="1000506"/>
                  </a:lnTo>
                  <a:lnTo>
                    <a:pt x="290510" y="1032165"/>
                  </a:lnTo>
                  <a:lnTo>
                    <a:pt x="326323" y="1061486"/>
                  </a:lnTo>
                  <a:lnTo>
                    <a:pt x="363688" y="1088450"/>
                  </a:lnTo>
                  <a:lnTo>
                    <a:pt x="402491" y="1113039"/>
                  </a:lnTo>
                  <a:lnTo>
                    <a:pt x="442618" y="1135234"/>
                  </a:lnTo>
                  <a:lnTo>
                    <a:pt x="483956" y="1155017"/>
                  </a:lnTo>
                  <a:lnTo>
                    <a:pt x="526390" y="1172369"/>
                  </a:lnTo>
                  <a:lnTo>
                    <a:pt x="569806" y="1187271"/>
                  </a:lnTo>
                  <a:lnTo>
                    <a:pt x="614092" y="1199706"/>
                  </a:lnTo>
                  <a:lnTo>
                    <a:pt x="659134" y="1209654"/>
                  </a:lnTo>
                  <a:lnTo>
                    <a:pt x="704817" y="1217096"/>
                  </a:lnTo>
                  <a:lnTo>
                    <a:pt x="751028" y="1222016"/>
                  </a:lnTo>
                  <a:lnTo>
                    <a:pt x="797653" y="1224393"/>
                  </a:lnTo>
                  <a:lnTo>
                    <a:pt x="844579" y="1224209"/>
                  </a:lnTo>
                  <a:lnTo>
                    <a:pt x="891691" y="1221446"/>
                  </a:lnTo>
                  <a:lnTo>
                    <a:pt x="938876" y="1216085"/>
                  </a:lnTo>
                  <a:lnTo>
                    <a:pt x="986021" y="1208108"/>
                  </a:lnTo>
                  <a:lnTo>
                    <a:pt x="1033011" y="1197497"/>
                  </a:lnTo>
                  <a:lnTo>
                    <a:pt x="1079733" y="1184232"/>
                  </a:lnTo>
                  <a:lnTo>
                    <a:pt x="1126073" y="1168295"/>
                  </a:lnTo>
                  <a:lnTo>
                    <a:pt x="1171917" y="1149667"/>
                  </a:lnTo>
                </a:path>
              </a:pathLst>
            </a:custGeom>
            <a:ln w="9525">
              <a:solidFill>
                <a:srgbClr val="000000"/>
              </a:solidFill>
            </a:ln>
          </p:spPr>
          <p:txBody>
            <a:bodyPr wrap="square" lIns="0" tIns="0" rIns="0" bIns="0" rtlCol="0"/>
            <a:lstStyle/>
            <a:p>
              <a:endParaRPr/>
            </a:p>
          </p:txBody>
        </p:sp>
      </p:grpSp>
      <p:sp>
        <p:nvSpPr>
          <p:cNvPr id="31" name="object 31"/>
          <p:cNvSpPr txBox="1"/>
          <p:nvPr/>
        </p:nvSpPr>
        <p:spPr>
          <a:xfrm>
            <a:off x="8715237" y="6544649"/>
            <a:ext cx="196215" cy="196215"/>
          </a:xfrm>
          <a:prstGeom prst="rect">
            <a:avLst/>
          </a:prstGeom>
        </p:spPr>
        <p:txBody>
          <a:bodyPr vert="horz" wrap="square" lIns="0" tIns="0" rIns="0" bIns="0" rtlCol="0">
            <a:spAutoFit/>
          </a:bodyPr>
          <a:lstStyle/>
          <a:p>
            <a:pPr marL="12700">
              <a:lnSpc>
                <a:spcPts val="1425"/>
              </a:lnSpc>
            </a:pPr>
            <a:r>
              <a:rPr sz="1200" b="1" spc="-25" dirty="0">
                <a:solidFill>
                  <a:srgbClr val="FFFFFF"/>
                </a:solidFill>
                <a:latin typeface="Arial"/>
                <a:cs typeface="Arial"/>
              </a:rPr>
              <a:t>39</a:t>
            </a:r>
            <a:endParaRPr sz="1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818639">
              <a:lnSpc>
                <a:spcPct val="100000"/>
              </a:lnSpc>
              <a:spcBef>
                <a:spcPts val="100"/>
              </a:spcBef>
            </a:pPr>
            <a:r>
              <a:rPr dirty="0"/>
              <a:t>Change</a:t>
            </a:r>
            <a:r>
              <a:rPr spc="-45" dirty="0"/>
              <a:t> </a:t>
            </a:r>
            <a:r>
              <a:rPr dirty="0"/>
              <a:t>of</a:t>
            </a:r>
            <a:r>
              <a:rPr spc="-30" dirty="0"/>
              <a:t> </a:t>
            </a:r>
            <a:r>
              <a:rPr spc="-10" dirty="0"/>
              <a:t>Mission</a:t>
            </a:r>
          </a:p>
        </p:txBody>
      </p:sp>
      <p:sp>
        <p:nvSpPr>
          <p:cNvPr id="3" name="object 3"/>
          <p:cNvSpPr txBox="1"/>
          <p:nvPr/>
        </p:nvSpPr>
        <p:spPr>
          <a:xfrm>
            <a:off x="383540" y="1327289"/>
            <a:ext cx="8049259" cy="4293235"/>
          </a:xfrm>
          <a:prstGeom prst="rect">
            <a:avLst/>
          </a:prstGeom>
        </p:spPr>
        <p:txBody>
          <a:bodyPr vert="horz" wrap="square" lIns="0" tIns="13335" rIns="0" bIns="0" rtlCol="0">
            <a:spAutoFit/>
          </a:bodyPr>
          <a:lstStyle/>
          <a:p>
            <a:pPr marL="152400" marR="2677160" indent="-140335">
              <a:lnSpc>
                <a:spcPct val="100000"/>
              </a:lnSpc>
              <a:spcBef>
                <a:spcPts val="105"/>
              </a:spcBef>
              <a:buSzPct val="90000"/>
              <a:buChar char="•"/>
              <a:tabLst>
                <a:tab pos="152400" algn="l"/>
                <a:tab pos="154940" algn="l"/>
              </a:tabLst>
            </a:pPr>
            <a:r>
              <a:rPr sz="2000" dirty="0">
                <a:latin typeface="Arial"/>
                <a:cs typeface="Arial"/>
              </a:rPr>
              <a:t>	</a:t>
            </a:r>
            <a:r>
              <a:rPr sz="2000" spc="-10" dirty="0">
                <a:latin typeface="Arial"/>
                <a:cs typeface="Arial"/>
              </a:rPr>
              <a:t>U.S.</a:t>
            </a:r>
            <a:r>
              <a:rPr sz="2000" spc="-130" dirty="0">
                <a:latin typeface="Arial"/>
                <a:cs typeface="Arial"/>
              </a:rPr>
              <a:t> </a:t>
            </a:r>
            <a:r>
              <a:rPr sz="2000" dirty="0">
                <a:latin typeface="Arial"/>
                <a:cs typeface="Arial"/>
              </a:rPr>
              <a:t>Army’s</a:t>
            </a:r>
            <a:r>
              <a:rPr sz="2000" spc="-95" dirty="0">
                <a:latin typeface="Arial"/>
                <a:cs typeface="Arial"/>
              </a:rPr>
              <a:t> </a:t>
            </a:r>
            <a:r>
              <a:rPr sz="2000" dirty="0">
                <a:latin typeface="Arial"/>
                <a:cs typeface="Arial"/>
              </a:rPr>
              <a:t>official</a:t>
            </a:r>
            <a:r>
              <a:rPr sz="2000" spc="-55" dirty="0">
                <a:latin typeface="Arial"/>
                <a:cs typeface="Arial"/>
              </a:rPr>
              <a:t> </a:t>
            </a:r>
            <a:r>
              <a:rPr sz="2000" dirty="0">
                <a:latin typeface="Arial"/>
                <a:cs typeface="Arial"/>
              </a:rPr>
              <a:t>retirement</a:t>
            </a:r>
            <a:r>
              <a:rPr sz="2000" spc="-90" dirty="0">
                <a:latin typeface="Arial"/>
                <a:cs typeface="Arial"/>
              </a:rPr>
              <a:t> </a:t>
            </a:r>
            <a:r>
              <a:rPr sz="2000" spc="-10" dirty="0">
                <a:latin typeface="Arial"/>
                <a:cs typeface="Arial"/>
              </a:rPr>
              <a:t>planning </a:t>
            </a:r>
            <a:r>
              <a:rPr sz="2000" dirty="0">
                <a:latin typeface="Arial"/>
                <a:cs typeface="Arial"/>
              </a:rPr>
              <a:t>newsletter</a:t>
            </a:r>
            <a:r>
              <a:rPr sz="2000" spc="-55"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Soldiers</a:t>
            </a:r>
            <a:r>
              <a:rPr sz="2000" spc="-30" dirty="0">
                <a:latin typeface="Arial"/>
                <a:cs typeface="Arial"/>
              </a:rPr>
              <a:t> </a:t>
            </a:r>
            <a:r>
              <a:rPr sz="2000" dirty="0">
                <a:latin typeface="Arial"/>
                <a:cs typeface="Arial"/>
              </a:rPr>
              <a:t>in</a:t>
            </a:r>
            <a:r>
              <a:rPr sz="2000" spc="-25" dirty="0">
                <a:latin typeface="Arial"/>
                <a:cs typeface="Arial"/>
              </a:rPr>
              <a:t> </a:t>
            </a:r>
            <a:r>
              <a:rPr sz="2000" dirty="0">
                <a:latin typeface="Arial"/>
                <a:cs typeface="Arial"/>
              </a:rPr>
              <a:t>all</a:t>
            </a:r>
            <a:r>
              <a:rPr sz="2000" spc="-15" dirty="0">
                <a:latin typeface="Arial"/>
                <a:cs typeface="Arial"/>
              </a:rPr>
              <a:t> </a:t>
            </a:r>
            <a:r>
              <a:rPr sz="2000" dirty="0">
                <a:latin typeface="Arial"/>
                <a:cs typeface="Arial"/>
              </a:rPr>
              <a:t>three</a:t>
            </a:r>
            <a:r>
              <a:rPr sz="2000" spc="-50" dirty="0">
                <a:latin typeface="Arial"/>
                <a:cs typeface="Arial"/>
              </a:rPr>
              <a:t> </a:t>
            </a:r>
            <a:r>
              <a:rPr sz="2000" spc="-10" dirty="0">
                <a:latin typeface="Arial"/>
                <a:cs typeface="Arial"/>
              </a:rPr>
              <a:t>components </a:t>
            </a:r>
            <a:r>
              <a:rPr sz="2000" dirty="0">
                <a:latin typeface="Arial"/>
                <a:cs typeface="Arial"/>
              </a:rPr>
              <a:t>with</a:t>
            </a:r>
            <a:r>
              <a:rPr sz="2000" spc="-25" dirty="0">
                <a:latin typeface="Arial"/>
                <a:cs typeface="Arial"/>
              </a:rPr>
              <a:t> </a:t>
            </a:r>
            <a:r>
              <a:rPr sz="2000" dirty="0">
                <a:latin typeface="Arial"/>
                <a:cs typeface="Arial"/>
              </a:rPr>
              <a:t>17+</a:t>
            </a:r>
            <a:r>
              <a:rPr sz="2000" spc="-35" dirty="0">
                <a:latin typeface="Arial"/>
                <a:cs typeface="Arial"/>
              </a:rPr>
              <a:t> </a:t>
            </a:r>
            <a:r>
              <a:rPr sz="2000" dirty="0">
                <a:latin typeface="Arial"/>
                <a:cs typeface="Arial"/>
              </a:rPr>
              <a:t>years</a:t>
            </a:r>
            <a:r>
              <a:rPr sz="2000" spc="-20" dirty="0">
                <a:latin typeface="Arial"/>
                <a:cs typeface="Arial"/>
              </a:rPr>
              <a:t> </a:t>
            </a:r>
            <a:r>
              <a:rPr sz="2000" dirty="0">
                <a:latin typeface="Arial"/>
                <a:cs typeface="Arial"/>
              </a:rPr>
              <a:t>of</a:t>
            </a:r>
            <a:r>
              <a:rPr sz="2000" spc="-35" dirty="0">
                <a:latin typeface="Arial"/>
                <a:cs typeface="Arial"/>
              </a:rPr>
              <a:t> </a:t>
            </a:r>
            <a:r>
              <a:rPr sz="2000" spc="-10" dirty="0">
                <a:latin typeface="Arial"/>
                <a:cs typeface="Arial"/>
              </a:rPr>
              <a:t>service</a:t>
            </a:r>
            <a:endParaRPr sz="2000">
              <a:latin typeface="Arial"/>
              <a:cs typeface="Arial"/>
            </a:endParaRPr>
          </a:p>
          <a:p>
            <a:pPr>
              <a:lnSpc>
                <a:spcPct val="100000"/>
              </a:lnSpc>
              <a:buFont typeface="Arial"/>
              <a:buChar char="•"/>
            </a:pPr>
            <a:endParaRPr sz="2000">
              <a:latin typeface="Arial"/>
              <a:cs typeface="Arial"/>
            </a:endParaRPr>
          </a:p>
          <a:p>
            <a:pPr>
              <a:lnSpc>
                <a:spcPct val="100000"/>
              </a:lnSpc>
              <a:spcBef>
                <a:spcPts val="195"/>
              </a:spcBef>
              <a:buFont typeface="Arial"/>
              <a:buChar char="•"/>
            </a:pPr>
            <a:endParaRPr sz="2000">
              <a:latin typeface="Arial"/>
              <a:cs typeface="Arial"/>
            </a:endParaRPr>
          </a:p>
          <a:p>
            <a:pPr marL="153035" marR="4001770" indent="-140970">
              <a:lnSpc>
                <a:spcPct val="100000"/>
              </a:lnSpc>
              <a:spcBef>
                <a:spcPts val="5"/>
              </a:spcBef>
              <a:buChar char="•"/>
              <a:tabLst>
                <a:tab pos="153035" algn="l"/>
                <a:tab pos="169545" algn="l"/>
              </a:tabLst>
            </a:pPr>
            <a:r>
              <a:rPr sz="2000" dirty="0">
                <a:latin typeface="Arial"/>
                <a:cs typeface="Arial"/>
              </a:rPr>
              <a:t>	Published</a:t>
            </a:r>
            <a:r>
              <a:rPr sz="2000" spc="-50" dirty="0">
                <a:latin typeface="Arial"/>
                <a:cs typeface="Arial"/>
              </a:rPr>
              <a:t> </a:t>
            </a:r>
            <a:r>
              <a:rPr sz="2000" dirty="0">
                <a:latin typeface="Arial"/>
                <a:cs typeface="Arial"/>
              </a:rPr>
              <a:t>via</a:t>
            </a:r>
            <a:r>
              <a:rPr sz="2000" spc="-35" dirty="0">
                <a:latin typeface="Arial"/>
                <a:cs typeface="Arial"/>
              </a:rPr>
              <a:t> </a:t>
            </a:r>
            <a:r>
              <a:rPr sz="2000" b="1" i="1" dirty="0">
                <a:latin typeface="Arial"/>
                <a:cs typeface="Arial"/>
              </a:rPr>
              <a:t>myPay</a:t>
            </a:r>
            <a:r>
              <a:rPr sz="2000" b="1" i="1" spc="-35" dirty="0">
                <a:latin typeface="Arial"/>
                <a:cs typeface="Arial"/>
              </a:rPr>
              <a:t> </a:t>
            </a:r>
            <a:r>
              <a:rPr sz="2000" dirty="0">
                <a:latin typeface="Arial"/>
                <a:cs typeface="Arial"/>
              </a:rPr>
              <a:t>SmartDoc</a:t>
            </a:r>
            <a:r>
              <a:rPr sz="2000" spc="-65" dirty="0">
                <a:latin typeface="Arial"/>
                <a:cs typeface="Arial"/>
              </a:rPr>
              <a:t> </a:t>
            </a:r>
            <a:r>
              <a:rPr sz="2000" spc="-25" dirty="0">
                <a:latin typeface="Arial"/>
                <a:cs typeface="Arial"/>
              </a:rPr>
              <a:t>in </a:t>
            </a:r>
            <a:r>
              <a:rPr sz="2000" dirty="0">
                <a:latin typeface="Arial"/>
                <a:cs typeface="Arial"/>
              </a:rPr>
              <a:t>Jan,</a:t>
            </a:r>
            <a:r>
              <a:rPr sz="2000" spc="-145" dirty="0">
                <a:latin typeface="Arial"/>
                <a:cs typeface="Arial"/>
              </a:rPr>
              <a:t> </a:t>
            </a:r>
            <a:r>
              <a:rPr sz="2000" spc="-10" dirty="0">
                <a:latin typeface="Arial"/>
                <a:cs typeface="Arial"/>
              </a:rPr>
              <a:t>Apr,</a:t>
            </a:r>
            <a:r>
              <a:rPr sz="2000" spc="-65" dirty="0">
                <a:latin typeface="Arial"/>
                <a:cs typeface="Arial"/>
              </a:rPr>
              <a:t> </a:t>
            </a:r>
            <a:r>
              <a:rPr sz="2000" dirty="0">
                <a:latin typeface="Arial"/>
                <a:cs typeface="Arial"/>
              </a:rPr>
              <a:t>Jul</a:t>
            </a:r>
            <a:r>
              <a:rPr sz="2000" spc="-45" dirty="0">
                <a:latin typeface="Arial"/>
                <a:cs typeface="Arial"/>
              </a:rPr>
              <a:t> </a:t>
            </a:r>
            <a:r>
              <a:rPr sz="2000" dirty="0">
                <a:latin typeface="Arial"/>
                <a:cs typeface="Arial"/>
              </a:rPr>
              <a:t>and</a:t>
            </a:r>
            <a:r>
              <a:rPr sz="2000" spc="-35" dirty="0">
                <a:latin typeface="Arial"/>
                <a:cs typeface="Arial"/>
              </a:rPr>
              <a:t> </a:t>
            </a:r>
            <a:r>
              <a:rPr sz="2000" spc="-25" dirty="0">
                <a:latin typeface="Arial"/>
                <a:cs typeface="Arial"/>
              </a:rPr>
              <a:t>Oct</a:t>
            </a:r>
            <a:endParaRPr sz="2000">
              <a:latin typeface="Arial"/>
              <a:cs typeface="Arial"/>
            </a:endParaRPr>
          </a:p>
          <a:p>
            <a:pPr>
              <a:lnSpc>
                <a:spcPct val="100000"/>
              </a:lnSpc>
              <a:buFont typeface="Arial"/>
              <a:buChar char="•"/>
            </a:pPr>
            <a:endParaRPr sz="2000">
              <a:latin typeface="Arial"/>
              <a:cs typeface="Arial"/>
            </a:endParaRPr>
          </a:p>
          <a:p>
            <a:pPr>
              <a:lnSpc>
                <a:spcPct val="100000"/>
              </a:lnSpc>
              <a:spcBef>
                <a:spcPts val="195"/>
              </a:spcBef>
              <a:buFont typeface="Arial"/>
              <a:buChar char="•"/>
            </a:pPr>
            <a:endParaRPr sz="2000">
              <a:latin typeface="Arial"/>
              <a:cs typeface="Arial"/>
            </a:endParaRPr>
          </a:p>
          <a:p>
            <a:pPr marL="152400" marR="2696845" indent="-140335">
              <a:lnSpc>
                <a:spcPct val="100000"/>
              </a:lnSpc>
              <a:spcBef>
                <a:spcPts val="5"/>
              </a:spcBef>
              <a:buChar char="•"/>
              <a:tabLst>
                <a:tab pos="152400" algn="l"/>
                <a:tab pos="169545" algn="l"/>
              </a:tabLst>
            </a:pPr>
            <a:r>
              <a:rPr sz="2000" dirty="0">
                <a:latin typeface="Arial"/>
                <a:cs typeface="Arial"/>
              </a:rPr>
              <a:t>	Sent</a:t>
            </a:r>
            <a:r>
              <a:rPr sz="2000" spc="-5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186K</a:t>
            </a:r>
            <a:r>
              <a:rPr sz="2000" spc="-45" dirty="0">
                <a:latin typeface="Arial"/>
                <a:cs typeface="Arial"/>
              </a:rPr>
              <a:t> </a:t>
            </a:r>
            <a:r>
              <a:rPr sz="2000" dirty="0">
                <a:latin typeface="Arial"/>
                <a:cs typeface="Arial"/>
              </a:rPr>
              <a:t>Soldiers</a:t>
            </a:r>
            <a:r>
              <a:rPr sz="2000" spc="-30" dirty="0">
                <a:latin typeface="Arial"/>
                <a:cs typeface="Arial"/>
              </a:rPr>
              <a:t> </a:t>
            </a:r>
            <a:r>
              <a:rPr sz="2000" spc="-10" dirty="0">
                <a:latin typeface="Arial"/>
                <a:cs typeface="Arial"/>
              </a:rPr>
              <a:t>quarterly.</a:t>
            </a:r>
            <a:r>
              <a:rPr sz="2000" spc="-65" dirty="0">
                <a:latin typeface="Arial"/>
                <a:cs typeface="Arial"/>
              </a:rPr>
              <a:t> </a:t>
            </a:r>
            <a:r>
              <a:rPr sz="2000" dirty="0">
                <a:latin typeface="Arial"/>
                <a:cs typeface="Arial"/>
              </a:rPr>
              <a:t>If</a:t>
            </a:r>
            <a:r>
              <a:rPr sz="2000" spc="-30" dirty="0">
                <a:latin typeface="Arial"/>
                <a:cs typeface="Arial"/>
              </a:rPr>
              <a:t> </a:t>
            </a:r>
            <a:r>
              <a:rPr sz="2000" dirty="0">
                <a:latin typeface="Arial"/>
                <a:cs typeface="Arial"/>
              </a:rPr>
              <a:t>you</a:t>
            </a:r>
            <a:r>
              <a:rPr sz="2000" spc="-35" dirty="0">
                <a:latin typeface="Arial"/>
                <a:cs typeface="Arial"/>
              </a:rPr>
              <a:t> </a:t>
            </a:r>
            <a:r>
              <a:rPr sz="2000" spc="-10" dirty="0">
                <a:latin typeface="Arial"/>
                <a:cs typeface="Arial"/>
              </a:rPr>
              <a:t>didn’t </a:t>
            </a:r>
            <a:r>
              <a:rPr sz="2000" dirty="0">
                <a:latin typeface="Arial"/>
                <a:cs typeface="Arial"/>
              </a:rPr>
              <a:t>receive</a:t>
            </a:r>
            <a:r>
              <a:rPr sz="2000" spc="-45" dirty="0">
                <a:latin typeface="Arial"/>
                <a:cs typeface="Arial"/>
              </a:rPr>
              <a:t> </a:t>
            </a:r>
            <a:r>
              <a:rPr sz="2000" dirty="0">
                <a:latin typeface="Arial"/>
                <a:cs typeface="Arial"/>
              </a:rPr>
              <a:t>it,</a:t>
            </a:r>
            <a:r>
              <a:rPr sz="2000" spc="-20" dirty="0">
                <a:latin typeface="Arial"/>
                <a:cs typeface="Arial"/>
              </a:rPr>
              <a:t> </a:t>
            </a:r>
            <a:r>
              <a:rPr sz="2000" dirty="0">
                <a:latin typeface="Arial"/>
                <a:cs typeface="Arial"/>
              </a:rPr>
              <a:t>check</a:t>
            </a:r>
            <a:r>
              <a:rPr sz="2000" spc="-45" dirty="0">
                <a:latin typeface="Arial"/>
                <a:cs typeface="Arial"/>
              </a:rPr>
              <a:t> </a:t>
            </a:r>
            <a:r>
              <a:rPr sz="2000" dirty="0">
                <a:latin typeface="Arial"/>
                <a:cs typeface="Arial"/>
              </a:rPr>
              <a:t>your</a:t>
            </a:r>
            <a:r>
              <a:rPr sz="2000" spc="-25" dirty="0">
                <a:latin typeface="Arial"/>
                <a:cs typeface="Arial"/>
              </a:rPr>
              <a:t> </a:t>
            </a:r>
            <a:r>
              <a:rPr sz="2000" dirty="0">
                <a:latin typeface="Arial"/>
                <a:cs typeface="Arial"/>
              </a:rPr>
              <a:t>email</a:t>
            </a:r>
            <a:r>
              <a:rPr sz="2000" spc="-20" dirty="0">
                <a:latin typeface="Arial"/>
                <a:cs typeface="Arial"/>
              </a:rPr>
              <a:t> </a:t>
            </a:r>
            <a:r>
              <a:rPr sz="2000" dirty="0">
                <a:latin typeface="Arial"/>
                <a:cs typeface="Arial"/>
              </a:rPr>
              <a:t>address</a:t>
            </a:r>
            <a:r>
              <a:rPr sz="2000" spc="-60" dirty="0">
                <a:latin typeface="Arial"/>
                <a:cs typeface="Arial"/>
              </a:rPr>
              <a:t> </a:t>
            </a:r>
            <a:r>
              <a:rPr sz="2000" dirty="0">
                <a:latin typeface="Arial"/>
                <a:cs typeface="Arial"/>
              </a:rPr>
              <a:t>in</a:t>
            </a:r>
            <a:r>
              <a:rPr sz="2000" spc="-20" dirty="0">
                <a:latin typeface="Arial"/>
                <a:cs typeface="Arial"/>
              </a:rPr>
              <a:t> </a:t>
            </a:r>
            <a:r>
              <a:rPr sz="2000" b="1" i="1" spc="-10" dirty="0">
                <a:latin typeface="Arial"/>
                <a:cs typeface="Arial"/>
              </a:rPr>
              <a:t>myPay</a:t>
            </a:r>
            <a:endParaRPr sz="2000">
              <a:latin typeface="Arial"/>
              <a:cs typeface="Arial"/>
            </a:endParaRPr>
          </a:p>
          <a:p>
            <a:pPr>
              <a:lnSpc>
                <a:spcPct val="100000"/>
              </a:lnSpc>
              <a:buFont typeface="Arial"/>
              <a:buChar char="•"/>
            </a:pPr>
            <a:endParaRPr sz="2000">
              <a:latin typeface="Arial"/>
              <a:cs typeface="Arial"/>
            </a:endParaRPr>
          </a:p>
          <a:p>
            <a:pPr>
              <a:lnSpc>
                <a:spcPct val="100000"/>
              </a:lnSpc>
              <a:spcBef>
                <a:spcPts val="200"/>
              </a:spcBef>
              <a:buFont typeface="Arial"/>
              <a:buChar char="•"/>
            </a:pPr>
            <a:endParaRPr sz="2000">
              <a:latin typeface="Arial"/>
              <a:cs typeface="Arial"/>
            </a:endParaRPr>
          </a:p>
          <a:p>
            <a:pPr marL="156210" indent="-143510">
              <a:lnSpc>
                <a:spcPct val="100000"/>
              </a:lnSpc>
              <a:buChar char="•"/>
              <a:tabLst>
                <a:tab pos="156210" algn="l"/>
              </a:tabLst>
            </a:pPr>
            <a:r>
              <a:rPr sz="2000" dirty="0">
                <a:latin typeface="Arial"/>
                <a:cs typeface="Arial"/>
              </a:rPr>
              <a:t>Available</a:t>
            </a:r>
            <a:r>
              <a:rPr sz="2000" spc="-5" dirty="0">
                <a:latin typeface="Arial"/>
                <a:cs typeface="Arial"/>
              </a:rPr>
              <a:t> </a:t>
            </a:r>
            <a:r>
              <a:rPr sz="2000" dirty="0">
                <a:latin typeface="Arial"/>
                <a:cs typeface="Arial"/>
              </a:rPr>
              <a:t>at</a:t>
            </a:r>
            <a:r>
              <a:rPr sz="2000" spc="-35" dirty="0">
                <a:latin typeface="Arial"/>
                <a:cs typeface="Arial"/>
              </a:rPr>
              <a:t> </a:t>
            </a:r>
            <a:r>
              <a:rPr sz="2000" u="sng" spc="-10" dirty="0">
                <a:solidFill>
                  <a:srgbClr val="0000FF"/>
                </a:solidFill>
                <a:uFill>
                  <a:solidFill>
                    <a:srgbClr val="0000FF"/>
                  </a:solidFill>
                </a:uFill>
                <a:latin typeface="Arial"/>
                <a:cs typeface="Arial"/>
                <a:hlinkClick r:id="rId2"/>
              </a:rPr>
              <a:t>https://soldierforlife.army.mil/retirement/change-of-mission</a:t>
            </a:r>
            <a:endParaRPr sz="2000">
              <a:latin typeface="Arial"/>
              <a:cs typeface="Arial"/>
            </a:endParaRPr>
          </a:p>
        </p:txBody>
      </p:sp>
      <p:grpSp>
        <p:nvGrpSpPr>
          <p:cNvPr id="4" name="object 4"/>
          <p:cNvGrpSpPr/>
          <p:nvPr/>
        </p:nvGrpSpPr>
        <p:grpSpPr>
          <a:xfrm>
            <a:off x="5848730" y="676275"/>
            <a:ext cx="3228975" cy="4133850"/>
            <a:chOff x="5848730" y="676275"/>
            <a:chExt cx="3228975" cy="4133850"/>
          </a:xfrm>
        </p:grpSpPr>
        <p:pic>
          <p:nvPicPr>
            <p:cNvPr id="5" name="object 5"/>
            <p:cNvPicPr/>
            <p:nvPr/>
          </p:nvPicPr>
          <p:blipFill>
            <a:blip r:embed="rId3" cstate="print"/>
            <a:stretch>
              <a:fillRect/>
            </a:stretch>
          </p:blipFill>
          <p:spPr>
            <a:xfrm>
              <a:off x="5858255" y="685800"/>
              <a:ext cx="3205010" cy="4114800"/>
            </a:xfrm>
            <a:prstGeom prst="rect">
              <a:avLst/>
            </a:prstGeom>
          </p:spPr>
        </p:pic>
        <p:sp>
          <p:nvSpPr>
            <p:cNvPr id="6" name="object 6"/>
            <p:cNvSpPr/>
            <p:nvPr/>
          </p:nvSpPr>
          <p:spPr>
            <a:xfrm>
              <a:off x="5853493" y="681037"/>
              <a:ext cx="3219450" cy="4124325"/>
            </a:xfrm>
            <a:custGeom>
              <a:avLst/>
              <a:gdLst/>
              <a:ahLst/>
              <a:cxnLst/>
              <a:rect l="l" t="t" r="r" b="b"/>
              <a:pathLst>
                <a:path w="3219450" h="4124325">
                  <a:moveTo>
                    <a:pt x="0" y="0"/>
                  </a:moveTo>
                  <a:lnTo>
                    <a:pt x="3219069" y="0"/>
                  </a:lnTo>
                  <a:lnTo>
                    <a:pt x="3219069" y="4124325"/>
                  </a:lnTo>
                  <a:lnTo>
                    <a:pt x="0" y="4124325"/>
                  </a:lnTo>
                  <a:lnTo>
                    <a:pt x="0" y="0"/>
                  </a:lnTo>
                  <a:close/>
                </a:path>
              </a:pathLst>
            </a:custGeom>
            <a:ln w="9525">
              <a:solidFill>
                <a:srgbClr val="000000"/>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a:t>
            </a:fld>
            <a:endParaRPr spc="-25"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838200"/>
            <a:ext cx="7440168" cy="4655820"/>
          </a:xfrm>
          <a:prstGeom prst="rect">
            <a:avLst/>
          </a:prstGeom>
        </p:spPr>
      </p:pic>
      <p:sp>
        <p:nvSpPr>
          <p:cNvPr id="3" name="object 3"/>
          <p:cNvSpPr txBox="1"/>
          <p:nvPr/>
        </p:nvSpPr>
        <p:spPr>
          <a:xfrm>
            <a:off x="1428114" y="560323"/>
            <a:ext cx="62865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Federal</a:t>
            </a:r>
            <a:r>
              <a:rPr sz="1800" b="1" spc="-25" dirty="0">
                <a:latin typeface="Arial"/>
                <a:cs typeface="Arial"/>
              </a:rPr>
              <a:t> </a:t>
            </a:r>
            <a:r>
              <a:rPr sz="1800" b="1" dirty="0">
                <a:latin typeface="Arial"/>
                <a:cs typeface="Arial"/>
              </a:rPr>
              <a:t>taxes</a:t>
            </a:r>
            <a:r>
              <a:rPr sz="1800" b="1" spc="-15" dirty="0">
                <a:latin typeface="Arial"/>
                <a:cs typeface="Arial"/>
              </a:rPr>
              <a:t> </a:t>
            </a:r>
            <a:r>
              <a:rPr sz="1800" b="1" dirty="0">
                <a:latin typeface="Arial"/>
                <a:cs typeface="Arial"/>
              </a:rPr>
              <a:t>are</a:t>
            </a:r>
            <a:r>
              <a:rPr sz="1800" b="1" spc="-15" dirty="0">
                <a:latin typeface="Arial"/>
                <a:cs typeface="Arial"/>
              </a:rPr>
              <a:t> </a:t>
            </a:r>
            <a:r>
              <a:rPr sz="1800" b="1" dirty="0">
                <a:latin typeface="Arial"/>
                <a:cs typeface="Arial"/>
              </a:rPr>
              <a:t>due</a:t>
            </a:r>
            <a:r>
              <a:rPr sz="1800" b="1" spc="-40" dirty="0">
                <a:latin typeface="Arial"/>
                <a:cs typeface="Arial"/>
              </a:rPr>
              <a:t> </a:t>
            </a:r>
            <a:r>
              <a:rPr sz="1800" b="1" dirty="0">
                <a:latin typeface="Arial"/>
                <a:cs typeface="Arial"/>
              </a:rPr>
              <a:t>on</a:t>
            </a:r>
            <a:r>
              <a:rPr sz="1800" b="1" spc="-30" dirty="0">
                <a:latin typeface="Arial"/>
                <a:cs typeface="Arial"/>
              </a:rPr>
              <a:t> </a:t>
            </a:r>
            <a:r>
              <a:rPr sz="1800" b="1" dirty="0">
                <a:latin typeface="Arial"/>
                <a:cs typeface="Arial"/>
              </a:rPr>
              <a:t>all</a:t>
            </a:r>
            <a:r>
              <a:rPr sz="1800" b="1" spc="-30" dirty="0">
                <a:latin typeface="Arial"/>
                <a:cs typeface="Arial"/>
              </a:rPr>
              <a:t> </a:t>
            </a:r>
            <a:r>
              <a:rPr sz="1800" b="1" dirty="0">
                <a:latin typeface="Arial"/>
                <a:cs typeface="Arial"/>
              </a:rPr>
              <a:t>retired</a:t>
            </a:r>
            <a:r>
              <a:rPr sz="1800" b="1" spc="-10" dirty="0">
                <a:latin typeface="Arial"/>
                <a:cs typeface="Arial"/>
              </a:rPr>
              <a:t> </a:t>
            </a:r>
            <a:r>
              <a:rPr sz="1800" b="1" dirty="0">
                <a:latin typeface="Arial"/>
                <a:cs typeface="Arial"/>
              </a:rPr>
              <a:t>military</a:t>
            </a:r>
            <a:r>
              <a:rPr sz="1800" b="1" spc="-30" dirty="0">
                <a:latin typeface="Arial"/>
                <a:cs typeface="Arial"/>
              </a:rPr>
              <a:t> </a:t>
            </a:r>
            <a:r>
              <a:rPr sz="1800" b="1" spc="-10" dirty="0">
                <a:latin typeface="Arial"/>
                <a:cs typeface="Arial"/>
              </a:rPr>
              <a:t>compensation</a:t>
            </a:r>
            <a:endParaRPr sz="1800">
              <a:latin typeface="Arial"/>
              <a:cs typeface="Arial"/>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2974975">
              <a:lnSpc>
                <a:spcPct val="100000"/>
              </a:lnSpc>
              <a:spcBef>
                <a:spcPts val="100"/>
              </a:spcBef>
            </a:pPr>
            <a:r>
              <a:rPr spc="-20" dirty="0"/>
              <a:t>Taxes*</a:t>
            </a:r>
          </a:p>
        </p:txBody>
      </p:sp>
      <p:sp>
        <p:nvSpPr>
          <p:cNvPr id="5" name="object 5"/>
          <p:cNvSpPr txBox="1"/>
          <p:nvPr/>
        </p:nvSpPr>
        <p:spPr>
          <a:xfrm>
            <a:off x="154761" y="6046723"/>
            <a:ext cx="8481695" cy="45339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FF0000"/>
                </a:solidFill>
                <a:latin typeface="Arial"/>
                <a:cs typeface="Arial"/>
              </a:rPr>
              <a:t>*</a:t>
            </a:r>
            <a:r>
              <a:rPr sz="1400" dirty="0">
                <a:solidFill>
                  <a:srgbClr val="FF0000"/>
                </a:solidFill>
                <a:latin typeface="Arial"/>
                <a:cs typeface="Arial"/>
              </a:rPr>
              <a:t>State</a:t>
            </a:r>
            <a:r>
              <a:rPr sz="1400" spc="-55" dirty="0">
                <a:solidFill>
                  <a:srgbClr val="FF0000"/>
                </a:solidFill>
                <a:latin typeface="Arial"/>
                <a:cs typeface="Arial"/>
              </a:rPr>
              <a:t> </a:t>
            </a:r>
            <a:r>
              <a:rPr sz="1400" dirty="0">
                <a:solidFill>
                  <a:srgbClr val="FF0000"/>
                </a:solidFill>
                <a:latin typeface="Arial"/>
                <a:cs typeface="Arial"/>
              </a:rPr>
              <a:t>taxes</a:t>
            </a:r>
            <a:r>
              <a:rPr sz="1400" spc="-35" dirty="0">
                <a:solidFill>
                  <a:srgbClr val="FF0000"/>
                </a:solidFill>
                <a:latin typeface="Arial"/>
                <a:cs typeface="Arial"/>
              </a:rPr>
              <a:t> </a:t>
            </a:r>
            <a:r>
              <a:rPr sz="1400" dirty="0">
                <a:solidFill>
                  <a:srgbClr val="FF0000"/>
                </a:solidFill>
                <a:latin typeface="Arial"/>
                <a:cs typeface="Arial"/>
              </a:rPr>
              <a:t>as</a:t>
            </a:r>
            <a:r>
              <a:rPr sz="1400" spc="-15" dirty="0">
                <a:solidFill>
                  <a:srgbClr val="FF0000"/>
                </a:solidFill>
                <a:latin typeface="Arial"/>
                <a:cs typeface="Arial"/>
              </a:rPr>
              <a:t> </a:t>
            </a:r>
            <a:r>
              <a:rPr sz="1400" dirty="0">
                <a:solidFill>
                  <a:srgbClr val="FF0000"/>
                </a:solidFill>
                <a:latin typeface="Arial"/>
                <a:cs typeface="Arial"/>
              </a:rPr>
              <a:t>of</a:t>
            </a:r>
            <a:r>
              <a:rPr sz="1400" spc="-35" dirty="0">
                <a:solidFill>
                  <a:srgbClr val="FF0000"/>
                </a:solidFill>
                <a:latin typeface="Arial"/>
                <a:cs typeface="Arial"/>
              </a:rPr>
              <a:t> </a:t>
            </a:r>
            <a:r>
              <a:rPr sz="1400" dirty="0">
                <a:solidFill>
                  <a:srgbClr val="FF0000"/>
                </a:solidFill>
                <a:latin typeface="Arial"/>
                <a:cs typeface="Arial"/>
              </a:rPr>
              <a:t>15</a:t>
            </a:r>
            <a:r>
              <a:rPr sz="1400" spc="-40" dirty="0">
                <a:solidFill>
                  <a:srgbClr val="FF0000"/>
                </a:solidFill>
                <a:latin typeface="Arial"/>
                <a:cs typeface="Arial"/>
              </a:rPr>
              <a:t> </a:t>
            </a:r>
            <a:r>
              <a:rPr sz="1400" dirty="0">
                <a:solidFill>
                  <a:srgbClr val="FF0000"/>
                </a:solidFill>
                <a:latin typeface="Arial"/>
                <a:cs typeface="Arial"/>
              </a:rPr>
              <a:t>March</a:t>
            </a:r>
            <a:r>
              <a:rPr sz="1400" spc="-45" dirty="0">
                <a:solidFill>
                  <a:srgbClr val="FF0000"/>
                </a:solidFill>
                <a:latin typeface="Arial"/>
                <a:cs typeface="Arial"/>
              </a:rPr>
              <a:t> </a:t>
            </a:r>
            <a:r>
              <a:rPr sz="1400" dirty="0">
                <a:solidFill>
                  <a:srgbClr val="FF0000"/>
                </a:solidFill>
                <a:latin typeface="Arial"/>
                <a:cs typeface="Arial"/>
              </a:rPr>
              <a:t>2023.</a:t>
            </a:r>
            <a:r>
              <a:rPr sz="1400" spc="-45" dirty="0">
                <a:solidFill>
                  <a:srgbClr val="FF0000"/>
                </a:solidFill>
                <a:latin typeface="Arial"/>
                <a:cs typeface="Arial"/>
              </a:rPr>
              <a:t> </a:t>
            </a:r>
            <a:r>
              <a:rPr sz="1400" dirty="0">
                <a:solidFill>
                  <a:srgbClr val="FF0000"/>
                </a:solidFill>
                <a:latin typeface="Arial"/>
                <a:cs typeface="Arial"/>
              </a:rPr>
              <a:t>Conditions</a:t>
            </a:r>
            <a:r>
              <a:rPr sz="1400" spc="-45" dirty="0">
                <a:solidFill>
                  <a:srgbClr val="FF0000"/>
                </a:solidFill>
                <a:latin typeface="Arial"/>
                <a:cs typeface="Arial"/>
              </a:rPr>
              <a:t> </a:t>
            </a:r>
            <a:r>
              <a:rPr sz="1400" dirty="0">
                <a:solidFill>
                  <a:srgbClr val="FF0000"/>
                </a:solidFill>
                <a:latin typeface="Arial"/>
                <a:cs typeface="Arial"/>
              </a:rPr>
              <a:t>or</a:t>
            </a:r>
            <a:r>
              <a:rPr sz="1400" spc="-35" dirty="0">
                <a:solidFill>
                  <a:srgbClr val="FF0000"/>
                </a:solidFill>
                <a:latin typeface="Arial"/>
                <a:cs typeface="Arial"/>
              </a:rPr>
              <a:t> </a:t>
            </a:r>
            <a:r>
              <a:rPr sz="1400" dirty="0">
                <a:solidFill>
                  <a:srgbClr val="FF0000"/>
                </a:solidFill>
                <a:latin typeface="Arial"/>
                <a:cs typeface="Arial"/>
              </a:rPr>
              <a:t>limitations</a:t>
            </a:r>
            <a:r>
              <a:rPr sz="1400" spc="-55" dirty="0">
                <a:solidFill>
                  <a:srgbClr val="FF0000"/>
                </a:solidFill>
                <a:latin typeface="Arial"/>
                <a:cs typeface="Arial"/>
              </a:rPr>
              <a:t> </a:t>
            </a:r>
            <a:r>
              <a:rPr sz="1400" spc="-20" dirty="0">
                <a:solidFill>
                  <a:srgbClr val="FF0000"/>
                </a:solidFill>
                <a:latin typeface="Arial"/>
                <a:cs typeface="Arial"/>
              </a:rPr>
              <a:t>apply.</a:t>
            </a:r>
            <a:r>
              <a:rPr sz="1400" spc="-15" dirty="0">
                <a:solidFill>
                  <a:srgbClr val="FF0000"/>
                </a:solidFill>
                <a:latin typeface="Arial"/>
                <a:cs typeface="Arial"/>
              </a:rPr>
              <a:t> </a:t>
            </a:r>
            <a:r>
              <a:rPr sz="1400" dirty="0">
                <a:solidFill>
                  <a:srgbClr val="FF0000"/>
                </a:solidFill>
                <a:latin typeface="Arial"/>
                <a:cs typeface="Arial"/>
              </a:rPr>
              <a:t>Check</a:t>
            </a:r>
            <a:r>
              <a:rPr sz="1400" spc="-35" dirty="0">
                <a:solidFill>
                  <a:srgbClr val="FF0000"/>
                </a:solidFill>
                <a:latin typeface="Arial"/>
                <a:cs typeface="Arial"/>
              </a:rPr>
              <a:t> </a:t>
            </a:r>
            <a:r>
              <a:rPr sz="1400" dirty="0">
                <a:solidFill>
                  <a:srgbClr val="FF0000"/>
                </a:solidFill>
                <a:latin typeface="Arial"/>
                <a:cs typeface="Arial"/>
              </a:rPr>
              <a:t>state</a:t>
            </a:r>
            <a:r>
              <a:rPr sz="1400" spc="-65" dirty="0">
                <a:solidFill>
                  <a:srgbClr val="FF0000"/>
                </a:solidFill>
                <a:latin typeface="Arial"/>
                <a:cs typeface="Arial"/>
              </a:rPr>
              <a:t> </a:t>
            </a:r>
            <a:r>
              <a:rPr sz="1400" dirty="0">
                <a:solidFill>
                  <a:srgbClr val="FF0000"/>
                </a:solidFill>
                <a:latin typeface="Arial"/>
                <a:cs typeface="Arial"/>
              </a:rPr>
              <a:t>law.</a:t>
            </a:r>
            <a:r>
              <a:rPr sz="1400" spc="-10" dirty="0">
                <a:solidFill>
                  <a:srgbClr val="FF0000"/>
                </a:solidFill>
                <a:latin typeface="Arial"/>
                <a:cs typeface="Arial"/>
              </a:rPr>
              <a:t> </a:t>
            </a:r>
            <a:r>
              <a:rPr sz="1400" dirty="0">
                <a:solidFill>
                  <a:srgbClr val="FF0000"/>
                </a:solidFill>
                <a:latin typeface="Arial"/>
                <a:cs typeface="Arial"/>
              </a:rPr>
              <a:t>See</a:t>
            </a:r>
            <a:r>
              <a:rPr sz="1400" spc="-30" dirty="0">
                <a:solidFill>
                  <a:srgbClr val="FF0000"/>
                </a:solidFill>
                <a:latin typeface="Arial"/>
                <a:cs typeface="Arial"/>
              </a:rPr>
              <a:t> </a:t>
            </a:r>
            <a:r>
              <a:rPr sz="1400" dirty="0">
                <a:solidFill>
                  <a:srgbClr val="FF0000"/>
                </a:solidFill>
                <a:latin typeface="Arial"/>
                <a:cs typeface="Arial"/>
              </a:rPr>
              <a:t>the</a:t>
            </a:r>
            <a:r>
              <a:rPr sz="1400" spc="-40" dirty="0">
                <a:solidFill>
                  <a:srgbClr val="FF0000"/>
                </a:solidFill>
                <a:latin typeface="Arial"/>
                <a:cs typeface="Arial"/>
              </a:rPr>
              <a:t> </a:t>
            </a:r>
            <a:r>
              <a:rPr sz="1400" spc="-10" dirty="0">
                <a:solidFill>
                  <a:srgbClr val="FF0000"/>
                </a:solidFill>
                <a:latin typeface="Arial"/>
                <a:cs typeface="Arial"/>
              </a:rPr>
              <a:t>MyArmyBenefits </a:t>
            </a:r>
            <a:r>
              <a:rPr sz="1400" dirty="0">
                <a:solidFill>
                  <a:srgbClr val="FF0000"/>
                </a:solidFill>
                <a:latin typeface="Arial"/>
                <a:cs typeface="Arial"/>
              </a:rPr>
              <a:t>state</a:t>
            </a:r>
            <a:r>
              <a:rPr sz="1400" spc="-10" dirty="0">
                <a:solidFill>
                  <a:srgbClr val="FF0000"/>
                </a:solidFill>
                <a:latin typeface="Arial"/>
                <a:cs typeface="Arial"/>
              </a:rPr>
              <a:t> </a:t>
            </a:r>
            <a:r>
              <a:rPr sz="1400" dirty="0">
                <a:solidFill>
                  <a:srgbClr val="FF0000"/>
                </a:solidFill>
                <a:latin typeface="Arial"/>
                <a:cs typeface="Arial"/>
              </a:rPr>
              <a:t>fact</a:t>
            </a:r>
            <a:r>
              <a:rPr sz="1400" spc="15" dirty="0">
                <a:solidFill>
                  <a:srgbClr val="FF0000"/>
                </a:solidFill>
                <a:latin typeface="Arial"/>
                <a:cs typeface="Arial"/>
              </a:rPr>
              <a:t> </a:t>
            </a:r>
            <a:r>
              <a:rPr sz="1400" dirty="0">
                <a:solidFill>
                  <a:srgbClr val="FF0000"/>
                </a:solidFill>
                <a:latin typeface="Arial"/>
                <a:cs typeface="Arial"/>
              </a:rPr>
              <a:t>sheets at</a:t>
            </a:r>
            <a:r>
              <a:rPr sz="1400" spc="30" dirty="0">
                <a:solidFill>
                  <a:srgbClr val="FF0000"/>
                </a:solidFill>
                <a:latin typeface="Arial"/>
                <a:cs typeface="Arial"/>
              </a:rPr>
              <a:t> </a:t>
            </a:r>
            <a:r>
              <a:rPr sz="1400" u="sng" spc="-10" dirty="0">
                <a:solidFill>
                  <a:srgbClr val="0000FF"/>
                </a:solidFill>
                <a:uFill>
                  <a:solidFill>
                    <a:srgbClr val="0000FF"/>
                  </a:solidFill>
                </a:uFill>
                <a:latin typeface="Arial"/>
                <a:cs typeface="Arial"/>
                <a:hlinkClick r:id="rId3"/>
              </a:rPr>
              <a:t>https://myarmybenefits.us.army.mil/Benefit-</a:t>
            </a:r>
            <a:r>
              <a:rPr sz="1400" u="sng" spc="-20" dirty="0">
                <a:solidFill>
                  <a:srgbClr val="0000FF"/>
                </a:solidFill>
                <a:uFill>
                  <a:solidFill>
                    <a:srgbClr val="0000FF"/>
                  </a:solidFill>
                </a:uFill>
                <a:latin typeface="Arial"/>
                <a:cs typeface="Arial"/>
                <a:hlinkClick r:id="rId3"/>
              </a:rPr>
              <a:t>Library/State/Territory-</a:t>
            </a:r>
            <a:r>
              <a:rPr sz="1400" u="sng" dirty="0">
                <a:solidFill>
                  <a:srgbClr val="0000FF"/>
                </a:solidFill>
                <a:uFill>
                  <a:solidFill>
                    <a:srgbClr val="0000FF"/>
                  </a:solidFill>
                </a:uFill>
                <a:latin typeface="Arial"/>
                <a:cs typeface="Arial"/>
                <a:hlinkClick r:id="rId3"/>
              </a:rPr>
              <a:t>Benefits</a:t>
            </a:r>
            <a:r>
              <a:rPr sz="1400" u="none" spc="5" dirty="0">
                <a:solidFill>
                  <a:srgbClr val="0000FF"/>
                </a:solidFill>
                <a:latin typeface="Arial"/>
                <a:cs typeface="Arial"/>
              </a:rPr>
              <a:t> </a:t>
            </a:r>
            <a:r>
              <a:rPr sz="1400" u="none" dirty="0">
                <a:solidFill>
                  <a:srgbClr val="FF0000"/>
                </a:solidFill>
                <a:latin typeface="Arial"/>
                <a:cs typeface="Arial"/>
              </a:rPr>
              <a:t>for</a:t>
            </a:r>
            <a:r>
              <a:rPr sz="1400" u="none" spc="10" dirty="0">
                <a:solidFill>
                  <a:srgbClr val="FF0000"/>
                </a:solidFill>
                <a:latin typeface="Arial"/>
                <a:cs typeface="Arial"/>
              </a:rPr>
              <a:t> </a:t>
            </a:r>
            <a:r>
              <a:rPr sz="1400" u="none" spc="-10" dirty="0">
                <a:solidFill>
                  <a:srgbClr val="FF0000"/>
                </a:solidFill>
                <a:latin typeface="Arial"/>
                <a:cs typeface="Arial"/>
              </a:rPr>
              <a:t>details.</a:t>
            </a:r>
            <a:endParaRPr sz="1400">
              <a:latin typeface="Arial"/>
              <a:cs typeface="Arial"/>
            </a:endParaRPr>
          </a:p>
        </p:txBody>
      </p:sp>
      <p:sp>
        <p:nvSpPr>
          <p:cNvPr id="6" name="object 6"/>
          <p:cNvSpPr txBox="1"/>
          <p:nvPr/>
        </p:nvSpPr>
        <p:spPr>
          <a:xfrm>
            <a:off x="1600200" y="5562600"/>
            <a:ext cx="6316980" cy="492759"/>
          </a:xfrm>
          <a:prstGeom prst="rect">
            <a:avLst/>
          </a:prstGeom>
          <a:solidFill>
            <a:srgbClr val="FFCC66"/>
          </a:solidFill>
          <a:ln w="9525">
            <a:solidFill>
              <a:srgbClr val="000000"/>
            </a:solidFill>
          </a:ln>
        </p:spPr>
        <p:txBody>
          <a:bodyPr vert="horz" wrap="square" lIns="0" tIns="40640" rIns="0" bIns="0" rtlCol="0">
            <a:spAutoFit/>
          </a:bodyPr>
          <a:lstStyle/>
          <a:p>
            <a:pPr marL="90805" marR="257810">
              <a:lnSpc>
                <a:spcPct val="100000"/>
              </a:lnSpc>
              <a:spcBef>
                <a:spcPts val="320"/>
              </a:spcBef>
            </a:pPr>
            <a:r>
              <a:rPr sz="1300" b="1" i="1" dirty="0">
                <a:latin typeface="Arial"/>
                <a:cs typeface="Arial"/>
              </a:rPr>
              <a:t>You</a:t>
            </a:r>
            <a:r>
              <a:rPr sz="1300" b="1" i="1" spc="-45" dirty="0">
                <a:latin typeface="Arial"/>
                <a:cs typeface="Arial"/>
              </a:rPr>
              <a:t> </a:t>
            </a:r>
            <a:r>
              <a:rPr sz="1300" b="1" i="1" dirty="0">
                <a:latin typeface="Arial"/>
                <a:cs typeface="Arial"/>
              </a:rPr>
              <a:t>pay</a:t>
            </a:r>
            <a:r>
              <a:rPr sz="1300" b="1" i="1" spc="-30" dirty="0">
                <a:latin typeface="Arial"/>
                <a:cs typeface="Arial"/>
              </a:rPr>
              <a:t> </a:t>
            </a:r>
            <a:r>
              <a:rPr sz="1300" b="1" i="1" dirty="0">
                <a:latin typeface="Arial"/>
                <a:cs typeface="Arial"/>
              </a:rPr>
              <a:t>NO</a:t>
            </a:r>
            <a:r>
              <a:rPr sz="1300" b="1" i="1" spc="-40" dirty="0">
                <a:latin typeface="Arial"/>
                <a:cs typeface="Arial"/>
              </a:rPr>
              <a:t> </a:t>
            </a:r>
            <a:r>
              <a:rPr sz="1300" b="1" i="1" dirty="0">
                <a:latin typeface="Arial"/>
                <a:cs typeface="Arial"/>
              </a:rPr>
              <a:t>Social</a:t>
            </a:r>
            <a:r>
              <a:rPr sz="1300" b="1" i="1" spc="-35" dirty="0">
                <a:latin typeface="Arial"/>
                <a:cs typeface="Arial"/>
              </a:rPr>
              <a:t> </a:t>
            </a:r>
            <a:r>
              <a:rPr sz="1300" b="1" i="1" dirty="0">
                <a:latin typeface="Arial"/>
                <a:cs typeface="Arial"/>
              </a:rPr>
              <a:t>Security</a:t>
            </a:r>
            <a:r>
              <a:rPr sz="1300" b="1" i="1" spc="-30" dirty="0">
                <a:latin typeface="Arial"/>
                <a:cs typeface="Arial"/>
              </a:rPr>
              <a:t> </a:t>
            </a:r>
            <a:r>
              <a:rPr sz="1300" b="1" i="1" dirty="0">
                <a:latin typeface="Arial"/>
                <a:cs typeface="Arial"/>
              </a:rPr>
              <a:t>or</a:t>
            </a:r>
            <a:r>
              <a:rPr sz="1300" b="1" i="1" spc="-45" dirty="0">
                <a:latin typeface="Arial"/>
                <a:cs typeface="Arial"/>
              </a:rPr>
              <a:t> </a:t>
            </a:r>
            <a:r>
              <a:rPr sz="1300" b="1" i="1" dirty="0">
                <a:latin typeface="Arial"/>
                <a:cs typeface="Arial"/>
              </a:rPr>
              <a:t>Medicare</a:t>
            </a:r>
            <a:r>
              <a:rPr sz="1300" b="1" i="1" spc="-10" dirty="0">
                <a:latin typeface="Arial"/>
                <a:cs typeface="Arial"/>
              </a:rPr>
              <a:t> </a:t>
            </a:r>
            <a:r>
              <a:rPr sz="1300" b="1" i="1" dirty="0">
                <a:latin typeface="Arial"/>
                <a:cs typeface="Arial"/>
              </a:rPr>
              <a:t>tax</a:t>
            </a:r>
            <a:r>
              <a:rPr sz="1300" b="1" i="1" spc="-40" dirty="0">
                <a:latin typeface="Arial"/>
                <a:cs typeface="Arial"/>
              </a:rPr>
              <a:t> </a:t>
            </a:r>
            <a:r>
              <a:rPr sz="1300" b="1" i="1" dirty="0">
                <a:latin typeface="Arial"/>
                <a:cs typeface="Arial"/>
              </a:rPr>
              <a:t>on</a:t>
            </a:r>
            <a:r>
              <a:rPr sz="1300" b="1" i="1" spc="-30" dirty="0">
                <a:latin typeface="Arial"/>
                <a:cs typeface="Arial"/>
              </a:rPr>
              <a:t> </a:t>
            </a:r>
            <a:r>
              <a:rPr sz="1300" b="1" i="1" dirty="0">
                <a:latin typeface="Arial"/>
                <a:cs typeface="Arial"/>
              </a:rPr>
              <a:t>retired</a:t>
            </a:r>
            <a:r>
              <a:rPr sz="1300" b="1" i="1" spc="-35" dirty="0">
                <a:latin typeface="Arial"/>
                <a:cs typeface="Arial"/>
              </a:rPr>
              <a:t> </a:t>
            </a:r>
            <a:r>
              <a:rPr sz="1300" b="1" i="1" spc="-10" dirty="0">
                <a:latin typeface="Arial"/>
                <a:cs typeface="Arial"/>
              </a:rPr>
              <a:t>pay.</a:t>
            </a:r>
            <a:r>
              <a:rPr sz="1300" b="1" i="1" spc="-65" dirty="0">
                <a:latin typeface="Arial"/>
                <a:cs typeface="Arial"/>
              </a:rPr>
              <a:t> </a:t>
            </a:r>
            <a:r>
              <a:rPr sz="1300" b="1" i="1" dirty="0">
                <a:latin typeface="Arial"/>
                <a:cs typeface="Arial"/>
              </a:rPr>
              <a:t>You’ll</a:t>
            </a:r>
            <a:r>
              <a:rPr sz="1300" b="1" i="1" spc="-15" dirty="0">
                <a:latin typeface="Arial"/>
                <a:cs typeface="Arial"/>
              </a:rPr>
              <a:t> </a:t>
            </a:r>
            <a:r>
              <a:rPr sz="1300" b="1" i="1" dirty="0">
                <a:latin typeface="Arial"/>
                <a:cs typeface="Arial"/>
              </a:rPr>
              <a:t>collect</a:t>
            </a:r>
            <a:r>
              <a:rPr sz="1300" b="1" i="1" spc="-25" dirty="0">
                <a:latin typeface="Arial"/>
                <a:cs typeface="Arial"/>
              </a:rPr>
              <a:t> </a:t>
            </a:r>
            <a:r>
              <a:rPr sz="1300" b="1" i="1" spc="-20" dirty="0">
                <a:latin typeface="Arial"/>
                <a:cs typeface="Arial"/>
              </a:rPr>
              <a:t>full </a:t>
            </a:r>
            <a:r>
              <a:rPr sz="1300" b="1" i="1" dirty="0">
                <a:latin typeface="Arial"/>
                <a:cs typeface="Arial"/>
              </a:rPr>
              <a:t>Social</a:t>
            </a:r>
            <a:r>
              <a:rPr sz="1300" b="1" i="1" spc="-30" dirty="0">
                <a:latin typeface="Arial"/>
                <a:cs typeface="Arial"/>
              </a:rPr>
              <a:t> </a:t>
            </a:r>
            <a:r>
              <a:rPr sz="1300" b="1" i="1" dirty="0">
                <a:latin typeface="Arial"/>
                <a:cs typeface="Arial"/>
              </a:rPr>
              <a:t>Security</a:t>
            </a:r>
            <a:r>
              <a:rPr sz="1300" b="1" i="1" spc="-30" dirty="0">
                <a:latin typeface="Arial"/>
                <a:cs typeface="Arial"/>
              </a:rPr>
              <a:t> </a:t>
            </a:r>
            <a:r>
              <a:rPr sz="1300" b="1" i="1" dirty="0">
                <a:latin typeface="Arial"/>
                <a:cs typeface="Arial"/>
              </a:rPr>
              <a:t>benefits</a:t>
            </a:r>
            <a:r>
              <a:rPr sz="1300" b="1" i="1" spc="-5" dirty="0">
                <a:latin typeface="Arial"/>
                <a:cs typeface="Arial"/>
              </a:rPr>
              <a:t> </a:t>
            </a:r>
            <a:r>
              <a:rPr sz="1300" b="1" i="1" dirty="0">
                <a:latin typeface="Arial"/>
                <a:cs typeface="Arial"/>
              </a:rPr>
              <a:t>when</a:t>
            </a:r>
            <a:r>
              <a:rPr sz="1300" b="1" i="1" spc="-15" dirty="0">
                <a:latin typeface="Arial"/>
                <a:cs typeface="Arial"/>
              </a:rPr>
              <a:t> </a:t>
            </a:r>
            <a:r>
              <a:rPr sz="1300" b="1" i="1" dirty="0">
                <a:latin typeface="Arial"/>
                <a:cs typeface="Arial"/>
              </a:rPr>
              <a:t>you</a:t>
            </a:r>
            <a:r>
              <a:rPr sz="1300" b="1" i="1" spc="-30" dirty="0">
                <a:latin typeface="Arial"/>
                <a:cs typeface="Arial"/>
              </a:rPr>
              <a:t> </a:t>
            </a:r>
            <a:r>
              <a:rPr sz="1300" b="1" i="1" dirty="0">
                <a:latin typeface="Arial"/>
                <a:cs typeface="Arial"/>
              </a:rPr>
              <a:t>reach</a:t>
            </a:r>
            <a:r>
              <a:rPr sz="1300" b="1" i="1" spc="-35" dirty="0">
                <a:latin typeface="Arial"/>
                <a:cs typeface="Arial"/>
              </a:rPr>
              <a:t> </a:t>
            </a:r>
            <a:r>
              <a:rPr sz="1300" b="1" i="1" dirty="0">
                <a:latin typeface="Arial"/>
                <a:cs typeface="Arial"/>
              </a:rPr>
              <a:t>the</a:t>
            </a:r>
            <a:r>
              <a:rPr sz="1300" b="1" i="1" spc="-30" dirty="0">
                <a:latin typeface="Arial"/>
                <a:cs typeface="Arial"/>
              </a:rPr>
              <a:t> </a:t>
            </a:r>
            <a:r>
              <a:rPr sz="1300" b="1" i="1" dirty="0">
                <a:latin typeface="Arial"/>
                <a:cs typeface="Arial"/>
              </a:rPr>
              <a:t>age</a:t>
            </a:r>
            <a:r>
              <a:rPr sz="1300" b="1" i="1" spc="-30" dirty="0">
                <a:latin typeface="Arial"/>
                <a:cs typeface="Arial"/>
              </a:rPr>
              <a:t> </a:t>
            </a:r>
            <a:r>
              <a:rPr sz="1300" b="1" i="1" dirty="0">
                <a:latin typeface="Arial"/>
                <a:cs typeface="Arial"/>
              </a:rPr>
              <a:t>of</a:t>
            </a:r>
            <a:r>
              <a:rPr sz="1300" b="1" i="1" spc="-35" dirty="0">
                <a:latin typeface="Arial"/>
                <a:cs typeface="Arial"/>
              </a:rPr>
              <a:t> </a:t>
            </a:r>
            <a:r>
              <a:rPr sz="1300" b="1" i="1" spc="-10" dirty="0">
                <a:latin typeface="Arial"/>
                <a:cs typeface="Arial"/>
              </a:rPr>
              <a:t>eligibility!</a:t>
            </a:r>
            <a:endParaRPr sz="1300">
              <a:latin typeface="Arial"/>
              <a:cs typeface="Arial"/>
            </a:endParaRPr>
          </a:p>
        </p:txBody>
      </p:sp>
      <p:grpSp>
        <p:nvGrpSpPr>
          <p:cNvPr id="7" name="object 7"/>
          <p:cNvGrpSpPr/>
          <p:nvPr/>
        </p:nvGrpSpPr>
        <p:grpSpPr>
          <a:xfrm>
            <a:off x="304800" y="3552444"/>
            <a:ext cx="8662670" cy="1934210"/>
            <a:chOff x="304800" y="3552444"/>
            <a:chExt cx="8662670" cy="1934210"/>
          </a:xfrm>
        </p:grpSpPr>
        <p:pic>
          <p:nvPicPr>
            <p:cNvPr id="8" name="object 8"/>
            <p:cNvPicPr/>
            <p:nvPr/>
          </p:nvPicPr>
          <p:blipFill>
            <a:blip r:embed="rId4" cstate="print"/>
            <a:stretch>
              <a:fillRect/>
            </a:stretch>
          </p:blipFill>
          <p:spPr>
            <a:xfrm>
              <a:off x="6934200" y="3733800"/>
              <a:ext cx="2033003" cy="1173467"/>
            </a:xfrm>
            <a:prstGeom prst="rect">
              <a:avLst/>
            </a:prstGeom>
          </p:spPr>
        </p:pic>
        <p:pic>
          <p:nvPicPr>
            <p:cNvPr id="9" name="object 9"/>
            <p:cNvPicPr/>
            <p:nvPr/>
          </p:nvPicPr>
          <p:blipFill>
            <a:blip r:embed="rId5" cstate="print"/>
            <a:stretch>
              <a:fillRect/>
            </a:stretch>
          </p:blipFill>
          <p:spPr>
            <a:xfrm>
              <a:off x="4399788" y="4800600"/>
              <a:ext cx="858011" cy="649553"/>
            </a:xfrm>
            <a:prstGeom prst="rect">
              <a:avLst/>
            </a:prstGeom>
          </p:spPr>
        </p:pic>
        <p:pic>
          <p:nvPicPr>
            <p:cNvPr id="10" name="object 10"/>
            <p:cNvPicPr/>
            <p:nvPr/>
          </p:nvPicPr>
          <p:blipFill>
            <a:blip r:embed="rId6" cstate="print"/>
            <a:stretch>
              <a:fillRect/>
            </a:stretch>
          </p:blipFill>
          <p:spPr>
            <a:xfrm>
              <a:off x="304800" y="3552444"/>
              <a:ext cx="597407" cy="766571"/>
            </a:xfrm>
            <a:prstGeom prst="rect">
              <a:avLst/>
            </a:prstGeom>
          </p:spPr>
        </p:pic>
        <p:pic>
          <p:nvPicPr>
            <p:cNvPr id="11" name="object 11"/>
            <p:cNvPicPr/>
            <p:nvPr/>
          </p:nvPicPr>
          <p:blipFill>
            <a:blip r:embed="rId7" cstate="print"/>
            <a:stretch>
              <a:fillRect/>
            </a:stretch>
          </p:blipFill>
          <p:spPr>
            <a:xfrm>
              <a:off x="5257800" y="4753355"/>
              <a:ext cx="990599" cy="733043"/>
            </a:xfrm>
            <a:prstGeom prst="rect">
              <a:avLst/>
            </a:prstGeom>
          </p:spPr>
        </p:pic>
      </p:grpSp>
      <p:sp>
        <p:nvSpPr>
          <p:cNvPr id="12" name="object 12"/>
          <p:cNvSpPr txBox="1"/>
          <p:nvPr/>
        </p:nvSpPr>
        <p:spPr>
          <a:xfrm>
            <a:off x="7630877" y="1506847"/>
            <a:ext cx="1347470" cy="1580515"/>
          </a:xfrm>
          <a:prstGeom prst="rect">
            <a:avLst/>
          </a:prstGeom>
        </p:spPr>
        <p:txBody>
          <a:bodyPr vert="horz" wrap="square" lIns="0" tIns="13335" rIns="0" bIns="0" rtlCol="0">
            <a:spAutoFit/>
          </a:bodyPr>
          <a:lstStyle/>
          <a:p>
            <a:pPr marL="12065" marR="5080" indent="2540" algn="ctr">
              <a:lnSpc>
                <a:spcPct val="100000"/>
              </a:lnSpc>
              <a:spcBef>
                <a:spcPts val="105"/>
              </a:spcBef>
            </a:pPr>
            <a:r>
              <a:rPr sz="1700" b="1" i="1" u="sng" dirty="0">
                <a:uFill>
                  <a:solidFill>
                    <a:srgbClr val="000000"/>
                  </a:solidFill>
                </a:uFill>
                <a:latin typeface="Arial"/>
                <a:cs typeface="Arial"/>
              </a:rPr>
              <a:t>Home</a:t>
            </a:r>
            <a:r>
              <a:rPr sz="1700" b="1" i="1" u="sng" spc="-30" dirty="0">
                <a:uFill>
                  <a:solidFill>
                    <a:srgbClr val="000000"/>
                  </a:solidFill>
                </a:uFill>
                <a:latin typeface="Arial"/>
                <a:cs typeface="Arial"/>
              </a:rPr>
              <a:t> </a:t>
            </a:r>
            <a:r>
              <a:rPr sz="1700" b="1" i="1" u="sng" spc="-25" dirty="0">
                <a:uFill>
                  <a:solidFill>
                    <a:srgbClr val="000000"/>
                  </a:solidFill>
                </a:uFill>
                <a:latin typeface="Arial"/>
                <a:cs typeface="Arial"/>
              </a:rPr>
              <a:t>of</a:t>
            </a:r>
            <a:r>
              <a:rPr sz="1700" b="1" i="1" u="none" spc="-25" dirty="0">
                <a:latin typeface="Arial"/>
                <a:cs typeface="Arial"/>
              </a:rPr>
              <a:t> </a:t>
            </a:r>
            <a:r>
              <a:rPr sz="1700" b="1" i="1" u="sng" dirty="0">
                <a:uFill>
                  <a:solidFill>
                    <a:srgbClr val="000000"/>
                  </a:solidFill>
                </a:uFill>
                <a:latin typeface="Arial"/>
                <a:cs typeface="Arial"/>
              </a:rPr>
              <a:t>Residence</a:t>
            </a:r>
            <a:r>
              <a:rPr sz="1700" b="1" i="1" u="none" spc="-60" dirty="0">
                <a:latin typeface="Arial"/>
                <a:cs typeface="Arial"/>
              </a:rPr>
              <a:t> </a:t>
            </a:r>
            <a:r>
              <a:rPr sz="1700" b="1" u="none" spc="-25" dirty="0">
                <a:latin typeface="Arial"/>
                <a:cs typeface="Arial"/>
              </a:rPr>
              <a:t>is </a:t>
            </a:r>
            <a:r>
              <a:rPr sz="1700" b="1" u="none" spc="-10" dirty="0">
                <a:latin typeface="Arial"/>
                <a:cs typeface="Arial"/>
              </a:rPr>
              <a:t>determining </a:t>
            </a:r>
            <a:r>
              <a:rPr sz="1700" b="1" u="none" dirty="0">
                <a:latin typeface="Arial"/>
                <a:cs typeface="Arial"/>
              </a:rPr>
              <a:t>factor;</a:t>
            </a:r>
            <a:r>
              <a:rPr sz="1700" b="1" u="none" spc="-35" dirty="0">
                <a:latin typeface="Arial"/>
                <a:cs typeface="Arial"/>
              </a:rPr>
              <a:t> </a:t>
            </a:r>
            <a:r>
              <a:rPr sz="1700" b="1" u="none" spc="-25" dirty="0">
                <a:latin typeface="Arial"/>
                <a:cs typeface="Arial"/>
              </a:rPr>
              <a:t>not </a:t>
            </a:r>
            <a:r>
              <a:rPr sz="1700" b="1" u="none" dirty="0">
                <a:latin typeface="Arial"/>
                <a:cs typeface="Arial"/>
              </a:rPr>
              <a:t>Home</a:t>
            </a:r>
            <a:r>
              <a:rPr sz="1700" b="1" u="none" spc="-20" dirty="0">
                <a:latin typeface="Arial"/>
                <a:cs typeface="Arial"/>
              </a:rPr>
              <a:t> </a:t>
            </a:r>
            <a:r>
              <a:rPr sz="1700" b="1" u="none" spc="-35" dirty="0">
                <a:latin typeface="Arial"/>
                <a:cs typeface="Arial"/>
              </a:rPr>
              <a:t>of </a:t>
            </a:r>
            <a:r>
              <a:rPr sz="1700" b="1" u="none" spc="-10" dirty="0">
                <a:latin typeface="Arial"/>
                <a:cs typeface="Arial"/>
              </a:rPr>
              <a:t>Record!</a:t>
            </a:r>
            <a:endParaRPr sz="1700">
              <a:latin typeface="Arial"/>
              <a:cs typeface="Arial"/>
            </a:endParaRP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40</a:t>
            </a:fld>
            <a:endParaRPr spc="-2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59994" y="20827"/>
            <a:ext cx="2623185" cy="513715"/>
          </a:xfrm>
          <a:prstGeom prst="rect">
            <a:avLst/>
          </a:prstGeom>
        </p:spPr>
        <p:txBody>
          <a:bodyPr vert="horz" wrap="square" lIns="0" tIns="12700" rIns="0" bIns="0" rtlCol="0">
            <a:spAutoFit/>
          </a:bodyPr>
          <a:lstStyle/>
          <a:p>
            <a:pPr marL="12700">
              <a:lnSpc>
                <a:spcPct val="100000"/>
              </a:lnSpc>
              <a:spcBef>
                <a:spcPts val="100"/>
              </a:spcBef>
            </a:pPr>
            <a:r>
              <a:rPr dirty="0"/>
              <a:t>Army</a:t>
            </a:r>
            <a:r>
              <a:rPr spc="-65" dirty="0"/>
              <a:t> </a:t>
            </a:r>
            <a:r>
              <a:rPr spc="-10" dirty="0"/>
              <a:t>Echoes</a:t>
            </a:r>
          </a:p>
        </p:txBody>
      </p:sp>
      <p:sp>
        <p:nvSpPr>
          <p:cNvPr id="3" name="object 3"/>
          <p:cNvSpPr txBox="1"/>
          <p:nvPr/>
        </p:nvSpPr>
        <p:spPr>
          <a:xfrm>
            <a:off x="621666" y="1016000"/>
            <a:ext cx="4776470" cy="3561715"/>
          </a:xfrm>
          <a:prstGeom prst="rect">
            <a:avLst/>
          </a:prstGeom>
        </p:spPr>
        <p:txBody>
          <a:bodyPr vert="horz" wrap="square" lIns="0" tIns="13335" rIns="0" bIns="0" rtlCol="0">
            <a:spAutoFit/>
          </a:bodyPr>
          <a:lstStyle/>
          <a:p>
            <a:pPr marL="186055" marR="596900" indent="-173990">
              <a:lnSpc>
                <a:spcPct val="100000"/>
              </a:lnSpc>
              <a:spcBef>
                <a:spcPts val="105"/>
              </a:spcBef>
              <a:buFont typeface="Arial"/>
              <a:buChar char="•"/>
              <a:tabLst>
                <a:tab pos="220979" algn="l"/>
              </a:tabLst>
            </a:pPr>
            <a:r>
              <a:rPr sz="2000" b="1" dirty="0">
                <a:latin typeface="Arial"/>
                <a:cs typeface="Arial"/>
              </a:rPr>
              <a:t>The</a:t>
            </a:r>
            <a:r>
              <a:rPr sz="2000" b="1" spc="-114" dirty="0">
                <a:latin typeface="Arial"/>
                <a:cs typeface="Arial"/>
              </a:rPr>
              <a:t> </a:t>
            </a:r>
            <a:r>
              <a:rPr sz="2000" b="1" dirty="0">
                <a:latin typeface="Arial"/>
                <a:cs typeface="Arial"/>
              </a:rPr>
              <a:t>Army’s</a:t>
            </a:r>
            <a:r>
              <a:rPr sz="2000" b="1" spc="-40" dirty="0">
                <a:latin typeface="Arial"/>
                <a:cs typeface="Arial"/>
              </a:rPr>
              <a:t> </a:t>
            </a:r>
            <a:r>
              <a:rPr sz="2000" b="1" dirty="0">
                <a:latin typeface="Arial"/>
                <a:cs typeface="Arial"/>
              </a:rPr>
              <a:t>official</a:t>
            </a:r>
            <a:r>
              <a:rPr sz="2000" b="1" spc="-90" dirty="0">
                <a:latin typeface="Arial"/>
                <a:cs typeface="Arial"/>
              </a:rPr>
              <a:t> </a:t>
            </a:r>
            <a:r>
              <a:rPr sz="2000" b="1" dirty="0">
                <a:latin typeface="Arial"/>
                <a:cs typeface="Arial"/>
              </a:rPr>
              <a:t>newsletter</a:t>
            </a:r>
            <a:r>
              <a:rPr sz="2000" b="1" spc="-80" dirty="0">
                <a:latin typeface="Arial"/>
                <a:cs typeface="Arial"/>
              </a:rPr>
              <a:t> </a:t>
            </a:r>
            <a:r>
              <a:rPr sz="2000" b="1" spc="-25" dirty="0">
                <a:latin typeface="Arial"/>
                <a:cs typeface="Arial"/>
              </a:rPr>
              <a:t>for 	</a:t>
            </a:r>
            <a:r>
              <a:rPr sz="2000" b="1" dirty="0">
                <a:latin typeface="Arial"/>
                <a:cs typeface="Arial"/>
              </a:rPr>
              <a:t>Retired</a:t>
            </a:r>
            <a:r>
              <a:rPr sz="2000" b="1" spc="-65" dirty="0">
                <a:latin typeface="Arial"/>
                <a:cs typeface="Arial"/>
              </a:rPr>
              <a:t> </a:t>
            </a:r>
            <a:r>
              <a:rPr sz="2000" b="1" spc="-10" dirty="0">
                <a:latin typeface="Arial"/>
                <a:cs typeface="Arial"/>
              </a:rPr>
              <a:t>Soldiers</a:t>
            </a:r>
            <a:endParaRPr sz="2000">
              <a:latin typeface="Arial"/>
              <a:cs typeface="Arial"/>
            </a:endParaRPr>
          </a:p>
          <a:p>
            <a:pPr>
              <a:lnSpc>
                <a:spcPct val="100000"/>
              </a:lnSpc>
              <a:spcBef>
                <a:spcPts val="575"/>
              </a:spcBef>
              <a:buFont typeface="Arial"/>
              <a:buChar char="•"/>
            </a:pPr>
            <a:endParaRPr sz="2000">
              <a:latin typeface="Arial"/>
              <a:cs typeface="Arial"/>
            </a:endParaRPr>
          </a:p>
          <a:p>
            <a:pPr marL="186055" marR="821055" indent="-173990">
              <a:lnSpc>
                <a:spcPct val="100000"/>
              </a:lnSpc>
              <a:spcBef>
                <a:spcPts val="5"/>
              </a:spcBef>
              <a:buFont typeface="Arial"/>
              <a:buChar char="•"/>
              <a:tabLst>
                <a:tab pos="220979" algn="l"/>
              </a:tabLst>
            </a:pPr>
            <a:r>
              <a:rPr sz="2000" b="1" dirty="0">
                <a:latin typeface="Arial"/>
                <a:cs typeface="Arial"/>
              </a:rPr>
              <a:t>Delivered</a:t>
            </a:r>
            <a:r>
              <a:rPr sz="2000" b="1" spc="-35" dirty="0">
                <a:latin typeface="Arial"/>
                <a:cs typeface="Arial"/>
              </a:rPr>
              <a:t> </a:t>
            </a:r>
            <a:r>
              <a:rPr sz="2000" b="1" dirty="0">
                <a:latin typeface="Arial"/>
                <a:cs typeface="Arial"/>
              </a:rPr>
              <a:t>electronically</a:t>
            </a:r>
            <a:r>
              <a:rPr sz="2000" b="1" spc="-70" dirty="0">
                <a:latin typeface="Arial"/>
                <a:cs typeface="Arial"/>
              </a:rPr>
              <a:t> </a:t>
            </a:r>
            <a:r>
              <a:rPr sz="2000" b="1" dirty="0">
                <a:latin typeface="Arial"/>
                <a:cs typeface="Arial"/>
              </a:rPr>
              <a:t>to</a:t>
            </a:r>
            <a:r>
              <a:rPr sz="2000" b="1" spc="-40" dirty="0">
                <a:latin typeface="Arial"/>
                <a:cs typeface="Arial"/>
              </a:rPr>
              <a:t> </a:t>
            </a:r>
            <a:r>
              <a:rPr sz="2000" b="1" spc="-20" dirty="0">
                <a:latin typeface="Arial"/>
                <a:cs typeface="Arial"/>
              </a:rPr>
              <a:t>your 	</a:t>
            </a:r>
            <a:r>
              <a:rPr sz="2000" b="1" dirty="0">
                <a:latin typeface="Arial"/>
                <a:cs typeface="Arial"/>
              </a:rPr>
              <a:t>email</a:t>
            </a:r>
            <a:r>
              <a:rPr sz="2000" b="1" spc="-40" dirty="0">
                <a:latin typeface="Arial"/>
                <a:cs typeface="Arial"/>
              </a:rPr>
              <a:t> </a:t>
            </a:r>
            <a:r>
              <a:rPr sz="2000" b="1" dirty="0">
                <a:latin typeface="Arial"/>
                <a:cs typeface="Arial"/>
              </a:rPr>
              <a:t>address</a:t>
            </a:r>
            <a:r>
              <a:rPr sz="2000" b="1" spc="-30" dirty="0">
                <a:latin typeface="Arial"/>
                <a:cs typeface="Arial"/>
              </a:rPr>
              <a:t> </a:t>
            </a:r>
            <a:r>
              <a:rPr sz="2000" b="1" dirty="0">
                <a:latin typeface="Arial"/>
                <a:cs typeface="Arial"/>
              </a:rPr>
              <a:t>in</a:t>
            </a:r>
            <a:r>
              <a:rPr sz="2000" b="1" spc="-25" dirty="0">
                <a:latin typeface="Arial"/>
                <a:cs typeface="Arial"/>
              </a:rPr>
              <a:t> </a:t>
            </a:r>
            <a:r>
              <a:rPr sz="2000" b="1" i="1" spc="-20" dirty="0">
                <a:latin typeface="Arial"/>
                <a:cs typeface="Arial"/>
              </a:rPr>
              <a:t>myPay</a:t>
            </a:r>
            <a:endParaRPr sz="2000">
              <a:latin typeface="Arial"/>
              <a:cs typeface="Arial"/>
            </a:endParaRPr>
          </a:p>
          <a:p>
            <a:pPr>
              <a:lnSpc>
                <a:spcPct val="100000"/>
              </a:lnSpc>
              <a:spcBef>
                <a:spcPts val="575"/>
              </a:spcBef>
              <a:buFont typeface="Arial"/>
              <a:buChar char="•"/>
            </a:pPr>
            <a:endParaRPr sz="2000">
              <a:latin typeface="Arial"/>
              <a:cs typeface="Arial"/>
            </a:endParaRPr>
          </a:p>
          <a:p>
            <a:pPr marL="186055" marR="5080" indent="-173990" algn="just">
              <a:lnSpc>
                <a:spcPct val="100000"/>
              </a:lnSpc>
              <a:spcBef>
                <a:spcPts val="5"/>
              </a:spcBef>
              <a:buFont typeface="Arial"/>
              <a:buChar char="•"/>
              <a:tabLst>
                <a:tab pos="220979" algn="l"/>
              </a:tabLst>
            </a:pPr>
            <a:r>
              <a:rPr sz="2000" b="1" i="1" dirty="0">
                <a:solidFill>
                  <a:srgbClr val="FF0000"/>
                </a:solidFill>
                <a:latin typeface="Arial"/>
                <a:cs typeface="Arial"/>
              </a:rPr>
              <a:t>Change</a:t>
            </a:r>
            <a:r>
              <a:rPr sz="2000" b="1" i="1" spc="-40" dirty="0">
                <a:solidFill>
                  <a:srgbClr val="FF0000"/>
                </a:solidFill>
                <a:latin typeface="Arial"/>
                <a:cs typeface="Arial"/>
              </a:rPr>
              <a:t> </a:t>
            </a:r>
            <a:r>
              <a:rPr sz="2000" b="1" i="1" dirty="0">
                <a:solidFill>
                  <a:srgbClr val="FF0000"/>
                </a:solidFill>
                <a:latin typeface="Arial"/>
                <a:cs typeface="Arial"/>
              </a:rPr>
              <a:t>your</a:t>
            </a:r>
            <a:r>
              <a:rPr sz="2000" b="1" i="1" spc="-30" dirty="0">
                <a:solidFill>
                  <a:srgbClr val="FF0000"/>
                </a:solidFill>
                <a:latin typeface="Arial"/>
                <a:cs typeface="Arial"/>
              </a:rPr>
              <a:t> </a:t>
            </a:r>
            <a:r>
              <a:rPr sz="2000" b="1" i="1" dirty="0">
                <a:solidFill>
                  <a:srgbClr val="FF0000"/>
                </a:solidFill>
                <a:latin typeface="Arial"/>
                <a:cs typeface="Arial"/>
              </a:rPr>
              <a:t>email</a:t>
            </a:r>
            <a:r>
              <a:rPr sz="2000" b="1" i="1" spc="-60" dirty="0">
                <a:solidFill>
                  <a:srgbClr val="FF0000"/>
                </a:solidFill>
                <a:latin typeface="Arial"/>
                <a:cs typeface="Arial"/>
              </a:rPr>
              <a:t> </a:t>
            </a:r>
            <a:r>
              <a:rPr sz="2000" b="1" i="1" dirty="0">
                <a:solidFill>
                  <a:srgbClr val="FF0000"/>
                </a:solidFill>
                <a:latin typeface="Arial"/>
                <a:cs typeface="Arial"/>
              </a:rPr>
              <a:t>address</a:t>
            </a:r>
            <a:r>
              <a:rPr sz="2000" b="1" i="1" spc="-40" dirty="0">
                <a:solidFill>
                  <a:srgbClr val="FF0000"/>
                </a:solidFill>
                <a:latin typeface="Arial"/>
                <a:cs typeface="Arial"/>
              </a:rPr>
              <a:t> </a:t>
            </a:r>
            <a:r>
              <a:rPr sz="2000" b="1" i="1" dirty="0">
                <a:solidFill>
                  <a:srgbClr val="FF0000"/>
                </a:solidFill>
                <a:latin typeface="Arial"/>
                <a:cs typeface="Arial"/>
              </a:rPr>
              <a:t>in</a:t>
            </a:r>
            <a:r>
              <a:rPr sz="2000" b="1" i="1" spc="-25" dirty="0">
                <a:solidFill>
                  <a:srgbClr val="FF0000"/>
                </a:solidFill>
                <a:latin typeface="Arial"/>
                <a:cs typeface="Arial"/>
              </a:rPr>
              <a:t> </a:t>
            </a:r>
            <a:r>
              <a:rPr sz="2000" b="1" i="1" spc="-10" dirty="0">
                <a:solidFill>
                  <a:srgbClr val="FF0000"/>
                </a:solidFill>
                <a:latin typeface="Arial"/>
                <a:cs typeface="Arial"/>
              </a:rPr>
              <a:t>myPay 	</a:t>
            </a:r>
            <a:r>
              <a:rPr sz="2000" b="1" i="1" dirty="0">
                <a:solidFill>
                  <a:srgbClr val="FF0000"/>
                </a:solidFill>
                <a:latin typeface="Arial"/>
                <a:cs typeface="Arial"/>
              </a:rPr>
              <a:t>to</a:t>
            </a:r>
            <a:r>
              <a:rPr sz="2000" b="1" i="1" spc="-25" dirty="0">
                <a:solidFill>
                  <a:srgbClr val="FF0000"/>
                </a:solidFill>
                <a:latin typeface="Arial"/>
                <a:cs typeface="Arial"/>
              </a:rPr>
              <a:t> </a:t>
            </a:r>
            <a:r>
              <a:rPr sz="2000" b="1" i="1" dirty="0">
                <a:solidFill>
                  <a:srgbClr val="FF0000"/>
                </a:solidFill>
                <a:latin typeface="Arial"/>
                <a:cs typeface="Arial"/>
              </a:rPr>
              <a:t>a</a:t>
            </a:r>
            <a:r>
              <a:rPr sz="2000" b="1" i="1" spc="-30" dirty="0">
                <a:solidFill>
                  <a:srgbClr val="FF0000"/>
                </a:solidFill>
                <a:latin typeface="Arial"/>
                <a:cs typeface="Arial"/>
              </a:rPr>
              <a:t> </a:t>
            </a:r>
            <a:r>
              <a:rPr sz="2000" b="1" i="1" dirty="0">
                <a:solidFill>
                  <a:srgbClr val="FF0000"/>
                </a:solidFill>
                <a:latin typeface="Arial"/>
                <a:cs typeface="Arial"/>
              </a:rPr>
              <a:t>commercial</a:t>
            </a:r>
            <a:r>
              <a:rPr sz="2000" b="1" i="1" spc="-45" dirty="0">
                <a:solidFill>
                  <a:srgbClr val="FF0000"/>
                </a:solidFill>
                <a:latin typeface="Arial"/>
                <a:cs typeface="Arial"/>
              </a:rPr>
              <a:t> </a:t>
            </a:r>
            <a:r>
              <a:rPr sz="2000" b="1" i="1" dirty="0">
                <a:solidFill>
                  <a:srgbClr val="FF0000"/>
                </a:solidFill>
                <a:latin typeface="Arial"/>
                <a:cs typeface="Arial"/>
              </a:rPr>
              <a:t>email</a:t>
            </a:r>
            <a:r>
              <a:rPr sz="2000" b="1" i="1" spc="-40" dirty="0">
                <a:solidFill>
                  <a:srgbClr val="FF0000"/>
                </a:solidFill>
                <a:latin typeface="Arial"/>
                <a:cs typeface="Arial"/>
              </a:rPr>
              <a:t> </a:t>
            </a:r>
            <a:r>
              <a:rPr sz="2000" b="1" i="1" dirty="0">
                <a:solidFill>
                  <a:srgbClr val="FF0000"/>
                </a:solidFill>
                <a:latin typeface="Arial"/>
                <a:cs typeface="Arial"/>
              </a:rPr>
              <a:t>address</a:t>
            </a:r>
            <a:r>
              <a:rPr sz="2000" b="1" i="1" spc="-45" dirty="0">
                <a:solidFill>
                  <a:srgbClr val="FF0000"/>
                </a:solidFill>
                <a:latin typeface="Arial"/>
                <a:cs typeface="Arial"/>
              </a:rPr>
              <a:t> </a:t>
            </a:r>
            <a:r>
              <a:rPr sz="2000" b="1" i="1" spc="-10" dirty="0">
                <a:solidFill>
                  <a:srgbClr val="FF0000"/>
                </a:solidFill>
                <a:latin typeface="Arial"/>
                <a:cs typeface="Arial"/>
              </a:rPr>
              <a:t>before 	</a:t>
            </a:r>
            <a:r>
              <a:rPr sz="2000" b="1" i="1" dirty="0">
                <a:solidFill>
                  <a:srgbClr val="FF0000"/>
                </a:solidFill>
                <a:latin typeface="Arial"/>
                <a:cs typeface="Arial"/>
              </a:rPr>
              <a:t>you</a:t>
            </a:r>
            <a:r>
              <a:rPr sz="2000" b="1" i="1" spc="-30" dirty="0">
                <a:solidFill>
                  <a:srgbClr val="FF0000"/>
                </a:solidFill>
                <a:latin typeface="Arial"/>
                <a:cs typeface="Arial"/>
              </a:rPr>
              <a:t> </a:t>
            </a:r>
            <a:r>
              <a:rPr sz="2000" b="1" i="1" spc="-10" dirty="0">
                <a:solidFill>
                  <a:srgbClr val="FF0000"/>
                </a:solidFill>
                <a:latin typeface="Arial"/>
                <a:cs typeface="Arial"/>
              </a:rPr>
              <a:t>retire!</a:t>
            </a:r>
            <a:endParaRPr sz="2000">
              <a:latin typeface="Arial"/>
              <a:cs typeface="Arial"/>
            </a:endParaRPr>
          </a:p>
          <a:p>
            <a:pPr>
              <a:lnSpc>
                <a:spcPct val="100000"/>
              </a:lnSpc>
              <a:spcBef>
                <a:spcPts val="575"/>
              </a:spcBef>
              <a:buFont typeface="Arial"/>
              <a:buChar char="•"/>
            </a:pPr>
            <a:endParaRPr sz="2000">
              <a:latin typeface="Arial"/>
              <a:cs typeface="Arial"/>
            </a:endParaRPr>
          </a:p>
          <a:p>
            <a:pPr marL="257810" indent="-245110">
              <a:lnSpc>
                <a:spcPct val="100000"/>
              </a:lnSpc>
              <a:spcBef>
                <a:spcPts val="5"/>
              </a:spcBef>
              <a:buFont typeface="Arial"/>
              <a:buChar char="•"/>
              <a:tabLst>
                <a:tab pos="257810" algn="l"/>
              </a:tabLst>
            </a:pPr>
            <a:r>
              <a:rPr sz="2000" b="1" dirty="0">
                <a:latin typeface="Arial"/>
                <a:cs typeface="Arial"/>
              </a:rPr>
              <a:t>iPhone</a:t>
            </a:r>
            <a:r>
              <a:rPr sz="2000" b="1" spc="-60" dirty="0">
                <a:latin typeface="Arial"/>
                <a:cs typeface="Arial"/>
              </a:rPr>
              <a:t> </a:t>
            </a:r>
            <a:r>
              <a:rPr sz="2000" b="1" dirty="0">
                <a:latin typeface="Arial"/>
                <a:cs typeface="Arial"/>
              </a:rPr>
              <a:t>&amp;</a:t>
            </a:r>
            <a:r>
              <a:rPr sz="2000" b="1" spc="-130" dirty="0">
                <a:latin typeface="Arial"/>
                <a:cs typeface="Arial"/>
              </a:rPr>
              <a:t> </a:t>
            </a:r>
            <a:r>
              <a:rPr sz="2000" b="1" dirty="0">
                <a:latin typeface="Arial"/>
                <a:cs typeface="Arial"/>
              </a:rPr>
              <a:t>Android</a:t>
            </a:r>
            <a:r>
              <a:rPr sz="2000" b="1" spc="-60" dirty="0">
                <a:latin typeface="Arial"/>
                <a:cs typeface="Arial"/>
              </a:rPr>
              <a:t> </a:t>
            </a:r>
            <a:r>
              <a:rPr sz="2000" b="1" dirty="0">
                <a:latin typeface="Arial"/>
                <a:cs typeface="Arial"/>
              </a:rPr>
              <a:t>phone</a:t>
            </a:r>
            <a:r>
              <a:rPr sz="2000" b="1" spc="-60" dirty="0">
                <a:latin typeface="Arial"/>
                <a:cs typeface="Arial"/>
              </a:rPr>
              <a:t> </a:t>
            </a:r>
            <a:r>
              <a:rPr sz="2000" b="1" spc="-20" dirty="0">
                <a:latin typeface="Arial"/>
                <a:cs typeface="Arial"/>
              </a:rPr>
              <a:t>apps</a:t>
            </a:r>
            <a:endParaRPr sz="2000">
              <a:latin typeface="Arial"/>
              <a:cs typeface="Arial"/>
            </a:endParaRPr>
          </a:p>
        </p:txBody>
      </p:sp>
      <p:sp>
        <p:nvSpPr>
          <p:cNvPr id="4" name="object 4"/>
          <p:cNvSpPr txBox="1"/>
          <p:nvPr/>
        </p:nvSpPr>
        <p:spPr>
          <a:xfrm>
            <a:off x="621666" y="5344159"/>
            <a:ext cx="7807325" cy="636270"/>
          </a:xfrm>
          <a:prstGeom prst="rect">
            <a:avLst/>
          </a:prstGeom>
        </p:spPr>
        <p:txBody>
          <a:bodyPr vert="horz" wrap="square" lIns="0" tIns="12700" rIns="0" bIns="0" rtlCol="0">
            <a:spAutoFit/>
          </a:bodyPr>
          <a:lstStyle/>
          <a:p>
            <a:pPr marL="221615" marR="5080" indent="-209550">
              <a:lnSpc>
                <a:spcPct val="100000"/>
              </a:lnSpc>
              <a:spcBef>
                <a:spcPts val="100"/>
              </a:spcBef>
              <a:buChar char="•"/>
              <a:tabLst>
                <a:tab pos="221615" algn="l"/>
                <a:tab pos="257810" algn="l"/>
              </a:tabLst>
            </a:pPr>
            <a:r>
              <a:rPr sz="2000" dirty="0">
                <a:latin typeface="Arial"/>
                <a:cs typeface="Arial"/>
              </a:rPr>
              <a:t>	</a:t>
            </a:r>
            <a:r>
              <a:rPr sz="2000" b="1" dirty="0">
                <a:latin typeface="Arial"/>
                <a:cs typeface="Arial"/>
              </a:rPr>
              <a:t>Read</a:t>
            </a:r>
            <a:r>
              <a:rPr sz="2000" b="1" spc="-40" dirty="0">
                <a:latin typeface="Arial"/>
                <a:cs typeface="Arial"/>
              </a:rPr>
              <a:t> </a:t>
            </a:r>
            <a:r>
              <a:rPr sz="2000" b="1" dirty="0">
                <a:latin typeface="Arial"/>
                <a:cs typeface="Arial"/>
              </a:rPr>
              <a:t>the</a:t>
            </a:r>
            <a:r>
              <a:rPr sz="2000" b="1" spc="-40" dirty="0">
                <a:latin typeface="Arial"/>
                <a:cs typeface="Arial"/>
              </a:rPr>
              <a:t> </a:t>
            </a:r>
            <a:r>
              <a:rPr sz="2000" b="1" i="1" dirty="0">
                <a:latin typeface="Arial"/>
                <a:cs typeface="Arial"/>
              </a:rPr>
              <a:t>Army</a:t>
            </a:r>
            <a:r>
              <a:rPr sz="2000" b="1" i="1" spc="-35" dirty="0">
                <a:latin typeface="Arial"/>
                <a:cs typeface="Arial"/>
              </a:rPr>
              <a:t> </a:t>
            </a:r>
            <a:r>
              <a:rPr sz="2000" b="1" i="1" dirty="0">
                <a:latin typeface="Arial"/>
                <a:cs typeface="Arial"/>
              </a:rPr>
              <a:t>Echoes</a:t>
            </a:r>
            <a:r>
              <a:rPr sz="2000" b="1" i="1" spc="-35" dirty="0">
                <a:latin typeface="Arial"/>
                <a:cs typeface="Arial"/>
              </a:rPr>
              <a:t> </a:t>
            </a:r>
            <a:r>
              <a:rPr sz="2000" b="1" dirty="0">
                <a:latin typeface="Arial"/>
                <a:cs typeface="Arial"/>
              </a:rPr>
              <a:t>Blog</a:t>
            </a:r>
            <a:r>
              <a:rPr sz="2000" b="1" spc="-25" dirty="0">
                <a:latin typeface="Arial"/>
                <a:cs typeface="Arial"/>
              </a:rPr>
              <a:t> </a:t>
            </a:r>
            <a:r>
              <a:rPr sz="2000" b="1" dirty="0">
                <a:latin typeface="Arial"/>
                <a:cs typeface="Arial"/>
              </a:rPr>
              <a:t>to</a:t>
            </a:r>
            <a:r>
              <a:rPr sz="2000" b="1" spc="-35" dirty="0">
                <a:latin typeface="Arial"/>
                <a:cs typeface="Arial"/>
              </a:rPr>
              <a:t> </a:t>
            </a:r>
            <a:r>
              <a:rPr sz="2000" b="1" dirty="0">
                <a:latin typeface="Arial"/>
                <a:cs typeface="Arial"/>
              </a:rPr>
              <a:t>receive</a:t>
            </a:r>
            <a:r>
              <a:rPr sz="2000" b="1" spc="-25" dirty="0">
                <a:latin typeface="Arial"/>
                <a:cs typeface="Arial"/>
              </a:rPr>
              <a:t> </a:t>
            </a:r>
            <a:r>
              <a:rPr sz="2000" b="1" dirty="0">
                <a:latin typeface="Arial"/>
                <a:cs typeface="Arial"/>
              </a:rPr>
              <a:t>frequent</a:t>
            </a:r>
            <a:r>
              <a:rPr sz="2000" b="1" spc="-55" dirty="0">
                <a:latin typeface="Arial"/>
                <a:cs typeface="Arial"/>
              </a:rPr>
              <a:t> </a:t>
            </a:r>
            <a:r>
              <a:rPr sz="2000" b="1" dirty="0">
                <a:latin typeface="Arial"/>
                <a:cs typeface="Arial"/>
              </a:rPr>
              <a:t>news</a:t>
            </a:r>
            <a:r>
              <a:rPr sz="2000" b="1" spc="-55" dirty="0">
                <a:latin typeface="Arial"/>
                <a:cs typeface="Arial"/>
              </a:rPr>
              <a:t> </a:t>
            </a:r>
            <a:r>
              <a:rPr sz="2000" b="1" spc="-10" dirty="0">
                <a:latin typeface="Arial"/>
                <a:cs typeface="Arial"/>
              </a:rPr>
              <a:t>between </a:t>
            </a:r>
            <a:r>
              <a:rPr sz="2000" b="1" dirty="0">
                <a:latin typeface="Arial"/>
                <a:cs typeface="Arial"/>
              </a:rPr>
              <a:t>editions</a:t>
            </a:r>
            <a:r>
              <a:rPr sz="2000" b="1" spc="-25" dirty="0">
                <a:latin typeface="Arial"/>
                <a:cs typeface="Arial"/>
              </a:rPr>
              <a:t> </a:t>
            </a:r>
            <a:r>
              <a:rPr sz="2000" b="1" dirty="0">
                <a:latin typeface="Arial"/>
                <a:cs typeface="Arial"/>
              </a:rPr>
              <a:t>at</a:t>
            </a:r>
            <a:r>
              <a:rPr sz="2000" b="1" spc="-20" dirty="0">
                <a:latin typeface="Arial"/>
                <a:cs typeface="Arial"/>
              </a:rPr>
              <a:t> </a:t>
            </a:r>
            <a:r>
              <a:rPr sz="2000" b="1" u="sng" spc="-10" dirty="0">
                <a:solidFill>
                  <a:srgbClr val="0000FF"/>
                </a:solidFill>
                <a:uFill>
                  <a:solidFill>
                    <a:srgbClr val="0000FF"/>
                  </a:solidFill>
                </a:uFill>
                <a:latin typeface="Arial"/>
                <a:cs typeface="Arial"/>
                <a:hlinkClick r:id="rId2"/>
              </a:rPr>
              <a:t>https://soldierforlife.army.mil/retirement/blog</a:t>
            </a:r>
            <a:endParaRPr sz="2000">
              <a:latin typeface="Arial"/>
              <a:cs typeface="Arial"/>
            </a:endParaRPr>
          </a:p>
        </p:txBody>
      </p:sp>
      <p:grpSp>
        <p:nvGrpSpPr>
          <p:cNvPr id="5" name="object 5"/>
          <p:cNvGrpSpPr/>
          <p:nvPr/>
        </p:nvGrpSpPr>
        <p:grpSpPr>
          <a:xfrm>
            <a:off x="4378172" y="661034"/>
            <a:ext cx="4623435" cy="4749165"/>
            <a:chOff x="4378172" y="661034"/>
            <a:chExt cx="4623435" cy="4749165"/>
          </a:xfrm>
        </p:grpSpPr>
        <p:pic>
          <p:nvPicPr>
            <p:cNvPr id="6" name="object 6"/>
            <p:cNvPicPr/>
            <p:nvPr/>
          </p:nvPicPr>
          <p:blipFill>
            <a:blip r:embed="rId3" cstate="print"/>
            <a:stretch>
              <a:fillRect/>
            </a:stretch>
          </p:blipFill>
          <p:spPr>
            <a:xfrm>
              <a:off x="4378172" y="3646004"/>
              <a:ext cx="1489214" cy="1764194"/>
            </a:xfrm>
            <a:prstGeom prst="rect">
              <a:avLst/>
            </a:prstGeom>
          </p:spPr>
        </p:pic>
        <p:pic>
          <p:nvPicPr>
            <p:cNvPr id="7" name="object 7"/>
            <p:cNvPicPr/>
            <p:nvPr/>
          </p:nvPicPr>
          <p:blipFill>
            <a:blip r:embed="rId4" cstate="print"/>
            <a:stretch>
              <a:fillRect/>
            </a:stretch>
          </p:blipFill>
          <p:spPr>
            <a:xfrm>
              <a:off x="5800356" y="670559"/>
              <a:ext cx="3189078" cy="4130038"/>
            </a:xfrm>
            <a:prstGeom prst="rect">
              <a:avLst/>
            </a:prstGeom>
          </p:spPr>
        </p:pic>
        <p:sp>
          <p:nvSpPr>
            <p:cNvPr id="8" name="object 8"/>
            <p:cNvSpPr/>
            <p:nvPr/>
          </p:nvSpPr>
          <p:spPr>
            <a:xfrm>
              <a:off x="5795581" y="665797"/>
              <a:ext cx="3201035" cy="4139565"/>
            </a:xfrm>
            <a:custGeom>
              <a:avLst/>
              <a:gdLst/>
              <a:ahLst/>
              <a:cxnLst/>
              <a:rect l="l" t="t" r="r" b="b"/>
              <a:pathLst>
                <a:path w="3201034" h="4139565">
                  <a:moveTo>
                    <a:pt x="0" y="0"/>
                  </a:moveTo>
                  <a:lnTo>
                    <a:pt x="3200780" y="0"/>
                  </a:lnTo>
                  <a:lnTo>
                    <a:pt x="3200780" y="4139565"/>
                  </a:lnTo>
                  <a:lnTo>
                    <a:pt x="0" y="4139565"/>
                  </a:lnTo>
                  <a:lnTo>
                    <a:pt x="0" y="0"/>
                  </a:lnTo>
                  <a:close/>
                </a:path>
              </a:pathLst>
            </a:custGeom>
            <a:ln w="9525">
              <a:solidFill>
                <a:srgbClr val="000000"/>
              </a:solidFill>
            </a:ln>
          </p:spPr>
          <p:txBody>
            <a:bodyPr wrap="square" lIns="0" tIns="0" rIns="0" bIns="0" rtlCol="0"/>
            <a:lstStyle/>
            <a:p>
              <a:endParaRPr/>
            </a:p>
          </p:txBody>
        </p:sp>
      </p:grpSp>
      <p:pic>
        <p:nvPicPr>
          <p:cNvPr id="9" name="object 9"/>
          <p:cNvPicPr/>
          <p:nvPr/>
        </p:nvPicPr>
        <p:blipFill>
          <a:blip r:embed="rId5" cstate="print"/>
          <a:stretch>
            <a:fillRect/>
          </a:stretch>
        </p:blipFill>
        <p:spPr>
          <a:xfrm>
            <a:off x="12611" y="88813"/>
            <a:ext cx="228777" cy="228777"/>
          </a:xfrm>
          <a:prstGeom prst="rect">
            <a:avLst/>
          </a:prstGeom>
        </p:spPr>
      </p:pic>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41</a:t>
            </a:fld>
            <a:endParaRPr spc="-25"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57704" y="15940"/>
            <a:ext cx="4241165" cy="513715"/>
          </a:xfrm>
          <a:prstGeom prst="rect">
            <a:avLst/>
          </a:prstGeom>
        </p:spPr>
        <p:txBody>
          <a:bodyPr vert="horz" wrap="square" lIns="0" tIns="12700" rIns="0" bIns="0" rtlCol="0">
            <a:spAutoFit/>
          </a:bodyPr>
          <a:lstStyle/>
          <a:p>
            <a:pPr marL="12700">
              <a:lnSpc>
                <a:spcPct val="100000"/>
              </a:lnSpc>
              <a:spcBef>
                <a:spcPts val="100"/>
              </a:spcBef>
            </a:pPr>
            <a:r>
              <a:rPr dirty="0"/>
              <a:t>Retired</a:t>
            </a:r>
            <a:r>
              <a:rPr spc="-130" dirty="0"/>
              <a:t> </a:t>
            </a:r>
            <a:r>
              <a:rPr dirty="0"/>
              <a:t>Soldier</a:t>
            </a:r>
            <a:r>
              <a:rPr spc="-125" dirty="0"/>
              <a:t> </a:t>
            </a:r>
            <a:r>
              <a:rPr spc="-10" dirty="0"/>
              <a:t>Motto:</a:t>
            </a:r>
          </a:p>
        </p:txBody>
      </p:sp>
      <p:sp>
        <p:nvSpPr>
          <p:cNvPr id="3" name="object 3"/>
          <p:cNvSpPr txBox="1"/>
          <p:nvPr/>
        </p:nvSpPr>
        <p:spPr>
          <a:xfrm>
            <a:off x="447040" y="566737"/>
            <a:ext cx="8345805" cy="5531485"/>
          </a:xfrm>
          <a:prstGeom prst="rect">
            <a:avLst/>
          </a:prstGeom>
        </p:spPr>
        <p:txBody>
          <a:bodyPr vert="horz" wrap="square" lIns="0" tIns="12065" rIns="0" bIns="0" rtlCol="0">
            <a:spAutoFit/>
          </a:bodyPr>
          <a:lstStyle/>
          <a:p>
            <a:pPr marL="622300">
              <a:lnSpc>
                <a:spcPct val="100000"/>
              </a:lnSpc>
              <a:spcBef>
                <a:spcPts val="95"/>
              </a:spcBef>
            </a:pPr>
            <a:r>
              <a:rPr sz="2500" b="1" spc="-70" dirty="0">
                <a:latin typeface="Arial"/>
                <a:cs typeface="Arial"/>
              </a:rPr>
              <a:t>“Your</a:t>
            </a:r>
            <a:r>
              <a:rPr sz="2500" b="1" spc="-114" dirty="0">
                <a:latin typeface="Arial"/>
                <a:cs typeface="Arial"/>
              </a:rPr>
              <a:t> </a:t>
            </a:r>
            <a:r>
              <a:rPr sz="2500" b="1" dirty="0">
                <a:latin typeface="Arial"/>
                <a:cs typeface="Arial"/>
              </a:rPr>
              <a:t>mission</a:t>
            </a:r>
            <a:r>
              <a:rPr sz="2500" b="1" spc="-80" dirty="0">
                <a:latin typeface="Arial"/>
                <a:cs typeface="Arial"/>
              </a:rPr>
              <a:t> </a:t>
            </a:r>
            <a:r>
              <a:rPr sz="2500" b="1" dirty="0">
                <a:latin typeface="Arial"/>
                <a:cs typeface="Arial"/>
              </a:rPr>
              <a:t>has</a:t>
            </a:r>
            <a:r>
              <a:rPr sz="2500" b="1" spc="-65" dirty="0">
                <a:latin typeface="Arial"/>
                <a:cs typeface="Arial"/>
              </a:rPr>
              <a:t> </a:t>
            </a:r>
            <a:r>
              <a:rPr sz="2500" b="1" dirty="0">
                <a:latin typeface="Arial"/>
                <a:cs typeface="Arial"/>
              </a:rPr>
              <a:t>changed,</a:t>
            </a:r>
            <a:r>
              <a:rPr sz="2500" b="1" spc="-105" dirty="0">
                <a:latin typeface="Arial"/>
                <a:cs typeface="Arial"/>
              </a:rPr>
              <a:t> </a:t>
            </a:r>
            <a:r>
              <a:rPr sz="2500" b="1" dirty="0">
                <a:latin typeface="Arial"/>
                <a:cs typeface="Arial"/>
              </a:rPr>
              <a:t>but</a:t>
            </a:r>
            <a:r>
              <a:rPr sz="2500" b="1" spc="-25" dirty="0">
                <a:latin typeface="Arial"/>
                <a:cs typeface="Arial"/>
              </a:rPr>
              <a:t> </a:t>
            </a:r>
            <a:r>
              <a:rPr sz="2500" b="1" dirty="0">
                <a:latin typeface="Arial"/>
                <a:cs typeface="Arial"/>
              </a:rPr>
              <a:t>your</a:t>
            </a:r>
            <a:r>
              <a:rPr sz="2500" b="1" spc="10" dirty="0">
                <a:latin typeface="Arial"/>
                <a:cs typeface="Arial"/>
              </a:rPr>
              <a:t> </a:t>
            </a:r>
            <a:r>
              <a:rPr sz="2500" b="1" dirty="0">
                <a:latin typeface="Arial"/>
                <a:cs typeface="Arial"/>
              </a:rPr>
              <a:t>duty</a:t>
            </a:r>
            <a:r>
              <a:rPr sz="2500" b="1" spc="-55" dirty="0">
                <a:latin typeface="Arial"/>
                <a:cs typeface="Arial"/>
              </a:rPr>
              <a:t> </a:t>
            </a:r>
            <a:r>
              <a:rPr sz="2500" b="1" dirty="0">
                <a:latin typeface="Arial"/>
                <a:cs typeface="Arial"/>
              </a:rPr>
              <a:t>has</a:t>
            </a:r>
            <a:r>
              <a:rPr sz="2500" b="1" spc="-65" dirty="0">
                <a:latin typeface="Arial"/>
                <a:cs typeface="Arial"/>
              </a:rPr>
              <a:t> </a:t>
            </a:r>
            <a:r>
              <a:rPr sz="2500" b="1" spc="-20" dirty="0">
                <a:latin typeface="Arial"/>
                <a:cs typeface="Arial"/>
              </a:rPr>
              <a:t>not</a:t>
            </a:r>
            <a:r>
              <a:rPr sz="2500" b="1" i="1" spc="-20" dirty="0">
                <a:latin typeface="Arial"/>
                <a:cs typeface="Arial"/>
              </a:rPr>
              <a:t>”</a:t>
            </a:r>
            <a:endParaRPr sz="2500">
              <a:latin typeface="Arial"/>
              <a:cs typeface="Arial"/>
            </a:endParaRPr>
          </a:p>
          <a:p>
            <a:pPr marL="24765">
              <a:lnSpc>
                <a:spcPct val="100000"/>
              </a:lnSpc>
              <a:spcBef>
                <a:spcPts val="2200"/>
              </a:spcBef>
            </a:pPr>
            <a:r>
              <a:rPr sz="2400" spc="-10" dirty="0">
                <a:latin typeface="Arial"/>
                <a:cs typeface="Arial"/>
              </a:rPr>
              <a:t>Opportunities</a:t>
            </a:r>
            <a:r>
              <a:rPr sz="2400" spc="-95" dirty="0">
                <a:latin typeface="Arial"/>
                <a:cs typeface="Arial"/>
              </a:rPr>
              <a:t> </a:t>
            </a:r>
            <a:r>
              <a:rPr sz="2400" dirty="0">
                <a:latin typeface="Arial"/>
                <a:cs typeface="Arial"/>
              </a:rPr>
              <a:t>to</a:t>
            </a:r>
            <a:r>
              <a:rPr sz="2400" spc="-65" dirty="0">
                <a:latin typeface="Arial"/>
                <a:cs typeface="Arial"/>
              </a:rPr>
              <a:t> </a:t>
            </a:r>
            <a:r>
              <a:rPr sz="2400" i="1" u="heavy" dirty="0">
                <a:uFill>
                  <a:solidFill>
                    <a:srgbClr val="000000"/>
                  </a:solidFill>
                </a:uFill>
                <a:latin typeface="Arial"/>
                <a:cs typeface="Arial"/>
              </a:rPr>
              <a:t>Still</a:t>
            </a:r>
            <a:r>
              <a:rPr sz="2400" i="1" u="heavy" spc="-25" dirty="0">
                <a:uFill>
                  <a:solidFill>
                    <a:srgbClr val="000000"/>
                  </a:solidFill>
                </a:uFill>
                <a:latin typeface="Arial"/>
                <a:cs typeface="Arial"/>
              </a:rPr>
              <a:t> </a:t>
            </a:r>
            <a:r>
              <a:rPr sz="2400" i="1" u="heavy" dirty="0">
                <a:uFill>
                  <a:solidFill>
                    <a:srgbClr val="000000"/>
                  </a:solidFill>
                </a:uFill>
                <a:latin typeface="Arial"/>
                <a:cs typeface="Arial"/>
              </a:rPr>
              <a:t>Serve</a:t>
            </a:r>
            <a:r>
              <a:rPr sz="2400" i="1" u="none" spc="-60" dirty="0">
                <a:latin typeface="Arial"/>
                <a:cs typeface="Arial"/>
              </a:rPr>
              <a:t> </a:t>
            </a:r>
            <a:r>
              <a:rPr sz="2400" u="none" spc="-10" dirty="0">
                <a:latin typeface="Arial"/>
                <a:cs typeface="Arial"/>
              </a:rPr>
              <a:t>include:</a:t>
            </a:r>
            <a:endParaRPr sz="2400">
              <a:latin typeface="Arial"/>
              <a:cs typeface="Arial"/>
            </a:endParaRPr>
          </a:p>
          <a:p>
            <a:pPr marL="1166495" indent="-227329">
              <a:lnSpc>
                <a:spcPct val="100000"/>
              </a:lnSpc>
              <a:spcBef>
                <a:spcPts val="600"/>
              </a:spcBef>
              <a:buChar char="•"/>
              <a:tabLst>
                <a:tab pos="1166495" algn="l"/>
              </a:tabLst>
            </a:pPr>
            <a:r>
              <a:rPr sz="2400" dirty="0">
                <a:latin typeface="Arial"/>
                <a:cs typeface="Arial"/>
              </a:rPr>
              <a:t>JROTC</a:t>
            </a:r>
            <a:r>
              <a:rPr sz="2400" spc="-100" dirty="0">
                <a:latin typeface="Arial"/>
                <a:cs typeface="Arial"/>
              </a:rPr>
              <a:t> </a:t>
            </a:r>
            <a:r>
              <a:rPr sz="2400" spc="-10" dirty="0">
                <a:latin typeface="Arial"/>
                <a:cs typeface="Arial"/>
              </a:rPr>
              <a:t>Instructor</a:t>
            </a:r>
            <a:endParaRPr sz="2400">
              <a:latin typeface="Arial"/>
              <a:cs typeface="Arial"/>
            </a:endParaRPr>
          </a:p>
          <a:p>
            <a:pPr marL="1166495" indent="-227329">
              <a:lnSpc>
                <a:spcPct val="100000"/>
              </a:lnSpc>
              <a:spcBef>
                <a:spcPts val="600"/>
              </a:spcBef>
              <a:buChar char="•"/>
              <a:tabLst>
                <a:tab pos="1166495" algn="l"/>
              </a:tabLst>
            </a:pPr>
            <a:r>
              <a:rPr sz="2400" spc="-10" dirty="0">
                <a:latin typeface="Arial"/>
                <a:cs typeface="Arial"/>
              </a:rPr>
              <a:t>Installation</a:t>
            </a:r>
            <a:r>
              <a:rPr sz="2400" spc="-110" dirty="0">
                <a:latin typeface="Arial"/>
                <a:cs typeface="Arial"/>
              </a:rPr>
              <a:t> </a:t>
            </a:r>
            <a:r>
              <a:rPr sz="2400" dirty="0">
                <a:latin typeface="Arial"/>
                <a:cs typeface="Arial"/>
              </a:rPr>
              <a:t>volunteer</a:t>
            </a:r>
            <a:r>
              <a:rPr sz="2400" spc="-85" dirty="0">
                <a:latin typeface="Arial"/>
                <a:cs typeface="Arial"/>
              </a:rPr>
              <a:t> </a:t>
            </a:r>
            <a:r>
              <a:rPr sz="2400" spc="-10" dirty="0">
                <a:latin typeface="Arial"/>
                <a:cs typeface="Arial"/>
              </a:rPr>
              <a:t>positions</a:t>
            </a:r>
            <a:endParaRPr sz="2400">
              <a:latin typeface="Arial"/>
              <a:cs typeface="Arial"/>
            </a:endParaRPr>
          </a:p>
          <a:p>
            <a:pPr marL="1166495" indent="-227329">
              <a:lnSpc>
                <a:spcPct val="100000"/>
              </a:lnSpc>
              <a:spcBef>
                <a:spcPts val="600"/>
              </a:spcBef>
              <a:buChar char="•"/>
              <a:tabLst>
                <a:tab pos="1166495" algn="l"/>
              </a:tabLst>
            </a:pPr>
            <a:r>
              <a:rPr sz="2400" dirty="0">
                <a:latin typeface="Arial"/>
                <a:cs typeface="Arial"/>
              </a:rPr>
              <a:t>Military</a:t>
            </a:r>
            <a:r>
              <a:rPr sz="2400" spc="-120" dirty="0">
                <a:latin typeface="Arial"/>
                <a:cs typeface="Arial"/>
              </a:rPr>
              <a:t> </a:t>
            </a:r>
            <a:r>
              <a:rPr sz="2400" dirty="0">
                <a:latin typeface="Arial"/>
                <a:cs typeface="Arial"/>
              </a:rPr>
              <a:t>service</a:t>
            </a:r>
            <a:r>
              <a:rPr sz="2400" spc="-120" dirty="0">
                <a:latin typeface="Arial"/>
                <a:cs typeface="Arial"/>
              </a:rPr>
              <a:t> </a:t>
            </a:r>
            <a:r>
              <a:rPr sz="2400" spc="-10" dirty="0">
                <a:latin typeface="Arial"/>
                <a:cs typeface="Arial"/>
              </a:rPr>
              <a:t>organizations</a:t>
            </a:r>
            <a:endParaRPr sz="2400">
              <a:latin typeface="Arial"/>
              <a:cs typeface="Arial"/>
            </a:endParaRPr>
          </a:p>
          <a:p>
            <a:pPr marL="1166495" indent="-227329">
              <a:lnSpc>
                <a:spcPct val="100000"/>
              </a:lnSpc>
              <a:spcBef>
                <a:spcPts val="600"/>
              </a:spcBef>
              <a:buChar char="•"/>
              <a:tabLst>
                <a:tab pos="1166495" algn="l"/>
              </a:tabLst>
            </a:pPr>
            <a:r>
              <a:rPr sz="2400" spc="-20" dirty="0">
                <a:latin typeface="Arial"/>
                <a:cs typeface="Arial"/>
              </a:rPr>
              <a:t>Veterans</a:t>
            </a:r>
            <a:r>
              <a:rPr sz="2400" spc="-140" dirty="0">
                <a:latin typeface="Arial"/>
                <a:cs typeface="Arial"/>
              </a:rPr>
              <a:t> </a:t>
            </a:r>
            <a:r>
              <a:rPr sz="2400" dirty="0">
                <a:latin typeface="Arial"/>
                <a:cs typeface="Arial"/>
              </a:rPr>
              <a:t>service</a:t>
            </a:r>
            <a:r>
              <a:rPr sz="2400" spc="-110" dirty="0">
                <a:latin typeface="Arial"/>
                <a:cs typeface="Arial"/>
              </a:rPr>
              <a:t> </a:t>
            </a:r>
            <a:r>
              <a:rPr sz="2400" spc="-10" dirty="0">
                <a:latin typeface="Arial"/>
                <a:cs typeface="Arial"/>
              </a:rPr>
              <a:t>organizations</a:t>
            </a:r>
            <a:endParaRPr sz="2400">
              <a:latin typeface="Arial"/>
              <a:cs typeface="Arial"/>
            </a:endParaRPr>
          </a:p>
          <a:p>
            <a:pPr>
              <a:lnSpc>
                <a:spcPct val="100000"/>
              </a:lnSpc>
              <a:spcBef>
                <a:spcPts val="600"/>
              </a:spcBef>
              <a:buFont typeface="Arial"/>
              <a:buChar char="•"/>
            </a:pPr>
            <a:endParaRPr sz="2400">
              <a:latin typeface="Arial"/>
              <a:cs typeface="Arial"/>
            </a:endParaRPr>
          </a:p>
          <a:p>
            <a:pPr marL="24765">
              <a:lnSpc>
                <a:spcPct val="100000"/>
              </a:lnSpc>
            </a:pPr>
            <a:r>
              <a:rPr sz="2400" spc="-55" dirty="0">
                <a:latin typeface="Arial"/>
                <a:cs typeface="Arial"/>
              </a:rPr>
              <a:t>Talk</a:t>
            </a:r>
            <a:r>
              <a:rPr sz="2400" spc="-85" dirty="0">
                <a:latin typeface="Arial"/>
                <a:cs typeface="Arial"/>
              </a:rPr>
              <a:t> </a:t>
            </a:r>
            <a:r>
              <a:rPr sz="2400" dirty="0">
                <a:latin typeface="Arial"/>
                <a:cs typeface="Arial"/>
              </a:rPr>
              <a:t>to</a:t>
            </a:r>
            <a:r>
              <a:rPr sz="2400" spc="-100" dirty="0">
                <a:latin typeface="Arial"/>
                <a:cs typeface="Arial"/>
              </a:rPr>
              <a:t> </a:t>
            </a:r>
            <a:r>
              <a:rPr sz="2400" dirty="0">
                <a:latin typeface="Arial"/>
                <a:cs typeface="Arial"/>
              </a:rPr>
              <a:t>your</a:t>
            </a:r>
            <a:r>
              <a:rPr sz="2400" spc="-40" dirty="0">
                <a:latin typeface="Arial"/>
                <a:cs typeface="Arial"/>
              </a:rPr>
              <a:t> </a:t>
            </a:r>
            <a:r>
              <a:rPr sz="2400" spc="-10" dirty="0">
                <a:latin typeface="Arial"/>
                <a:cs typeface="Arial"/>
              </a:rPr>
              <a:t>retirement</a:t>
            </a:r>
            <a:r>
              <a:rPr sz="2400" spc="-114" dirty="0">
                <a:latin typeface="Arial"/>
                <a:cs typeface="Arial"/>
              </a:rPr>
              <a:t> </a:t>
            </a:r>
            <a:r>
              <a:rPr sz="2400" dirty="0">
                <a:latin typeface="Arial"/>
                <a:cs typeface="Arial"/>
              </a:rPr>
              <a:t>services</a:t>
            </a:r>
            <a:r>
              <a:rPr sz="2400" spc="-85" dirty="0">
                <a:latin typeface="Arial"/>
                <a:cs typeface="Arial"/>
              </a:rPr>
              <a:t> </a:t>
            </a:r>
            <a:r>
              <a:rPr sz="2400" dirty="0">
                <a:latin typeface="Arial"/>
                <a:cs typeface="Arial"/>
              </a:rPr>
              <a:t>officer</a:t>
            </a:r>
            <a:r>
              <a:rPr sz="2400" spc="-114" dirty="0">
                <a:latin typeface="Arial"/>
                <a:cs typeface="Arial"/>
              </a:rPr>
              <a:t> </a:t>
            </a:r>
            <a:r>
              <a:rPr sz="2400" dirty="0">
                <a:latin typeface="Arial"/>
                <a:cs typeface="Arial"/>
              </a:rPr>
              <a:t>about</a:t>
            </a:r>
            <a:r>
              <a:rPr sz="2400" spc="-85" dirty="0">
                <a:latin typeface="Arial"/>
                <a:cs typeface="Arial"/>
              </a:rPr>
              <a:t> </a:t>
            </a:r>
            <a:r>
              <a:rPr sz="2400" spc="-10" dirty="0">
                <a:latin typeface="Arial"/>
                <a:cs typeface="Arial"/>
              </a:rPr>
              <a:t>joining</a:t>
            </a:r>
            <a:endParaRPr sz="2400">
              <a:latin typeface="Arial"/>
              <a:cs typeface="Arial"/>
            </a:endParaRPr>
          </a:p>
          <a:p>
            <a:pPr marL="1251585" indent="-312420">
              <a:lnSpc>
                <a:spcPct val="100000"/>
              </a:lnSpc>
              <a:spcBef>
                <a:spcPts val="600"/>
              </a:spcBef>
              <a:buChar char="•"/>
              <a:tabLst>
                <a:tab pos="1251585" algn="l"/>
              </a:tabLst>
            </a:pPr>
            <a:r>
              <a:rPr sz="2400" spc="-10" dirty="0">
                <a:latin typeface="Arial"/>
                <a:cs typeface="Arial"/>
              </a:rPr>
              <a:t>Installation</a:t>
            </a:r>
            <a:r>
              <a:rPr sz="2400" spc="-105" dirty="0">
                <a:latin typeface="Arial"/>
                <a:cs typeface="Arial"/>
              </a:rPr>
              <a:t> </a:t>
            </a:r>
            <a:r>
              <a:rPr sz="2400" dirty="0">
                <a:latin typeface="Arial"/>
                <a:cs typeface="Arial"/>
              </a:rPr>
              <a:t>Retiree</a:t>
            </a:r>
            <a:r>
              <a:rPr sz="2400" spc="-70" dirty="0">
                <a:latin typeface="Arial"/>
                <a:cs typeface="Arial"/>
              </a:rPr>
              <a:t> </a:t>
            </a:r>
            <a:r>
              <a:rPr sz="2400" spc="-10" dirty="0">
                <a:latin typeface="Arial"/>
                <a:cs typeface="Arial"/>
              </a:rPr>
              <a:t>Councils</a:t>
            </a:r>
            <a:endParaRPr sz="2400">
              <a:latin typeface="Arial"/>
              <a:cs typeface="Arial"/>
            </a:endParaRPr>
          </a:p>
          <a:p>
            <a:pPr marL="1251585" indent="-312420">
              <a:lnSpc>
                <a:spcPct val="100000"/>
              </a:lnSpc>
              <a:spcBef>
                <a:spcPts val="600"/>
              </a:spcBef>
              <a:buChar char="•"/>
              <a:tabLst>
                <a:tab pos="1251585" algn="l"/>
              </a:tabLst>
            </a:pPr>
            <a:r>
              <a:rPr sz="2400" spc="-20" dirty="0">
                <a:latin typeface="Arial"/>
                <a:cs typeface="Arial"/>
              </a:rPr>
              <a:t>CSA</a:t>
            </a:r>
            <a:r>
              <a:rPr sz="2400" spc="-150" dirty="0">
                <a:latin typeface="Arial"/>
                <a:cs typeface="Arial"/>
              </a:rPr>
              <a:t> </a:t>
            </a:r>
            <a:r>
              <a:rPr sz="2400" dirty="0">
                <a:latin typeface="Arial"/>
                <a:cs typeface="Arial"/>
              </a:rPr>
              <a:t>Retired</a:t>
            </a:r>
            <a:r>
              <a:rPr sz="2400" spc="-140" dirty="0">
                <a:latin typeface="Arial"/>
                <a:cs typeface="Arial"/>
              </a:rPr>
              <a:t> </a:t>
            </a:r>
            <a:r>
              <a:rPr sz="2400" dirty="0">
                <a:latin typeface="Arial"/>
                <a:cs typeface="Arial"/>
              </a:rPr>
              <a:t>Soldier</a:t>
            </a:r>
            <a:r>
              <a:rPr sz="2400" spc="-85" dirty="0">
                <a:latin typeface="Arial"/>
                <a:cs typeface="Arial"/>
              </a:rPr>
              <a:t> </a:t>
            </a:r>
            <a:r>
              <a:rPr sz="2400" spc="-10" dirty="0">
                <a:latin typeface="Arial"/>
                <a:cs typeface="Arial"/>
              </a:rPr>
              <a:t>Council</a:t>
            </a:r>
            <a:endParaRPr sz="2400">
              <a:latin typeface="Arial"/>
              <a:cs typeface="Arial"/>
            </a:endParaRPr>
          </a:p>
          <a:p>
            <a:pPr>
              <a:lnSpc>
                <a:spcPct val="100000"/>
              </a:lnSpc>
              <a:spcBef>
                <a:spcPts val="215"/>
              </a:spcBef>
            </a:pPr>
            <a:endParaRPr sz="2400">
              <a:latin typeface="Arial"/>
              <a:cs typeface="Arial"/>
            </a:endParaRPr>
          </a:p>
          <a:p>
            <a:pPr marL="12700">
              <a:lnSpc>
                <a:spcPct val="100000"/>
              </a:lnSpc>
            </a:pPr>
            <a:r>
              <a:rPr sz="2400" i="1" dirty="0">
                <a:latin typeface="Arial"/>
                <a:cs typeface="Arial"/>
              </a:rPr>
              <a:t>Recent</a:t>
            </a:r>
            <a:r>
              <a:rPr sz="2400" i="1" spc="-130" dirty="0">
                <a:latin typeface="Arial"/>
                <a:cs typeface="Arial"/>
              </a:rPr>
              <a:t> </a:t>
            </a:r>
            <a:r>
              <a:rPr sz="2400" i="1" dirty="0">
                <a:latin typeface="Arial"/>
                <a:cs typeface="Arial"/>
              </a:rPr>
              <a:t>Council</a:t>
            </a:r>
            <a:r>
              <a:rPr sz="2400" i="1" spc="-100" dirty="0">
                <a:latin typeface="Arial"/>
                <a:cs typeface="Arial"/>
              </a:rPr>
              <a:t> </a:t>
            </a:r>
            <a:r>
              <a:rPr sz="2400" i="1" dirty="0">
                <a:latin typeface="Arial"/>
                <a:cs typeface="Arial"/>
              </a:rPr>
              <a:t>reports</a:t>
            </a:r>
            <a:r>
              <a:rPr sz="2400" i="1" spc="-160" dirty="0">
                <a:latin typeface="Arial"/>
                <a:cs typeface="Arial"/>
              </a:rPr>
              <a:t> </a:t>
            </a:r>
            <a:r>
              <a:rPr sz="2400" i="1" dirty="0">
                <a:latin typeface="Arial"/>
                <a:cs typeface="Arial"/>
              </a:rPr>
              <a:t>available</a:t>
            </a:r>
            <a:r>
              <a:rPr sz="2400" i="1" spc="-100" dirty="0">
                <a:latin typeface="Arial"/>
                <a:cs typeface="Arial"/>
              </a:rPr>
              <a:t> </a:t>
            </a:r>
            <a:r>
              <a:rPr sz="2400" i="1" spc="-25" dirty="0">
                <a:latin typeface="Arial"/>
                <a:cs typeface="Arial"/>
              </a:rPr>
              <a:t>at:</a:t>
            </a:r>
            <a:endParaRPr sz="2400">
              <a:latin typeface="Arial"/>
              <a:cs typeface="Arial"/>
            </a:endParaRPr>
          </a:p>
          <a:p>
            <a:pPr marL="12700">
              <a:lnSpc>
                <a:spcPct val="100000"/>
              </a:lnSpc>
              <a:spcBef>
                <a:spcPts val="20"/>
              </a:spcBef>
            </a:pPr>
            <a:r>
              <a:rPr sz="1900" b="1" u="sng" spc="-20" dirty="0">
                <a:solidFill>
                  <a:srgbClr val="0000FF"/>
                </a:solidFill>
                <a:uFill>
                  <a:solidFill>
                    <a:srgbClr val="0000FF"/>
                  </a:solidFill>
                </a:uFill>
                <a:latin typeface="Arial"/>
                <a:cs typeface="Arial"/>
                <a:hlinkClick r:id="rId3"/>
              </a:rPr>
              <a:t>https://soldierforlife.army.mil/retirement/csa-</a:t>
            </a:r>
            <a:r>
              <a:rPr sz="1900" b="1" u="sng" spc="-10" dirty="0">
                <a:solidFill>
                  <a:srgbClr val="0000FF"/>
                </a:solidFill>
                <a:uFill>
                  <a:solidFill>
                    <a:srgbClr val="0000FF"/>
                  </a:solidFill>
                </a:uFill>
                <a:latin typeface="Arial"/>
                <a:cs typeface="Arial"/>
                <a:hlinkClick r:id="rId3"/>
              </a:rPr>
              <a:t>retired-</a:t>
            </a:r>
            <a:r>
              <a:rPr sz="1900" b="1" u="sng" spc="-20" dirty="0">
                <a:solidFill>
                  <a:srgbClr val="0000FF"/>
                </a:solidFill>
                <a:uFill>
                  <a:solidFill>
                    <a:srgbClr val="0000FF"/>
                  </a:solidFill>
                </a:uFill>
                <a:latin typeface="Arial"/>
                <a:cs typeface="Arial"/>
                <a:hlinkClick r:id="rId3"/>
              </a:rPr>
              <a:t>soldier-</a:t>
            </a:r>
            <a:r>
              <a:rPr sz="1900" b="1" u="sng" spc="-10" dirty="0">
                <a:solidFill>
                  <a:srgbClr val="0000FF"/>
                </a:solidFill>
                <a:uFill>
                  <a:solidFill>
                    <a:srgbClr val="0000FF"/>
                  </a:solidFill>
                </a:uFill>
                <a:latin typeface="Arial"/>
                <a:cs typeface="Arial"/>
                <a:hlinkClick r:id="rId3"/>
              </a:rPr>
              <a:t>council</a:t>
            </a:r>
            <a:endParaRPr sz="1900">
              <a:latin typeface="Arial"/>
              <a:cs typeface="Arial"/>
            </a:endParaRPr>
          </a:p>
        </p:txBody>
      </p:sp>
      <p:pic>
        <p:nvPicPr>
          <p:cNvPr id="4" name="object 4"/>
          <p:cNvPicPr/>
          <p:nvPr/>
        </p:nvPicPr>
        <p:blipFill>
          <a:blip r:embed="rId4" cstate="print"/>
          <a:stretch>
            <a:fillRect/>
          </a:stretch>
        </p:blipFill>
        <p:spPr>
          <a:xfrm>
            <a:off x="6271272" y="1219212"/>
            <a:ext cx="2339326" cy="1981186"/>
          </a:xfrm>
          <a:prstGeom prst="rect">
            <a:avLst/>
          </a:prstGeom>
        </p:spPr>
      </p:pic>
      <p:pic>
        <p:nvPicPr>
          <p:cNvPr id="5" name="object 5"/>
          <p:cNvPicPr/>
          <p:nvPr/>
        </p:nvPicPr>
        <p:blipFill>
          <a:blip r:embed="rId5" cstate="print"/>
          <a:stretch>
            <a:fillRect/>
          </a:stretch>
        </p:blipFill>
        <p:spPr>
          <a:xfrm>
            <a:off x="12611" y="88813"/>
            <a:ext cx="228777" cy="228777"/>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42</a:t>
            </a:fld>
            <a:endParaRPr spc="-25"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0491" y="984503"/>
            <a:ext cx="7920990" cy="5328920"/>
          </a:xfrm>
          <a:prstGeom prst="rect">
            <a:avLst/>
          </a:prstGeom>
        </p:spPr>
        <p:txBody>
          <a:bodyPr vert="horz" wrap="square" lIns="0" tIns="12700" rIns="0" bIns="0" rtlCol="0">
            <a:spAutoFit/>
          </a:bodyPr>
          <a:lstStyle/>
          <a:p>
            <a:pPr marL="355600" marR="2644140" indent="-343535">
              <a:lnSpc>
                <a:spcPct val="100000"/>
              </a:lnSpc>
              <a:spcBef>
                <a:spcPts val="100"/>
              </a:spcBef>
              <a:buFont typeface="Arial"/>
              <a:buChar char="•"/>
              <a:tabLst>
                <a:tab pos="355600" algn="l"/>
              </a:tabLst>
            </a:pPr>
            <a:r>
              <a:rPr sz="1800" dirty="0">
                <a:latin typeface="Arial"/>
                <a:cs typeface="Arial"/>
              </a:rPr>
              <a:t>Army</a:t>
            </a:r>
            <a:r>
              <a:rPr sz="1800" spc="-30" dirty="0">
                <a:latin typeface="Arial"/>
                <a:cs typeface="Arial"/>
              </a:rPr>
              <a:t> </a:t>
            </a:r>
            <a:r>
              <a:rPr sz="1800" spc="-10" dirty="0">
                <a:latin typeface="Arial"/>
                <a:cs typeface="Arial"/>
              </a:rPr>
              <a:t>G-</a:t>
            </a:r>
            <a:r>
              <a:rPr sz="1800" dirty="0">
                <a:latin typeface="Arial"/>
                <a:cs typeface="Arial"/>
              </a:rPr>
              <a:t>1</a:t>
            </a:r>
            <a:r>
              <a:rPr sz="1800" spc="-40" dirty="0">
                <a:latin typeface="Arial"/>
                <a:cs typeface="Arial"/>
              </a:rPr>
              <a:t> </a:t>
            </a:r>
            <a:r>
              <a:rPr sz="1800" dirty="0">
                <a:latin typeface="Arial"/>
                <a:cs typeface="Arial"/>
              </a:rPr>
              <a:t>Retirement</a:t>
            </a:r>
            <a:r>
              <a:rPr sz="1800" spc="-10" dirty="0">
                <a:latin typeface="Arial"/>
                <a:cs typeface="Arial"/>
              </a:rPr>
              <a:t> </a:t>
            </a:r>
            <a:r>
              <a:rPr sz="1800" dirty="0">
                <a:latin typeface="Arial"/>
                <a:cs typeface="Arial"/>
              </a:rPr>
              <a:t>Services</a:t>
            </a:r>
            <a:r>
              <a:rPr sz="1800" spc="-65" dirty="0">
                <a:latin typeface="Arial"/>
                <a:cs typeface="Arial"/>
              </a:rPr>
              <a:t> </a:t>
            </a:r>
            <a:r>
              <a:rPr sz="1800" spc="-10" dirty="0">
                <a:latin typeface="Arial"/>
                <a:cs typeface="Arial"/>
              </a:rPr>
              <a:t>Office</a:t>
            </a:r>
            <a:r>
              <a:rPr sz="1800" spc="-135" dirty="0">
                <a:latin typeface="Arial"/>
                <a:cs typeface="Arial"/>
              </a:rPr>
              <a:t> </a:t>
            </a:r>
            <a:r>
              <a:rPr sz="1800" spc="-10" dirty="0">
                <a:latin typeface="Arial"/>
                <a:cs typeface="Arial"/>
              </a:rPr>
              <a:t>Homepage </a:t>
            </a:r>
            <a:r>
              <a:rPr sz="1800" u="sng" spc="-10" dirty="0">
                <a:solidFill>
                  <a:srgbClr val="0000FF"/>
                </a:solidFill>
                <a:uFill>
                  <a:solidFill>
                    <a:srgbClr val="0000FF"/>
                  </a:solidFill>
                </a:uFill>
                <a:latin typeface="Arial"/>
                <a:cs typeface="Arial"/>
                <a:hlinkClick r:id="rId3"/>
              </a:rPr>
              <a:t>https://soldierforlife.army.mil/Retirement</a:t>
            </a:r>
            <a:endParaRPr sz="1800">
              <a:latin typeface="Arial"/>
              <a:cs typeface="Arial"/>
            </a:endParaRPr>
          </a:p>
          <a:p>
            <a:pPr marL="812165" lvl="1" indent="-342900">
              <a:lnSpc>
                <a:spcPct val="100000"/>
              </a:lnSpc>
              <a:buChar char="–"/>
              <a:tabLst>
                <a:tab pos="812165" algn="l"/>
              </a:tabLst>
            </a:pPr>
            <a:r>
              <a:rPr sz="1800" dirty="0">
                <a:latin typeface="Arial"/>
                <a:cs typeface="Arial"/>
              </a:rPr>
              <a:t>DA</a:t>
            </a:r>
            <a:r>
              <a:rPr sz="1800" spc="-125" dirty="0">
                <a:latin typeface="Arial"/>
                <a:cs typeface="Arial"/>
              </a:rPr>
              <a:t> </a:t>
            </a:r>
            <a:r>
              <a:rPr sz="1800" dirty="0">
                <a:latin typeface="Arial"/>
                <a:cs typeface="Arial"/>
              </a:rPr>
              <a:t>Retirement</a:t>
            </a:r>
            <a:r>
              <a:rPr sz="1800" spc="-70" dirty="0">
                <a:latin typeface="Arial"/>
                <a:cs typeface="Arial"/>
              </a:rPr>
              <a:t> </a:t>
            </a:r>
            <a:r>
              <a:rPr sz="1800" spc="-10" dirty="0">
                <a:latin typeface="Arial"/>
                <a:cs typeface="Arial"/>
              </a:rPr>
              <a:t>Planning</a:t>
            </a:r>
            <a:r>
              <a:rPr sz="1800" spc="-145" dirty="0">
                <a:latin typeface="Arial"/>
                <a:cs typeface="Arial"/>
              </a:rPr>
              <a:t> </a:t>
            </a:r>
            <a:r>
              <a:rPr sz="1800" spc="-20" dirty="0">
                <a:latin typeface="Arial"/>
                <a:cs typeface="Arial"/>
              </a:rPr>
              <a:t>Guide</a:t>
            </a:r>
            <a:endParaRPr sz="1800">
              <a:latin typeface="Arial"/>
              <a:cs typeface="Arial"/>
            </a:endParaRPr>
          </a:p>
          <a:p>
            <a:pPr marL="812165" lvl="1" indent="-342900">
              <a:lnSpc>
                <a:spcPct val="100000"/>
              </a:lnSpc>
              <a:buChar char="–"/>
              <a:tabLst>
                <a:tab pos="812165" algn="l"/>
              </a:tabLst>
            </a:pPr>
            <a:r>
              <a:rPr sz="1800" dirty="0">
                <a:latin typeface="Arial"/>
                <a:cs typeface="Arial"/>
              </a:rPr>
              <a:t>USAR</a:t>
            </a:r>
            <a:r>
              <a:rPr sz="1800" spc="-55" dirty="0">
                <a:latin typeface="Arial"/>
                <a:cs typeface="Arial"/>
              </a:rPr>
              <a:t> </a:t>
            </a:r>
            <a:r>
              <a:rPr sz="1800" dirty="0">
                <a:latin typeface="Arial"/>
                <a:cs typeface="Arial"/>
              </a:rPr>
              <a:t>&amp;</a:t>
            </a:r>
            <a:r>
              <a:rPr sz="1800" spc="-110" dirty="0">
                <a:latin typeface="Arial"/>
                <a:cs typeface="Arial"/>
              </a:rPr>
              <a:t> </a:t>
            </a:r>
            <a:r>
              <a:rPr sz="1800" dirty="0">
                <a:latin typeface="Arial"/>
                <a:cs typeface="Arial"/>
              </a:rPr>
              <a:t>ARNG</a:t>
            </a:r>
            <a:r>
              <a:rPr sz="1800" spc="-15" dirty="0">
                <a:latin typeface="Arial"/>
                <a:cs typeface="Arial"/>
              </a:rPr>
              <a:t> </a:t>
            </a:r>
            <a:r>
              <a:rPr sz="1800" spc="-20" dirty="0">
                <a:latin typeface="Arial"/>
                <a:cs typeface="Arial"/>
              </a:rPr>
              <a:t>Non-</a:t>
            </a:r>
            <a:r>
              <a:rPr sz="1800" dirty="0">
                <a:latin typeface="Arial"/>
                <a:cs typeface="Arial"/>
              </a:rPr>
              <a:t>Regular</a:t>
            </a:r>
            <a:r>
              <a:rPr sz="1800" spc="-45" dirty="0">
                <a:latin typeface="Arial"/>
                <a:cs typeface="Arial"/>
              </a:rPr>
              <a:t> </a:t>
            </a:r>
            <a:r>
              <a:rPr sz="1800" spc="-10" dirty="0">
                <a:latin typeface="Arial"/>
                <a:cs typeface="Arial"/>
              </a:rPr>
              <a:t>Retirement</a:t>
            </a:r>
            <a:r>
              <a:rPr sz="1800" spc="-110" dirty="0">
                <a:latin typeface="Arial"/>
                <a:cs typeface="Arial"/>
              </a:rPr>
              <a:t> </a:t>
            </a:r>
            <a:r>
              <a:rPr sz="1800" spc="-10" dirty="0">
                <a:latin typeface="Arial"/>
                <a:cs typeface="Arial"/>
              </a:rPr>
              <a:t>Guides</a:t>
            </a:r>
            <a:endParaRPr sz="1800">
              <a:latin typeface="Arial"/>
              <a:cs typeface="Arial"/>
            </a:endParaRPr>
          </a:p>
          <a:p>
            <a:pPr marL="812165" lvl="1" indent="-342900">
              <a:lnSpc>
                <a:spcPct val="100000"/>
              </a:lnSpc>
              <a:buChar char="–"/>
              <a:tabLst>
                <a:tab pos="812165" algn="l"/>
              </a:tabLst>
            </a:pPr>
            <a:r>
              <a:rPr sz="1800" dirty="0">
                <a:latin typeface="Arial"/>
                <a:cs typeface="Arial"/>
              </a:rPr>
              <a:t>DA</a:t>
            </a:r>
            <a:r>
              <a:rPr sz="1800" spc="-125" dirty="0">
                <a:latin typeface="Arial"/>
                <a:cs typeface="Arial"/>
              </a:rPr>
              <a:t> </a:t>
            </a:r>
            <a:r>
              <a:rPr sz="1800" dirty="0">
                <a:latin typeface="Arial"/>
                <a:cs typeface="Arial"/>
              </a:rPr>
              <a:t>Survivor</a:t>
            </a:r>
            <a:r>
              <a:rPr sz="1800" spc="-105" dirty="0">
                <a:latin typeface="Arial"/>
                <a:cs typeface="Arial"/>
              </a:rPr>
              <a:t> </a:t>
            </a:r>
            <a:r>
              <a:rPr sz="1800" dirty="0">
                <a:latin typeface="Arial"/>
                <a:cs typeface="Arial"/>
              </a:rPr>
              <a:t>Benefit</a:t>
            </a:r>
            <a:r>
              <a:rPr sz="1800" spc="-15" dirty="0">
                <a:latin typeface="Arial"/>
                <a:cs typeface="Arial"/>
              </a:rPr>
              <a:t> </a:t>
            </a:r>
            <a:r>
              <a:rPr sz="1800" dirty="0">
                <a:latin typeface="Arial"/>
                <a:cs typeface="Arial"/>
              </a:rPr>
              <a:t>Plan</a:t>
            </a:r>
            <a:r>
              <a:rPr sz="1800" spc="-55" dirty="0">
                <a:latin typeface="Arial"/>
                <a:cs typeface="Arial"/>
              </a:rPr>
              <a:t> </a:t>
            </a:r>
            <a:r>
              <a:rPr sz="1800" dirty="0">
                <a:latin typeface="Arial"/>
                <a:cs typeface="Arial"/>
              </a:rPr>
              <a:t>(SBP)</a:t>
            </a:r>
            <a:r>
              <a:rPr sz="1800" spc="-125" dirty="0">
                <a:latin typeface="Arial"/>
                <a:cs typeface="Arial"/>
              </a:rPr>
              <a:t> </a:t>
            </a:r>
            <a:r>
              <a:rPr sz="1800" spc="-10" dirty="0">
                <a:latin typeface="Arial"/>
                <a:cs typeface="Arial"/>
              </a:rPr>
              <a:t>Briefing</a:t>
            </a:r>
            <a:endParaRPr sz="1800">
              <a:latin typeface="Arial"/>
              <a:cs typeface="Arial"/>
            </a:endParaRPr>
          </a:p>
          <a:p>
            <a:pPr marL="354965" indent="-342265">
              <a:lnSpc>
                <a:spcPct val="100000"/>
              </a:lnSpc>
              <a:spcBef>
                <a:spcPts val="1200"/>
              </a:spcBef>
              <a:buChar char="•"/>
              <a:tabLst>
                <a:tab pos="354965" algn="l"/>
              </a:tabLst>
            </a:pPr>
            <a:r>
              <a:rPr sz="1800" spc="-10" dirty="0">
                <a:latin typeface="Arial"/>
                <a:cs typeface="Arial"/>
              </a:rPr>
              <a:t>MyArmyBenefits</a:t>
            </a:r>
            <a:r>
              <a:rPr sz="1800" spc="-40" dirty="0">
                <a:latin typeface="Arial"/>
                <a:cs typeface="Arial"/>
              </a:rPr>
              <a:t> </a:t>
            </a:r>
            <a:r>
              <a:rPr sz="1800" dirty="0">
                <a:latin typeface="Arial"/>
                <a:cs typeface="Arial"/>
              </a:rPr>
              <a:t>at</a:t>
            </a:r>
            <a:r>
              <a:rPr sz="1800" spc="20" dirty="0">
                <a:latin typeface="Arial"/>
                <a:cs typeface="Arial"/>
              </a:rPr>
              <a:t> </a:t>
            </a:r>
            <a:r>
              <a:rPr sz="1800" u="sng" spc="-10" dirty="0">
                <a:solidFill>
                  <a:srgbClr val="0000FF"/>
                </a:solidFill>
                <a:uFill>
                  <a:solidFill>
                    <a:srgbClr val="0000FF"/>
                  </a:solidFill>
                </a:uFill>
                <a:latin typeface="Arial"/>
                <a:cs typeface="Arial"/>
                <a:hlinkClick r:id="rId4"/>
              </a:rPr>
              <a:t>https://myarmybenefits.us.army.mil/</a:t>
            </a:r>
            <a:endParaRPr sz="1800">
              <a:latin typeface="Arial"/>
              <a:cs typeface="Arial"/>
            </a:endParaRPr>
          </a:p>
          <a:p>
            <a:pPr marL="355600" marR="2101215" indent="-342900">
              <a:lnSpc>
                <a:spcPct val="100000"/>
              </a:lnSpc>
              <a:spcBef>
                <a:spcPts val="1200"/>
              </a:spcBef>
              <a:buChar char="•"/>
              <a:tabLst>
                <a:tab pos="355600" algn="l"/>
              </a:tabLst>
            </a:pPr>
            <a:r>
              <a:rPr sz="1800" dirty="0">
                <a:latin typeface="Arial"/>
                <a:cs typeface="Arial"/>
              </a:rPr>
              <a:t>Army</a:t>
            </a:r>
            <a:r>
              <a:rPr sz="1800" spc="-65" dirty="0">
                <a:latin typeface="Arial"/>
                <a:cs typeface="Arial"/>
              </a:rPr>
              <a:t> </a:t>
            </a:r>
            <a:r>
              <a:rPr sz="1800" dirty="0">
                <a:latin typeface="Arial"/>
                <a:cs typeface="Arial"/>
              </a:rPr>
              <a:t>Installation</a:t>
            </a:r>
            <a:r>
              <a:rPr sz="1800" spc="-85" dirty="0">
                <a:latin typeface="Arial"/>
                <a:cs typeface="Arial"/>
              </a:rPr>
              <a:t> </a:t>
            </a:r>
            <a:r>
              <a:rPr sz="1800" dirty="0">
                <a:latin typeface="Arial"/>
                <a:cs typeface="Arial"/>
              </a:rPr>
              <a:t>Retirement</a:t>
            </a:r>
            <a:r>
              <a:rPr sz="1800" spc="-30" dirty="0">
                <a:latin typeface="Arial"/>
                <a:cs typeface="Arial"/>
              </a:rPr>
              <a:t> </a:t>
            </a:r>
            <a:r>
              <a:rPr sz="1800" dirty="0">
                <a:latin typeface="Arial"/>
                <a:cs typeface="Arial"/>
              </a:rPr>
              <a:t>Services</a:t>
            </a:r>
            <a:r>
              <a:rPr sz="1800" spc="-80" dirty="0">
                <a:latin typeface="Arial"/>
                <a:cs typeface="Arial"/>
              </a:rPr>
              <a:t> </a:t>
            </a:r>
            <a:r>
              <a:rPr sz="1800" spc="-10" dirty="0">
                <a:latin typeface="Arial"/>
                <a:cs typeface="Arial"/>
              </a:rPr>
              <a:t>Officers</a:t>
            </a:r>
            <a:r>
              <a:rPr sz="1800" spc="-130" dirty="0">
                <a:latin typeface="Arial"/>
                <a:cs typeface="Arial"/>
              </a:rPr>
              <a:t> </a:t>
            </a:r>
            <a:r>
              <a:rPr sz="1800" spc="-10" dirty="0">
                <a:latin typeface="Arial"/>
                <a:cs typeface="Arial"/>
              </a:rPr>
              <a:t>(RSOs) </a:t>
            </a:r>
            <a:r>
              <a:rPr sz="1800" u="sng" spc="-20" dirty="0">
                <a:solidFill>
                  <a:srgbClr val="0000FF"/>
                </a:solidFill>
                <a:uFill>
                  <a:solidFill>
                    <a:srgbClr val="0000FF"/>
                  </a:solidFill>
                </a:uFill>
                <a:latin typeface="Arial"/>
                <a:cs typeface="Arial"/>
                <a:hlinkClick r:id="rId5"/>
              </a:rPr>
              <a:t>https://soldierforlife.army.mil/Retirement/contact-</a:t>
            </a:r>
            <a:r>
              <a:rPr sz="1800" u="sng" spc="-25" dirty="0">
                <a:solidFill>
                  <a:srgbClr val="0000FF"/>
                </a:solidFill>
                <a:uFill>
                  <a:solidFill>
                    <a:srgbClr val="0000FF"/>
                  </a:solidFill>
                </a:uFill>
                <a:latin typeface="Arial"/>
                <a:cs typeface="Arial"/>
                <a:hlinkClick r:id="rId5"/>
              </a:rPr>
              <a:t>us</a:t>
            </a:r>
            <a:endParaRPr sz="1800">
              <a:latin typeface="Arial"/>
              <a:cs typeface="Arial"/>
            </a:endParaRPr>
          </a:p>
          <a:p>
            <a:pPr marL="355600" marR="5080" indent="-343535">
              <a:lnSpc>
                <a:spcPct val="100000"/>
              </a:lnSpc>
              <a:spcBef>
                <a:spcPts val="1200"/>
              </a:spcBef>
              <a:buChar char="•"/>
              <a:tabLst>
                <a:tab pos="355600" algn="l"/>
              </a:tabLst>
            </a:pPr>
            <a:r>
              <a:rPr sz="1800" dirty="0">
                <a:latin typeface="Arial"/>
                <a:cs typeface="Arial"/>
              </a:rPr>
              <a:t>HRC</a:t>
            </a:r>
            <a:r>
              <a:rPr sz="1800" spc="-50" dirty="0">
                <a:latin typeface="Arial"/>
                <a:cs typeface="Arial"/>
              </a:rPr>
              <a:t> </a:t>
            </a:r>
            <a:r>
              <a:rPr sz="1800" spc="-10" dirty="0">
                <a:latin typeface="Arial"/>
                <a:cs typeface="Arial"/>
              </a:rPr>
              <a:t>Gray</a:t>
            </a:r>
            <a:r>
              <a:rPr sz="1800" spc="-130" dirty="0">
                <a:latin typeface="Arial"/>
                <a:cs typeface="Arial"/>
              </a:rPr>
              <a:t> </a:t>
            </a:r>
            <a:r>
              <a:rPr sz="1800" dirty="0">
                <a:latin typeface="Arial"/>
                <a:cs typeface="Arial"/>
              </a:rPr>
              <a:t>Area</a:t>
            </a:r>
            <a:r>
              <a:rPr sz="1800" spc="-30" dirty="0">
                <a:latin typeface="Arial"/>
                <a:cs typeface="Arial"/>
              </a:rPr>
              <a:t> </a:t>
            </a:r>
            <a:r>
              <a:rPr sz="1800" dirty="0">
                <a:latin typeface="Arial"/>
                <a:cs typeface="Arial"/>
              </a:rPr>
              <a:t>Retirements</a:t>
            </a:r>
            <a:r>
              <a:rPr sz="1800" spc="-5" dirty="0">
                <a:latin typeface="Arial"/>
                <a:cs typeface="Arial"/>
              </a:rPr>
              <a:t> </a:t>
            </a:r>
            <a:r>
              <a:rPr sz="1800" spc="-10" dirty="0">
                <a:latin typeface="Arial"/>
                <a:cs typeface="Arial"/>
              </a:rPr>
              <a:t>Branch </a:t>
            </a:r>
            <a:r>
              <a:rPr sz="1800" u="sng" spc="-20" dirty="0">
                <a:solidFill>
                  <a:srgbClr val="0000FF"/>
                </a:solidFill>
                <a:uFill>
                  <a:solidFill>
                    <a:srgbClr val="0000FF"/>
                  </a:solidFill>
                </a:uFill>
                <a:latin typeface="Arial"/>
                <a:cs typeface="Arial"/>
                <a:hlinkClick r:id="rId6"/>
              </a:rPr>
              <a:t>https://www.hrc.army.mil/content/Gray%20Area%20Retirements%20Branch</a:t>
            </a:r>
            <a:endParaRPr sz="1800">
              <a:latin typeface="Arial"/>
              <a:cs typeface="Arial"/>
            </a:endParaRPr>
          </a:p>
          <a:p>
            <a:pPr marL="354965" marR="2129790" indent="-342900">
              <a:lnSpc>
                <a:spcPct val="100000"/>
              </a:lnSpc>
              <a:spcBef>
                <a:spcPts val="1200"/>
              </a:spcBef>
              <a:buChar char="•"/>
              <a:tabLst>
                <a:tab pos="354965" algn="l"/>
              </a:tabLst>
            </a:pPr>
            <a:r>
              <a:rPr sz="1800" dirty="0">
                <a:latin typeface="Arial"/>
                <a:cs typeface="Arial"/>
              </a:rPr>
              <a:t>USAR</a:t>
            </a:r>
            <a:r>
              <a:rPr sz="1800" spc="-60" dirty="0">
                <a:latin typeface="Arial"/>
                <a:cs typeface="Arial"/>
              </a:rPr>
              <a:t> </a:t>
            </a:r>
            <a:r>
              <a:rPr sz="1800" dirty="0">
                <a:latin typeface="Arial"/>
                <a:cs typeface="Arial"/>
              </a:rPr>
              <a:t>Readiness</a:t>
            </a:r>
            <a:r>
              <a:rPr sz="1800" spc="-50" dirty="0">
                <a:latin typeface="Arial"/>
                <a:cs typeface="Arial"/>
              </a:rPr>
              <a:t> </a:t>
            </a:r>
            <a:r>
              <a:rPr sz="1800" dirty="0">
                <a:latin typeface="Arial"/>
                <a:cs typeface="Arial"/>
              </a:rPr>
              <a:t>Division</a:t>
            </a:r>
            <a:r>
              <a:rPr sz="1800" spc="-50" dirty="0">
                <a:latin typeface="Arial"/>
                <a:cs typeface="Arial"/>
              </a:rPr>
              <a:t> </a:t>
            </a:r>
            <a:r>
              <a:rPr sz="1800" dirty="0">
                <a:latin typeface="Arial"/>
                <a:cs typeface="Arial"/>
              </a:rPr>
              <a:t>RSOs</a:t>
            </a:r>
            <a:r>
              <a:rPr sz="1800" spc="-35" dirty="0">
                <a:latin typeface="Arial"/>
                <a:cs typeface="Arial"/>
              </a:rPr>
              <a:t> </a:t>
            </a:r>
            <a:r>
              <a:rPr sz="1800" dirty="0">
                <a:latin typeface="Arial"/>
                <a:cs typeface="Arial"/>
              </a:rPr>
              <a:t>listed</a:t>
            </a:r>
            <a:r>
              <a:rPr sz="1800" spc="-70" dirty="0">
                <a:latin typeface="Arial"/>
                <a:cs typeface="Arial"/>
              </a:rPr>
              <a:t> </a:t>
            </a:r>
            <a:r>
              <a:rPr sz="1800" spc="-25" dirty="0">
                <a:latin typeface="Arial"/>
                <a:cs typeface="Arial"/>
              </a:rPr>
              <a:t>at </a:t>
            </a:r>
            <a:r>
              <a:rPr sz="1800" u="sng" spc="-10" dirty="0">
                <a:solidFill>
                  <a:srgbClr val="0000FF"/>
                </a:solidFill>
                <a:uFill>
                  <a:solidFill>
                    <a:srgbClr val="0000FF"/>
                  </a:solidFill>
                </a:uFill>
                <a:latin typeface="Arial"/>
                <a:cs typeface="Arial"/>
                <a:hlinkClick r:id="rId7"/>
              </a:rPr>
              <a:t>https://soldierforlife.army.mil/Retirement/ArmyReserve</a:t>
            </a:r>
            <a:endParaRPr sz="1800">
              <a:latin typeface="Arial"/>
              <a:cs typeface="Arial"/>
            </a:endParaRPr>
          </a:p>
          <a:p>
            <a:pPr marL="355600" marR="653415" indent="-342900">
              <a:lnSpc>
                <a:spcPct val="100000"/>
              </a:lnSpc>
              <a:spcBef>
                <a:spcPts val="1200"/>
              </a:spcBef>
              <a:buChar char="•"/>
              <a:tabLst>
                <a:tab pos="355600" algn="l"/>
              </a:tabLst>
            </a:pPr>
            <a:r>
              <a:rPr sz="1800" dirty="0">
                <a:latin typeface="Arial"/>
                <a:cs typeface="Arial"/>
              </a:rPr>
              <a:t>State</a:t>
            </a:r>
            <a:r>
              <a:rPr sz="1800" spc="-35" dirty="0">
                <a:latin typeface="Arial"/>
                <a:cs typeface="Arial"/>
              </a:rPr>
              <a:t> </a:t>
            </a:r>
            <a:r>
              <a:rPr sz="1800" dirty="0">
                <a:latin typeface="Arial"/>
                <a:cs typeface="Arial"/>
              </a:rPr>
              <a:t>RSOs</a:t>
            </a:r>
            <a:r>
              <a:rPr sz="1800" spc="-40" dirty="0">
                <a:latin typeface="Arial"/>
                <a:cs typeface="Arial"/>
              </a:rPr>
              <a:t> </a:t>
            </a:r>
            <a:r>
              <a:rPr sz="1800" dirty="0">
                <a:latin typeface="Arial"/>
                <a:cs typeface="Arial"/>
              </a:rPr>
              <a:t>can</a:t>
            </a:r>
            <a:r>
              <a:rPr sz="1800" spc="-40" dirty="0">
                <a:latin typeface="Arial"/>
                <a:cs typeface="Arial"/>
              </a:rPr>
              <a:t> </a:t>
            </a:r>
            <a:r>
              <a:rPr sz="1800" dirty="0">
                <a:latin typeface="Arial"/>
                <a:cs typeface="Arial"/>
              </a:rPr>
              <a:t>assist</a:t>
            </a:r>
            <a:r>
              <a:rPr sz="1800" spc="-25" dirty="0">
                <a:latin typeface="Arial"/>
                <a:cs typeface="Arial"/>
              </a:rPr>
              <a:t> </a:t>
            </a:r>
            <a:r>
              <a:rPr sz="1800" dirty="0">
                <a:latin typeface="Arial"/>
                <a:cs typeface="Arial"/>
              </a:rPr>
              <a:t>National</a:t>
            </a:r>
            <a:r>
              <a:rPr sz="1800" spc="-50" dirty="0">
                <a:latin typeface="Arial"/>
                <a:cs typeface="Arial"/>
              </a:rPr>
              <a:t> </a:t>
            </a:r>
            <a:r>
              <a:rPr sz="1800" dirty="0">
                <a:latin typeface="Arial"/>
                <a:cs typeface="Arial"/>
              </a:rPr>
              <a:t>Guard</a:t>
            </a:r>
            <a:r>
              <a:rPr sz="1800" spc="-55" dirty="0">
                <a:latin typeface="Arial"/>
                <a:cs typeface="Arial"/>
              </a:rPr>
              <a:t> </a:t>
            </a:r>
            <a:r>
              <a:rPr sz="1800" spc="-10" dirty="0">
                <a:latin typeface="Arial"/>
                <a:cs typeface="Arial"/>
              </a:rPr>
              <a:t>Soldiers </a:t>
            </a:r>
            <a:r>
              <a:rPr sz="1800" u="sng" spc="-20" dirty="0">
                <a:solidFill>
                  <a:srgbClr val="0000FF"/>
                </a:solidFill>
                <a:uFill>
                  <a:solidFill>
                    <a:srgbClr val="0000FF"/>
                  </a:solidFill>
                </a:uFill>
                <a:latin typeface="Arial"/>
                <a:cs typeface="Arial"/>
                <a:hlinkClick r:id="rId8"/>
              </a:rPr>
              <a:t>https://myarmybenefits.us.army.mil/Benefit-</a:t>
            </a:r>
            <a:r>
              <a:rPr sz="1800" u="sng" spc="-10" dirty="0">
                <a:solidFill>
                  <a:srgbClr val="0000FF"/>
                </a:solidFill>
                <a:uFill>
                  <a:solidFill>
                    <a:srgbClr val="0000FF"/>
                  </a:solidFill>
                </a:uFill>
                <a:latin typeface="Arial"/>
                <a:cs typeface="Arial"/>
                <a:hlinkClick r:id="rId8"/>
              </a:rPr>
              <a:t>Library/Resource-Locator</a:t>
            </a:r>
            <a:endParaRPr sz="1800">
              <a:latin typeface="Arial"/>
              <a:cs typeface="Arial"/>
            </a:endParaRPr>
          </a:p>
          <a:p>
            <a:pPr marL="354965" marR="2473325" indent="-342900">
              <a:lnSpc>
                <a:spcPct val="100000"/>
              </a:lnSpc>
              <a:spcBef>
                <a:spcPts val="1200"/>
              </a:spcBef>
              <a:buChar char="•"/>
              <a:tabLst>
                <a:tab pos="354965" algn="l"/>
              </a:tabLst>
            </a:pPr>
            <a:r>
              <a:rPr sz="1800" dirty="0">
                <a:latin typeface="Arial"/>
                <a:cs typeface="Arial"/>
              </a:rPr>
              <a:t>SBP</a:t>
            </a:r>
            <a:r>
              <a:rPr sz="1800" spc="-60" dirty="0">
                <a:latin typeface="Arial"/>
                <a:cs typeface="Arial"/>
              </a:rPr>
              <a:t> </a:t>
            </a:r>
            <a:r>
              <a:rPr sz="1800" dirty="0">
                <a:latin typeface="Arial"/>
                <a:cs typeface="Arial"/>
              </a:rPr>
              <a:t>vs.</a:t>
            </a:r>
            <a:r>
              <a:rPr sz="1800" spc="-25" dirty="0">
                <a:latin typeface="Arial"/>
                <a:cs typeface="Arial"/>
              </a:rPr>
              <a:t> </a:t>
            </a:r>
            <a:r>
              <a:rPr sz="1800" dirty="0">
                <a:latin typeface="Arial"/>
                <a:cs typeface="Arial"/>
              </a:rPr>
              <a:t>Life</a:t>
            </a:r>
            <a:r>
              <a:rPr sz="1800" spc="-15" dirty="0">
                <a:latin typeface="Arial"/>
                <a:cs typeface="Arial"/>
              </a:rPr>
              <a:t> </a:t>
            </a:r>
            <a:r>
              <a:rPr sz="1800" dirty="0">
                <a:latin typeface="Arial"/>
                <a:cs typeface="Arial"/>
              </a:rPr>
              <a:t>Insurance</a:t>
            </a:r>
            <a:r>
              <a:rPr sz="1800" spc="-70" dirty="0">
                <a:latin typeface="Arial"/>
                <a:cs typeface="Arial"/>
              </a:rPr>
              <a:t> </a:t>
            </a:r>
            <a:r>
              <a:rPr sz="1800" dirty="0">
                <a:latin typeface="Arial"/>
                <a:cs typeface="Arial"/>
              </a:rPr>
              <a:t>Comparison </a:t>
            </a:r>
            <a:r>
              <a:rPr sz="1800" spc="-20" dirty="0">
                <a:latin typeface="Arial"/>
                <a:cs typeface="Arial"/>
              </a:rPr>
              <a:t>tool </a:t>
            </a:r>
            <a:r>
              <a:rPr sz="1800" u="sng" spc="-20" dirty="0">
                <a:solidFill>
                  <a:srgbClr val="0000FF"/>
                </a:solidFill>
                <a:uFill>
                  <a:solidFill>
                    <a:srgbClr val="0000FF"/>
                  </a:solidFill>
                </a:uFill>
                <a:latin typeface="Arial"/>
                <a:cs typeface="Arial"/>
                <a:hlinkClick r:id="rId9"/>
              </a:rPr>
              <a:t>https://actuary.defense.gov/Survivor-</a:t>
            </a:r>
            <a:r>
              <a:rPr sz="1800" u="sng" spc="-10" dirty="0">
                <a:solidFill>
                  <a:srgbClr val="0000FF"/>
                </a:solidFill>
                <a:uFill>
                  <a:solidFill>
                    <a:srgbClr val="0000FF"/>
                  </a:solidFill>
                </a:uFill>
                <a:latin typeface="Arial"/>
                <a:cs typeface="Arial"/>
                <a:hlinkClick r:id="rId9"/>
              </a:rPr>
              <a:t>Benefit-Plans/</a:t>
            </a:r>
            <a:endParaRPr sz="1800">
              <a:latin typeface="Arial"/>
              <a:cs typeface="Arial"/>
            </a:endParaRPr>
          </a:p>
        </p:txBody>
      </p:sp>
      <p:sp>
        <p:nvSpPr>
          <p:cNvPr id="3" name="object 3"/>
          <p:cNvSpPr txBox="1">
            <a:spLocks noGrp="1"/>
          </p:cNvSpPr>
          <p:nvPr>
            <p:ph type="title"/>
          </p:nvPr>
        </p:nvSpPr>
        <p:spPr>
          <a:xfrm>
            <a:off x="969391" y="12190"/>
            <a:ext cx="8052434" cy="482600"/>
          </a:xfrm>
          <a:prstGeom prst="rect">
            <a:avLst/>
          </a:prstGeom>
        </p:spPr>
        <p:txBody>
          <a:bodyPr vert="horz" wrap="square" lIns="0" tIns="12700" rIns="0" bIns="0" rtlCol="0">
            <a:spAutoFit/>
          </a:bodyPr>
          <a:lstStyle/>
          <a:p>
            <a:pPr marL="12700">
              <a:lnSpc>
                <a:spcPct val="100000"/>
              </a:lnSpc>
              <a:spcBef>
                <a:spcPts val="100"/>
              </a:spcBef>
            </a:pPr>
            <a:r>
              <a:rPr sz="3000" dirty="0"/>
              <a:t>Where</a:t>
            </a:r>
            <a:r>
              <a:rPr sz="3000" spc="-110" dirty="0"/>
              <a:t> </a:t>
            </a:r>
            <a:r>
              <a:rPr sz="3000" dirty="0"/>
              <a:t>Do</a:t>
            </a:r>
            <a:r>
              <a:rPr sz="3000" spc="-90" dirty="0"/>
              <a:t> </a:t>
            </a:r>
            <a:r>
              <a:rPr sz="3000" dirty="0"/>
              <a:t>You</a:t>
            </a:r>
            <a:r>
              <a:rPr sz="3000" spc="-80" dirty="0"/>
              <a:t> </a:t>
            </a:r>
            <a:r>
              <a:rPr sz="3000" dirty="0"/>
              <a:t>Find</a:t>
            </a:r>
            <a:r>
              <a:rPr sz="3000" spc="-60" dirty="0"/>
              <a:t> </a:t>
            </a:r>
            <a:r>
              <a:rPr sz="3000" dirty="0"/>
              <a:t>Retirement</a:t>
            </a:r>
            <a:r>
              <a:rPr sz="3000" spc="-80" dirty="0"/>
              <a:t> </a:t>
            </a:r>
            <a:r>
              <a:rPr sz="3000" spc="-10" dirty="0"/>
              <a:t>Information?</a:t>
            </a:r>
            <a:endParaRPr sz="3000"/>
          </a:p>
        </p:txBody>
      </p:sp>
      <p:pic>
        <p:nvPicPr>
          <p:cNvPr id="4" name="object 4"/>
          <p:cNvPicPr/>
          <p:nvPr/>
        </p:nvPicPr>
        <p:blipFill>
          <a:blip r:embed="rId10"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43</a:t>
            </a:fld>
            <a:endParaRPr spc="-25"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27937" y="6557349"/>
            <a:ext cx="170815" cy="170815"/>
          </a:xfrm>
          <a:prstGeom prst="rect">
            <a:avLst/>
          </a:prstGeom>
        </p:spPr>
        <p:txBody>
          <a:bodyPr vert="horz" wrap="square" lIns="0" tIns="0" rIns="0" bIns="0" rtlCol="0">
            <a:spAutoFit/>
          </a:bodyPr>
          <a:lstStyle/>
          <a:p>
            <a:pPr>
              <a:lnSpc>
                <a:spcPts val="1325"/>
              </a:lnSpc>
            </a:pPr>
            <a:r>
              <a:rPr sz="1200" b="1" spc="-25" dirty="0">
                <a:solidFill>
                  <a:srgbClr val="FFFFFF"/>
                </a:solidFill>
                <a:latin typeface="Arial"/>
                <a:cs typeface="Arial"/>
              </a:rPr>
              <a:t>44</a:t>
            </a:r>
            <a:endParaRPr sz="1200">
              <a:latin typeface="Arial"/>
              <a:cs typeface="Arial"/>
            </a:endParaRPr>
          </a:p>
        </p:txBody>
      </p:sp>
      <p:grpSp>
        <p:nvGrpSpPr>
          <p:cNvPr id="3" name="object 3"/>
          <p:cNvGrpSpPr/>
          <p:nvPr/>
        </p:nvGrpSpPr>
        <p:grpSpPr>
          <a:xfrm>
            <a:off x="4572" y="0"/>
            <a:ext cx="9139555" cy="5681980"/>
            <a:chOff x="4572" y="0"/>
            <a:chExt cx="9139555" cy="5681980"/>
          </a:xfrm>
        </p:grpSpPr>
        <p:pic>
          <p:nvPicPr>
            <p:cNvPr id="4" name="object 4"/>
            <p:cNvPicPr/>
            <p:nvPr/>
          </p:nvPicPr>
          <p:blipFill>
            <a:blip r:embed="rId2" cstate="print"/>
            <a:stretch>
              <a:fillRect/>
            </a:stretch>
          </p:blipFill>
          <p:spPr>
            <a:xfrm>
              <a:off x="4572" y="0"/>
              <a:ext cx="9139427" cy="5681472"/>
            </a:xfrm>
            <a:prstGeom prst="rect">
              <a:avLst/>
            </a:prstGeom>
          </p:spPr>
        </p:pic>
        <p:pic>
          <p:nvPicPr>
            <p:cNvPr id="5" name="object 5"/>
            <p:cNvPicPr/>
            <p:nvPr/>
          </p:nvPicPr>
          <p:blipFill>
            <a:blip r:embed="rId3" cstate="print"/>
            <a:stretch>
              <a:fillRect/>
            </a:stretch>
          </p:blipFill>
          <p:spPr>
            <a:xfrm>
              <a:off x="6577583" y="2435351"/>
              <a:ext cx="685799" cy="688835"/>
            </a:xfrm>
            <a:prstGeom prst="rect">
              <a:avLst/>
            </a:prstGeom>
          </p:spPr>
        </p:pic>
        <p:sp>
          <p:nvSpPr>
            <p:cNvPr id="6" name="object 6"/>
            <p:cNvSpPr/>
            <p:nvPr/>
          </p:nvSpPr>
          <p:spPr>
            <a:xfrm>
              <a:off x="6553200" y="3368040"/>
              <a:ext cx="741045" cy="746760"/>
            </a:xfrm>
            <a:custGeom>
              <a:avLst/>
              <a:gdLst/>
              <a:ahLst/>
              <a:cxnLst/>
              <a:rect l="l" t="t" r="r" b="b"/>
              <a:pathLst>
                <a:path w="741045" h="746760">
                  <a:moveTo>
                    <a:pt x="370332" y="0"/>
                  </a:moveTo>
                  <a:lnTo>
                    <a:pt x="323877" y="2909"/>
                  </a:lnTo>
                  <a:lnTo>
                    <a:pt x="279145" y="11403"/>
                  </a:lnTo>
                  <a:lnTo>
                    <a:pt x="236481" y="25132"/>
                  </a:lnTo>
                  <a:lnTo>
                    <a:pt x="196234" y="43747"/>
                  </a:lnTo>
                  <a:lnTo>
                    <a:pt x="158751" y="66897"/>
                  </a:lnTo>
                  <a:lnTo>
                    <a:pt x="124377" y="94233"/>
                  </a:lnTo>
                  <a:lnTo>
                    <a:pt x="93461" y="125404"/>
                  </a:lnTo>
                  <a:lnTo>
                    <a:pt x="66349" y="160060"/>
                  </a:lnTo>
                  <a:lnTo>
                    <a:pt x="43389" y="197853"/>
                  </a:lnTo>
                  <a:lnTo>
                    <a:pt x="24926" y="238431"/>
                  </a:lnTo>
                  <a:lnTo>
                    <a:pt x="11309" y="281444"/>
                  </a:lnTo>
                  <a:lnTo>
                    <a:pt x="2885" y="326544"/>
                  </a:lnTo>
                  <a:lnTo>
                    <a:pt x="0" y="373380"/>
                  </a:lnTo>
                  <a:lnTo>
                    <a:pt x="2885" y="420215"/>
                  </a:lnTo>
                  <a:lnTo>
                    <a:pt x="11309" y="465315"/>
                  </a:lnTo>
                  <a:lnTo>
                    <a:pt x="24926" y="508328"/>
                  </a:lnTo>
                  <a:lnTo>
                    <a:pt x="43389" y="548906"/>
                  </a:lnTo>
                  <a:lnTo>
                    <a:pt x="66349" y="586699"/>
                  </a:lnTo>
                  <a:lnTo>
                    <a:pt x="93461" y="621355"/>
                  </a:lnTo>
                  <a:lnTo>
                    <a:pt x="124377" y="652526"/>
                  </a:lnTo>
                  <a:lnTo>
                    <a:pt x="158751" y="679862"/>
                  </a:lnTo>
                  <a:lnTo>
                    <a:pt x="196234" y="703012"/>
                  </a:lnTo>
                  <a:lnTo>
                    <a:pt x="236481" y="721627"/>
                  </a:lnTo>
                  <a:lnTo>
                    <a:pt x="279145" y="735356"/>
                  </a:lnTo>
                  <a:lnTo>
                    <a:pt x="323877" y="743850"/>
                  </a:lnTo>
                  <a:lnTo>
                    <a:pt x="370332" y="746760"/>
                  </a:lnTo>
                  <a:lnTo>
                    <a:pt x="416786" y="743850"/>
                  </a:lnTo>
                  <a:lnTo>
                    <a:pt x="461518" y="735356"/>
                  </a:lnTo>
                  <a:lnTo>
                    <a:pt x="504182" y="721627"/>
                  </a:lnTo>
                  <a:lnTo>
                    <a:pt x="544429" y="703012"/>
                  </a:lnTo>
                  <a:lnTo>
                    <a:pt x="581912" y="679862"/>
                  </a:lnTo>
                  <a:lnTo>
                    <a:pt x="616286" y="652526"/>
                  </a:lnTo>
                  <a:lnTo>
                    <a:pt x="647202" y="621355"/>
                  </a:lnTo>
                  <a:lnTo>
                    <a:pt x="674314" y="586699"/>
                  </a:lnTo>
                  <a:lnTo>
                    <a:pt x="697274" y="548906"/>
                  </a:lnTo>
                  <a:lnTo>
                    <a:pt x="715737" y="508328"/>
                  </a:lnTo>
                  <a:lnTo>
                    <a:pt x="729354" y="465315"/>
                  </a:lnTo>
                  <a:lnTo>
                    <a:pt x="737778" y="420215"/>
                  </a:lnTo>
                  <a:lnTo>
                    <a:pt x="740664" y="373380"/>
                  </a:lnTo>
                  <a:lnTo>
                    <a:pt x="737778" y="326544"/>
                  </a:lnTo>
                  <a:lnTo>
                    <a:pt x="729354" y="281444"/>
                  </a:lnTo>
                  <a:lnTo>
                    <a:pt x="715737" y="238431"/>
                  </a:lnTo>
                  <a:lnTo>
                    <a:pt x="697274" y="197853"/>
                  </a:lnTo>
                  <a:lnTo>
                    <a:pt x="674314" y="160060"/>
                  </a:lnTo>
                  <a:lnTo>
                    <a:pt x="647202" y="125404"/>
                  </a:lnTo>
                  <a:lnTo>
                    <a:pt x="616286" y="94233"/>
                  </a:lnTo>
                  <a:lnTo>
                    <a:pt x="581912" y="66897"/>
                  </a:lnTo>
                  <a:lnTo>
                    <a:pt x="544429" y="43747"/>
                  </a:lnTo>
                  <a:lnTo>
                    <a:pt x="504182" y="25132"/>
                  </a:lnTo>
                  <a:lnTo>
                    <a:pt x="461518" y="11403"/>
                  </a:lnTo>
                  <a:lnTo>
                    <a:pt x="416786" y="2909"/>
                  </a:lnTo>
                  <a:lnTo>
                    <a:pt x="370332" y="0"/>
                  </a:lnTo>
                  <a:close/>
                </a:path>
              </a:pathLst>
            </a:custGeom>
            <a:solidFill>
              <a:srgbClr val="00B6F0"/>
            </a:solidFill>
          </p:spPr>
          <p:txBody>
            <a:bodyPr wrap="square" lIns="0" tIns="0" rIns="0" bIns="0" rtlCol="0"/>
            <a:lstStyle/>
            <a:p>
              <a:endParaRPr/>
            </a:p>
          </p:txBody>
        </p:sp>
        <p:sp>
          <p:nvSpPr>
            <p:cNvPr id="7" name="object 7"/>
            <p:cNvSpPr/>
            <p:nvPr/>
          </p:nvSpPr>
          <p:spPr>
            <a:xfrm>
              <a:off x="228599" y="2366772"/>
              <a:ext cx="784860" cy="779145"/>
            </a:xfrm>
            <a:custGeom>
              <a:avLst/>
              <a:gdLst/>
              <a:ahLst/>
              <a:cxnLst/>
              <a:rect l="l" t="t" r="r" b="b"/>
              <a:pathLst>
                <a:path w="784860" h="779144">
                  <a:moveTo>
                    <a:pt x="392430" y="0"/>
                  </a:moveTo>
                  <a:lnTo>
                    <a:pt x="343203" y="3033"/>
                  </a:lnTo>
                  <a:lnTo>
                    <a:pt x="295801" y="11892"/>
                  </a:lnTo>
                  <a:lnTo>
                    <a:pt x="250592" y="26209"/>
                  </a:lnTo>
                  <a:lnTo>
                    <a:pt x="207944" y="45622"/>
                  </a:lnTo>
                  <a:lnTo>
                    <a:pt x="168224" y="69764"/>
                  </a:lnTo>
                  <a:lnTo>
                    <a:pt x="131799" y="98271"/>
                  </a:lnTo>
                  <a:lnTo>
                    <a:pt x="99038" y="130778"/>
                  </a:lnTo>
                  <a:lnTo>
                    <a:pt x="70308" y="166919"/>
                  </a:lnTo>
                  <a:lnTo>
                    <a:pt x="45978" y="206331"/>
                  </a:lnTo>
                  <a:lnTo>
                    <a:pt x="26414" y="248648"/>
                  </a:lnTo>
                  <a:lnTo>
                    <a:pt x="11984" y="293506"/>
                  </a:lnTo>
                  <a:lnTo>
                    <a:pt x="3057" y="340538"/>
                  </a:lnTo>
                  <a:lnTo>
                    <a:pt x="0" y="389382"/>
                  </a:lnTo>
                  <a:lnTo>
                    <a:pt x="3057" y="438225"/>
                  </a:lnTo>
                  <a:lnTo>
                    <a:pt x="11984" y="485257"/>
                  </a:lnTo>
                  <a:lnTo>
                    <a:pt x="26414" y="530115"/>
                  </a:lnTo>
                  <a:lnTo>
                    <a:pt x="45978" y="572432"/>
                  </a:lnTo>
                  <a:lnTo>
                    <a:pt x="70308" y="611844"/>
                  </a:lnTo>
                  <a:lnTo>
                    <a:pt x="99038" y="647985"/>
                  </a:lnTo>
                  <a:lnTo>
                    <a:pt x="131799" y="680492"/>
                  </a:lnTo>
                  <a:lnTo>
                    <a:pt x="168224" y="708999"/>
                  </a:lnTo>
                  <a:lnTo>
                    <a:pt x="207944" y="733141"/>
                  </a:lnTo>
                  <a:lnTo>
                    <a:pt x="250592" y="752554"/>
                  </a:lnTo>
                  <a:lnTo>
                    <a:pt x="295801" y="766871"/>
                  </a:lnTo>
                  <a:lnTo>
                    <a:pt x="343203" y="775730"/>
                  </a:lnTo>
                  <a:lnTo>
                    <a:pt x="392430" y="778764"/>
                  </a:lnTo>
                  <a:lnTo>
                    <a:pt x="441656" y="775730"/>
                  </a:lnTo>
                  <a:lnTo>
                    <a:pt x="489058" y="766871"/>
                  </a:lnTo>
                  <a:lnTo>
                    <a:pt x="534267" y="752554"/>
                  </a:lnTo>
                  <a:lnTo>
                    <a:pt x="576915" y="733141"/>
                  </a:lnTo>
                  <a:lnTo>
                    <a:pt x="616635" y="708999"/>
                  </a:lnTo>
                  <a:lnTo>
                    <a:pt x="653060" y="680492"/>
                  </a:lnTo>
                  <a:lnTo>
                    <a:pt x="685821" y="647985"/>
                  </a:lnTo>
                  <a:lnTo>
                    <a:pt x="714551" y="611844"/>
                  </a:lnTo>
                  <a:lnTo>
                    <a:pt x="738881" y="572432"/>
                  </a:lnTo>
                  <a:lnTo>
                    <a:pt x="758445" y="530115"/>
                  </a:lnTo>
                  <a:lnTo>
                    <a:pt x="772875" y="485257"/>
                  </a:lnTo>
                  <a:lnTo>
                    <a:pt x="781802" y="438225"/>
                  </a:lnTo>
                  <a:lnTo>
                    <a:pt x="784860" y="389382"/>
                  </a:lnTo>
                  <a:lnTo>
                    <a:pt x="781802" y="340538"/>
                  </a:lnTo>
                  <a:lnTo>
                    <a:pt x="772875" y="293506"/>
                  </a:lnTo>
                  <a:lnTo>
                    <a:pt x="758445" y="248648"/>
                  </a:lnTo>
                  <a:lnTo>
                    <a:pt x="738881" y="206331"/>
                  </a:lnTo>
                  <a:lnTo>
                    <a:pt x="714551" y="166919"/>
                  </a:lnTo>
                  <a:lnTo>
                    <a:pt x="685821" y="130778"/>
                  </a:lnTo>
                  <a:lnTo>
                    <a:pt x="653060" y="98271"/>
                  </a:lnTo>
                  <a:lnTo>
                    <a:pt x="616635" y="69764"/>
                  </a:lnTo>
                  <a:lnTo>
                    <a:pt x="576915" y="45622"/>
                  </a:lnTo>
                  <a:lnTo>
                    <a:pt x="534267" y="26209"/>
                  </a:lnTo>
                  <a:lnTo>
                    <a:pt x="489058" y="11892"/>
                  </a:lnTo>
                  <a:lnTo>
                    <a:pt x="441656" y="3033"/>
                  </a:lnTo>
                  <a:lnTo>
                    <a:pt x="392430" y="0"/>
                  </a:lnTo>
                  <a:close/>
                </a:path>
              </a:pathLst>
            </a:custGeom>
            <a:solidFill>
              <a:srgbClr val="006CBE"/>
            </a:solidFill>
          </p:spPr>
          <p:txBody>
            <a:bodyPr wrap="square" lIns="0" tIns="0" rIns="0" bIns="0" rtlCol="0"/>
            <a:lstStyle/>
            <a:p>
              <a:endParaRPr/>
            </a:p>
          </p:txBody>
        </p:sp>
        <p:sp>
          <p:nvSpPr>
            <p:cNvPr id="8" name="object 8"/>
            <p:cNvSpPr/>
            <p:nvPr/>
          </p:nvSpPr>
          <p:spPr>
            <a:xfrm>
              <a:off x="6723887" y="3590544"/>
              <a:ext cx="445134" cy="358775"/>
            </a:xfrm>
            <a:custGeom>
              <a:avLst/>
              <a:gdLst/>
              <a:ahLst/>
              <a:cxnLst/>
              <a:rect l="l" t="t" r="r" b="b"/>
              <a:pathLst>
                <a:path w="445134" h="358775">
                  <a:moveTo>
                    <a:pt x="398620" y="109330"/>
                  </a:moveTo>
                  <a:lnTo>
                    <a:pt x="218554" y="109330"/>
                  </a:lnTo>
                  <a:lnTo>
                    <a:pt x="218554" y="101790"/>
                  </a:lnTo>
                  <a:lnTo>
                    <a:pt x="214784" y="94250"/>
                  </a:lnTo>
                  <a:lnTo>
                    <a:pt x="214784" y="86710"/>
                  </a:lnTo>
                  <a:lnTo>
                    <a:pt x="222089" y="51896"/>
                  </a:lnTo>
                  <a:lnTo>
                    <a:pt x="242121" y="23090"/>
                  </a:lnTo>
                  <a:lnTo>
                    <a:pt x="272051" y="3474"/>
                  </a:lnTo>
                  <a:lnTo>
                    <a:pt x="289795" y="0"/>
                  </a:lnTo>
                  <a:lnTo>
                    <a:pt x="333040" y="0"/>
                  </a:lnTo>
                  <a:lnTo>
                    <a:pt x="345344" y="4240"/>
                  </a:lnTo>
                  <a:lnTo>
                    <a:pt x="360486" y="13724"/>
                  </a:lnTo>
                  <a:lnTo>
                    <a:pt x="373153" y="26389"/>
                  </a:lnTo>
                  <a:lnTo>
                    <a:pt x="420345" y="26389"/>
                  </a:lnTo>
                  <a:lnTo>
                    <a:pt x="416987" y="31102"/>
                  </a:lnTo>
                  <a:lnTo>
                    <a:pt x="405380" y="43001"/>
                  </a:lnTo>
                  <a:lnTo>
                    <a:pt x="392006" y="52780"/>
                  </a:lnTo>
                  <a:lnTo>
                    <a:pt x="434760" y="52780"/>
                  </a:lnTo>
                  <a:lnTo>
                    <a:pt x="425000" y="65032"/>
                  </a:lnTo>
                  <a:lnTo>
                    <a:pt x="412981" y="76932"/>
                  </a:lnTo>
                  <a:lnTo>
                    <a:pt x="399548" y="86710"/>
                  </a:lnTo>
                  <a:lnTo>
                    <a:pt x="399548" y="98020"/>
                  </a:lnTo>
                  <a:lnTo>
                    <a:pt x="398620" y="109330"/>
                  </a:lnTo>
                  <a:close/>
                </a:path>
                <a:path w="445134" h="358775">
                  <a:moveTo>
                    <a:pt x="420345" y="26389"/>
                  </a:moveTo>
                  <a:lnTo>
                    <a:pt x="373153" y="26389"/>
                  </a:lnTo>
                  <a:lnTo>
                    <a:pt x="389473" y="22855"/>
                  </a:lnTo>
                  <a:lnTo>
                    <a:pt x="404732" y="17906"/>
                  </a:lnTo>
                  <a:lnTo>
                    <a:pt x="419285" y="11544"/>
                  </a:lnTo>
                  <a:lnTo>
                    <a:pt x="433484" y="3769"/>
                  </a:lnTo>
                  <a:lnTo>
                    <a:pt x="426473" y="17789"/>
                  </a:lnTo>
                  <a:lnTo>
                    <a:pt x="420345" y="26389"/>
                  </a:lnTo>
                  <a:close/>
                </a:path>
                <a:path w="445134" h="358775">
                  <a:moveTo>
                    <a:pt x="396457" y="135721"/>
                  </a:moveTo>
                  <a:lnTo>
                    <a:pt x="60185" y="135721"/>
                  </a:lnTo>
                  <a:lnTo>
                    <a:pt x="42569" y="120228"/>
                  </a:lnTo>
                  <a:lnTo>
                    <a:pt x="29548" y="102262"/>
                  </a:lnTo>
                  <a:lnTo>
                    <a:pt x="21476" y="82174"/>
                  </a:lnTo>
                  <a:lnTo>
                    <a:pt x="18707" y="60320"/>
                  </a:lnTo>
                  <a:lnTo>
                    <a:pt x="19414" y="46830"/>
                  </a:lnTo>
                  <a:lnTo>
                    <a:pt x="21535" y="34400"/>
                  </a:lnTo>
                  <a:lnTo>
                    <a:pt x="25070" y="22678"/>
                  </a:lnTo>
                  <a:lnTo>
                    <a:pt x="30019" y="11309"/>
                  </a:lnTo>
                  <a:lnTo>
                    <a:pt x="67962" y="49952"/>
                  </a:lnTo>
                  <a:lnTo>
                    <a:pt x="112975" y="80112"/>
                  </a:lnTo>
                  <a:lnTo>
                    <a:pt x="163643" y="100377"/>
                  </a:lnTo>
                  <a:lnTo>
                    <a:pt x="218554" y="109330"/>
                  </a:lnTo>
                  <a:lnTo>
                    <a:pt x="398620" y="109330"/>
                  </a:lnTo>
                  <a:lnTo>
                    <a:pt x="396457" y="135721"/>
                  </a:lnTo>
                  <a:close/>
                </a:path>
                <a:path w="445134" h="358775">
                  <a:moveTo>
                    <a:pt x="434760" y="52780"/>
                  </a:moveTo>
                  <a:lnTo>
                    <a:pt x="392006" y="52780"/>
                  </a:lnTo>
                  <a:lnTo>
                    <a:pt x="406088" y="51484"/>
                  </a:lnTo>
                  <a:lnTo>
                    <a:pt x="419815" y="48067"/>
                  </a:lnTo>
                  <a:lnTo>
                    <a:pt x="432836" y="43237"/>
                  </a:lnTo>
                  <a:lnTo>
                    <a:pt x="444796" y="37699"/>
                  </a:lnTo>
                  <a:lnTo>
                    <a:pt x="435605" y="51719"/>
                  </a:lnTo>
                  <a:lnTo>
                    <a:pt x="434760" y="52780"/>
                  </a:lnTo>
                  <a:close/>
                </a:path>
                <a:path w="445134" h="358775">
                  <a:moveTo>
                    <a:pt x="369975" y="218662"/>
                  </a:moveTo>
                  <a:lnTo>
                    <a:pt x="75268" y="218662"/>
                  </a:lnTo>
                  <a:lnTo>
                    <a:pt x="82809" y="214892"/>
                  </a:lnTo>
                  <a:lnTo>
                    <a:pt x="90350" y="214892"/>
                  </a:lnTo>
                  <a:lnTo>
                    <a:pt x="61658" y="203936"/>
                  </a:lnTo>
                  <a:lnTo>
                    <a:pt x="38975" y="183789"/>
                  </a:lnTo>
                  <a:lnTo>
                    <a:pt x="24069" y="156574"/>
                  </a:lnTo>
                  <a:lnTo>
                    <a:pt x="18707" y="124411"/>
                  </a:lnTo>
                  <a:lnTo>
                    <a:pt x="27839" y="129359"/>
                  </a:lnTo>
                  <a:lnTo>
                    <a:pt x="38032" y="132893"/>
                  </a:lnTo>
                  <a:lnTo>
                    <a:pt x="48932" y="135014"/>
                  </a:lnTo>
                  <a:lnTo>
                    <a:pt x="60185" y="135721"/>
                  </a:lnTo>
                  <a:lnTo>
                    <a:pt x="396457" y="135721"/>
                  </a:lnTo>
                  <a:lnTo>
                    <a:pt x="396211" y="138715"/>
                  </a:lnTo>
                  <a:lnTo>
                    <a:pt x="386265" y="179503"/>
                  </a:lnTo>
                  <a:lnTo>
                    <a:pt x="369975" y="218662"/>
                  </a:lnTo>
                  <a:close/>
                </a:path>
                <a:path w="445134" h="358775">
                  <a:moveTo>
                    <a:pt x="139370" y="358155"/>
                  </a:moveTo>
                  <a:lnTo>
                    <a:pt x="101132" y="355386"/>
                  </a:lnTo>
                  <a:lnTo>
                    <a:pt x="65370" y="347316"/>
                  </a:lnTo>
                  <a:lnTo>
                    <a:pt x="31728" y="334297"/>
                  </a:lnTo>
                  <a:lnTo>
                    <a:pt x="0" y="316765"/>
                  </a:lnTo>
                  <a:lnTo>
                    <a:pt x="22478" y="316684"/>
                  </a:lnTo>
                  <a:lnTo>
                    <a:pt x="52879" y="314504"/>
                  </a:lnTo>
                  <a:lnTo>
                    <a:pt x="81866" y="307730"/>
                  </a:lnTo>
                  <a:lnTo>
                    <a:pt x="109440" y="296008"/>
                  </a:lnTo>
                  <a:lnTo>
                    <a:pt x="135599" y="278983"/>
                  </a:lnTo>
                  <a:lnTo>
                    <a:pt x="106140" y="274271"/>
                  </a:lnTo>
                  <a:lnTo>
                    <a:pt x="80924" y="261076"/>
                  </a:lnTo>
                  <a:lnTo>
                    <a:pt x="61363" y="240811"/>
                  </a:lnTo>
                  <a:lnTo>
                    <a:pt x="48873" y="214892"/>
                  </a:lnTo>
                  <a:lnTo>
                    <a:pt x="56414" y="218662"/>
                  </a:lnTo>
                  <a:lnTo>
                    <a:pt x="369975" y="218662"/>
                  </a:lnTo>
                  <a:lnTo>
                    <a:pt x="346913" y="256146"/>
                  </a:lnTo>
                  <a:lnTo>
                    <a:pt x="317694" y="289394"/>
                  </a:lnTo>
                  <a:lnTo>
                    <a:pt x="282237" y="317522"/>
                  </a:lnTo>
                  <a:lnTo>
                    <a:pt x="240635" y="339227"/>
                  </a:lnTo>
                  <a:lnTo>
                    <a:pt x="192982" y="353205"/>
                  </a:lnTo>
                  <a:lnTo>
                    <a:pt x="139370" y="358155"/>
                  </a:lnTo>
                  <a:close/>
                </a:path>
              </a:pathLst>
            </a:custGeom>
            <a:solidFill>
              <a:srgbClr val="FFFFFF"/>
            </a:solidFill>
          </p:spPr>
          <p:txBody>
            <a:bodyPr wrap="square" lIns="0" tIns="0" rIns="0" bIns="0" rtlCol="0"/>
            <a:lstStyle/>
            <a:p>
              <a:endParaRPr/>
            </a:p>
          </p:txBody>
        </p:sp>
        <p:pic>
          <p:nvPicPr>
            <p:cNvPr id="9" name="object 9"/>
            <p:cNvPicPr/>
            <p:nvPr/>
          </p:nvPicPr>
          <p:blipFill>
            <a:blip r:embed="rId4" cstate="print"/>
            <a:stretch>
              <a:fillRect/>
            </a:stretch>
          </p:blipFill>
          <p:spPr>
            <a:xfrm>
              <a:off x="228599" y="1452372"/>
              <a:ext cx="763523" cy="765035"/>
            </a:xfrm>
            <a:prstGeom prst="rect">
              <a:avLst/>
            </a:prstGeom>
          </p:spPr>
        </p:pic>
        <p:sp>
          <p:nvSpPr>
            <p:cNvPr id="10" name="object 10"/>
            <p:cNvSpPr/>
            <p:nvPr/>
          </p:nvSpPr>
          <p:spPr>
            <a:xfrm>
              <a:off x="413015" y="2499359"/>
              <a:ext cx="459105" cy="454659"/>
            </a:xfrm>
            <a:custGeom>
              <a:avLst/>
              <a:gdLst/>
              <a:ahLst/>
              <a:cxnLst/>
              <a:rect l="l" t="t" r="r" b="b"/>
              <a:pathLst>
                <a:path w="459105" h="454660">
                  <a:moveTo>
                    <a:pt x="103461" y="454181"/>
                  </a:moveTo>
                  <a:lnTo>
                    <a:pt x="8996" y="454181"/>
                  </a:lnTo>
                  <a:lnTo>
                    <a:pt x="8996" y="148394"/>
                  </a:lnTo>
                  <a:lnTo>
                    <a:pt x="103461" y="148394"/>
                  </a:lnTo>
                  <a:lnTo>
                    <a:pt x="103461" y="454181"/>
                  </a:lnTo>
                  <a:close/>
                </a:path>
                <a:path w="459105" h="454660">
                  <a:moveTo>
                    <a:pt x="53980" y="107922"/>
                  </a:moveTo>
                  <a:lnTo>
                    <a:pt x="32261" y="103214"/>
                  </a:lnTo>
                  <a:lnTo>
                    <a:pt x="15181" y="90496"/>
                  </a:lnTo>
                  <a:lnTo>
                    <a:pt x="4006" y="71876"/>
                  </a:lnTo>
                  <a:lnTo>
                    <a:pt x="0" y="49462"/>
                  </a:lnTo>
                  <a:lnTo>
                    <a:pt x="4006" y="27751"/>
                  </a:lnTo>
                  <a:lnTo>
                    <a:pt x="15181" y="10677"/>
                  </a:lnTo>
                  <a:lnTo>
                    <a:pt x="31505" y="0"/>
                  </a:lnTo>
                  <a:lnTo>
                    <a:pt x="76454" y="0"/>
                  </a:lnTo>
                  <a:lnTo>
                    <a:pt x="92778" y="10677"/>
                  </a:lnTo>
                  <a:lnTo>
                    <a:pt x="103953" y="27751"/>
                  </a:lnTo>
                  <a:lnTo>
                    <a:pt x="107960" y="49462"/>
                  </a:lnTo>
                  <a:lnTo>
                    <a:pt x="103953" y="71876"/>
                  </a:lnTo>
                  <a:lnTo>
                    <a:pt x="92778" y="90496"/>
                  </a:lnTo>
                  <a:lnTo>
                    <a:pt x="75698" y="103214"/>
                  </a:lnTo>
                  <a:lnTo>
                    <a:pt x="53980" y="107922"/>
                  </a:lnTo>
                  <a:close/>
                </a:path>
                <a:path w="459105" h="454660">
                  <a:moveTo>
                    <a:pt x="440360" y="188866"/>
                  </a:moveTo>
                  <a:lnTo>
                    <a:pt x="256405" y="188866"/>
                  </a:lnTo>
                  <a:lnTo>
                    <a:pt x="267300" y="171651"/>
                  </a:lnTo>
                  <a:lnTo>
                    <a:pt x="286207" y="155701"/>
                  </a:lnTo>
                  <a:lnTo>
                    <a:pt x="312705" y="143967"/>
                  </a:lnTo>
                  <a:lnTo>
                    <a:pt x="346372" y="139400"/>
                  </a:lnTo>
                  <a:lnTo>
                    <a:pt x="394342" y="146631"/>
                  </a:lnTo>
                  <a:lnTo>
                    <a:pt x="426766" y="167029"/>
                  </a:lnTo>
                  <a:lnTo>
                    <a:pt x="440360" y="188866"/>
                  </a:lnTo>
                  <a:close/>
                </a:path>
                <a:path w="459105" h="454660">
                  <a:moveTo>
                    <a:pt x="256405" y="454181"/>
                  </a:moveTo>
                  <a:lnTo>
                    <a:pt x="161940" y="454181"/>
                  </a:lnTo>
                  <a:lnTo>
                    <a:pt x="161940" y="148394"/>
                  </a:lnTo>
                  <a:lnTo>
                    <a:pt x="251907" y="148394"/>
                  </a:lnTo>
                  <a:lnTo>
                    <a:pt x="251907" y="188866"/>
                  </a:lnTo>
                  <a:lnTo>
                    <a:pt x="440360" y="188866"/>
                  </a:lnTo>
                  <a:lnTo>
                    <a:pt x="446451" y="198651"/>
                  </a:lnTo>
                  <a:lnTo>
                    <a:pt x="452695" y="224841"/>
                  </a:lnTo>
                  <a:lnTo>
                    <a:pt x="314884" y="224841"/>
                  </a:lnTo>
                  <a:lnTo>
                    <a:pt x="284871" y="231094"/>
                  </a:lnTo>
                  <a:lnTo>
                    <a:pt x="267089" y="247887"/>
                  </a:lnTo>
                  <a:lnTo>
                    <a:pt x="258584" y="272269"/>
                  </a:lnTo>
                  <a:lnTo>
                    <a:pt x="256405" y="301287"/>
                  </a:lnTo>
                  <a:lnTo>
                    <a:pt x="256405" y="454181"/>
                  </a:lnTo>
                  <a:close/>
                </a:path>
                <a:path w="459105" h="454660">
                  <a:moveTo>
                    <a:pt x="458831" y="454181"/>
                  </a:moveTo>
                  <a:lnTo>
                    <a:pt x="364365" y="454181"/>
                  </a:lnTo>
                  <a:lnTo>
                    <a:pt x="364240" y="301287"/>
                  </a:lnTo>
                  <a:lnTo>
                    <a:pt x="363592" y="277960"/>
                  </a:lnTo>
                  <a:lnTo>
                    <a:pt x="358180" y="251822"/>
                  </a:lnTo>
                  <a:lnTo>
                    <a:pt x="343490" y="232429"/>
                  </a:lnTo>
                  <a:lnTo>
                    <a:pt x="314884" y="224841"/>
                  </a:lnTo>
                  <a:lnTo>
                    <a:pt x="452695" y="224841"/>
                  </a:lnTo>
                  <a:lnTo>
                    <a:pt x="456204" y="239554"/>
                  </a:lnTo>
                  <a:lnTo>
                    <a:pt x="458831" y="287797"/>
                  </a:lnTo>
                  <a:lnTo>
                    <a:pt x="458831" y="454181"/>
                  </a:lnTo>
                  <a:close/>
                </a:path>
              </a:pathLst>
            </a:custGeom>
            <a:solidFill>
              <a:srgbClr val="FFFFFF"/>
            </a:solidFill>
          </p:spPr>
          <p:txBody>
            <a:bodyPr wrap="square" lIns="0" tIns="0" rIns="0" bIns="0" rtlCol="0"/>
            <a:lstStyle/>
            <a:p>
              <a:endParaRPr/>
            </a:p>
          </p:txBody>
        </p:sp>
      </p:grpSp>
      <p:sp>
        <p:nvSpPr>
          <p:cNvPr id="11" name="object 11"/>
          <p:cNvSpPr txBox="1"/>
          <p:nvPr/>
        </p:nvSpPr>
        <p:spPr>
          <a:xfrm>
            <a:off x="1036256" y="605506"/>
            <a:ext cx="3437254" cy="239395"/>
          </a:xfrm>
          <a:prstGeom prst="rect">
            <a:avLst/>
          </a:prstGeom>
        </p:spPr>
        <p:txBody>
          <a:bodyPr vert="horz" wrap="square" lIns="0" tIns="13335" rIns="0" bIns="0" rtlCol="0">
            <a:spAutoFit/>
          </a:bodyPr>
          <a:lstStyle/>
          <a:p>
            <a:pPr marL="12700">
              <a:lnSpc>
                <a:spcPct val="100000"/>
              </a:lnSpc>
              <a:spcBef>
                <a:spcPts val="105"/>
              </a:spcBef>
            </a:pPr>
            <a:r>
              <a:rPr sz="1400" b="1" u="sng" spc="-10" dirty="0">
                <a:solidFill>
                  <a:srgbClr val="FFFFFF"/>
                </a:solidFill>
                <a:uFill>
                  <a:solidFill>
                    <a:srgbClr val="FFFFFF"/>
                  </a:solidFill>
                </a:uFill>
                <a:latin typeface="Arial"/>
                <a:cs typeface="Arial"/>
                <a:hlinkClick r:id="rId5"/>
              </a:rPr>
              <a:t>https://soldierforlife.army.mil/Retirement</a:t>
            </a:r>
            <a:endParaRPr sz="1400">
              <a:latin typeface="Arial"/>
              <a:cs typeface="Arial"/>
            </a:endParaRPr>
          </a:p>
        </p:txBody>
      </p:sp>
      <p:sp>
        <p:nvSpPr>
          <p:cNvPr id="12" name="object 12"/>
          <p:cNvSpPr txBox="1"/>
          <p:nvPr/>
        </p:nvSpPr>
        <p:spPr>
          <a:xfrm>
            <a:off x="1054390" y="3591675"/>
            <a:ext cx="122999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@USArmySFL</a:t>
            </a:r>
            <a:endParaRPr sz="1400">
              <a:latin typeface="Arial"/>
              <a:cs typeface="Arial"/>
            </a:endParaRPr>
          </a:p>
        </p:txBody>
      </p:sp>
      <p:sp>
        <p:nvSpPr>
          <p:cNvPr id="13" name="object 13"/>
          <p:cNvSpPr txBox="1"/>
          <p:nvPr/>
        </p:nvSpPr>
        <p:spPr>
          <a:xfrm>
            <a:off x="1053499" y="1696440"/>
            <a:ext cx="210312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@USArmySoldierForLife</a:t>
            </a:r>
            <a:endParaRPr sz="1400">
              <a:latin typeface="Arial"/>
              <a:cs typeface="Arial"/>
            </a:endParaRPr>
          </a:p>
        </p:txBody>
      </p:sp>
      <p:grpSp>
        <p:nvGrpSpPr>
          <p:cNvPr id="14" name="object 14"/>
          <p:cNvGrpSpPr/>
          <p:nvPr/>
        </p:nvGrpSpPr>
        <p:grpSpPr>
          <a:xfrm>
            <a:off x="0" y="4572000"/>
            <a:ext cx="9144000" cy="2280285"/>
            <a:chOff x="0" y="4572000"/>
            <a:chExt cx="9144000" cy="2280285"/>
          </a:xfrm>
        </p:grpSpPr>
        <p:sp>
          <p:nvSpPr>
            <p:cNvPr id="15" name="object 15"/>
            <p:cNvSpPr/>
            <p:nvPr/>
          </p:nvSpPr>
          <p:spPr>
            <a:xfrm>
              <a:off x="0" y="5708903"/>
              <a:ext cx="9144000" cy="1143000"/>
            </a:xfrm>
            <a:custGeom>
              <a:avLst/>
              <a:gdLst/>
              <a:ahLst/>
              <a:cxnLst/>
              <a:rect l="l" t="t" r="r" b="b"/>
              <a:pathLst>
                <a:path w="9144000" h="1143000">
                  <a:moveTo>
                    <a:pt x="9144000" y="0"/>
                  </a:moveTo>
                  <a:lnTo>
                    <a:pt x="0" y="0"/>
                  </a:lnTo>
                  <a:lnTo>
                    <a:pt x="0" y="1143000"/>
                  </a:lnTo>
                  <a:lnTo>
                    <a:pt x="9144000" y="1143000"/>
                  </a:lnTo>
                  <a:lnTo>
                    <a:pt x="9144000" y="0"/>
                  </a:lnTo>
                  <a:close/>
                </a:path>
              </a:pathLst>
            </a:custGeom>
            <a:solidFill>
              <a:srgbClr val="000000"/>
            </a:solidFill>
          </p:spPr>
          <p:txBody>
            <a:bodyPr wrap="square" lIns="0" tIns="0" rIns="0" bIns="0" rtlCol="0"/>
            <a:lstStyle/>
            <a:p>
              <a:endParaRPr/>
            </a:p>
          </p:txBody>
        </p:sp>
        <p:pic>
          <p:nvPicPr>
            <p:cNvPr id="16" name="object 16"/>
            <p:cNvPicPr/>
            <p:nvPr/>
          </p:nvPicPr>
          <p:blipFill>
            <a:blip r:embed="rId6" cstate="print"/>
            <a:stretch>
              <a:fillRect/>
            </a:stretch>
          </p:blipFill>
          <p:spPr>
            <a:xfrm>
              <a:off x="6353556" y="4572000"/>
              <a:ext cx="1571243" cy="705611"/>
            </a:xfrm>
            <a:prstGeom prst="rect">
              <a:avLst/>
            </a:prstGeom>
          </p:spPr>
        </p:pic>
      </p:grpSp>
      <p:sp>
        <p:nvSpPr>
          <p:cNvPr id="17" name="object 17"/>
          <p:cNvSpPr txBox="1"/>
          <p:nvPr/>
        </p:nvSpPr>
        <p:spPr>
          <a:xfrm>
            <a:off x="84801" y="4844570"/>
            <a:ext cx="8978265" cy="1588135"/>
          </a:xfrm>
          <a:prstGeom prst="rect">
            <a:avLst/>
          </a:prstGeom>
        </p:spPr>
        <p:txBody>
          <a:bodyPr vert="horz" wrap="square" lIns="0" tIns="115570" rIns="0" bIns="0" rtlCol="0">
            <a:spAutoFit/>
          </a:bodyPr>
          <a:lstStyle/>
          <a:p>
            <a:pPr marL="12700">
              <a:lnSpc>
                <a:spcPct val="100000"/>
              </a:lnSpc>
              <a:spcBef>
                <a:spcPts val="910"/>
              </a:spcBef>
            </a:pPr>
            <a:r>
              <a:rPr sz="1400" b="1" u="sng" spc="-10" dirty="0">
                <a:solidFill>
                  <a:srgbClr val="FFFFFF"/>
                </a:solidFill>
                <a:uFill>
                  <a:solidFill>
                    <a:srgbClr val="FFFFFF"/>
                  </a:solidFill>
                </a:uFill>
                <a:latin typeface="Arial"/>
                <a:cs typeface="Arial"/>
                <a:hlinkClick r:id="rId7"/>
              </a:rPr>
              <a:t>https://soldierforlife.army.mil/Retirement/change-of-mission</a:t>
            </a:r>
            <a:endParaRPr sz="1400">
              <a:latin typeface="Arial"/>
              <a:cs typeface="Arial"/>
            </a:endParaRPr>
          </a:p>
          <a:p>
            <a:pPr marL="5131435" marR="5080" indent="-719455">
              <a:lnSpc>
                <a:spcPct val="100000"/>
              </a:lnSpc>
              <a:spcBef>
                <a:spcPts val="815"/>
              </a:spcBef>
            </a:pPr>
            <a:r>
              <a:rPr sz="1400" b="1" u="sng" spc="-10" dirty="0">
                <a:solidFill>
                  <a:srgbClr val="FFFFFF"/>
                </a:solidFill>
                <a:uFill>
                  <a:solidFill>
                    <a:srgbClr val="FFFFFF"/>
                  </a:solidFill>
                </a:uFill>
                <a:latin typeface="Arial"/>
                <a:cs typeface="Arial"/>
                <a:hlinkClick r:id="rId8"/>
              </a:rPr>
              <a:t>https://soldierforlife.army.mil/Retirement/army-echoes</a:t>
            </a:r>
            <a:r>
              <a:rPr sz="1400" b="1" u="none" spc="-10" dirty="0">
                <a:solidFill>
                  <a:srgbClr val="FFFFFF"/>
                </a:solidFill>
                <a:latin typeface="Arial"/>
                <a:cs typeface="Arial"/>
              </a:rPr>
              <a:t> </a:t>
            </a:r>
            <a:r>
              <a:rPr sz="1400" b="1" u="none" spc="-10" dirty="0">
                <a:solidFill>
                  <a:srgbClr val="FFFFFF"/>
                </a:solidFill>
                <a:latin typeface="Arial"/>
                <a:cs typeface="Arial"/>
                <a:hlinkClick r:id="rId9"/>
              </a:rPr>
              <a:t>https://soldierforlife.army.mil/Retirement/blog</a:t>
            </a:r>
            <a:endParaRPr sz="1400">
              <a:latin typeface="Arial"/>
              <a:cs typeface="Arial"/>
            </a:endParaRPr>
          </a:p>
          <a:p>
            <a:pPr>
              <a:lnSpc>
                <a:spcPct val="100000"/>
              </a:lnSpc>
            </a:pPr>
            <a:endParaRPr sz="1400">
              <a:latin typeface="Arial"/>
              <a:cs typeface="Arial"/>
            </a:endParaRPr>
          </a:p>
          <a:p>
            <a:pPr>
              <a:lnSpc>
                <a:spcPct val="100000"/>
              </a:lnSpc>
              <a:spcBef>
                <a:spcPts val="15"/>
              </a:spcBef>
            </a:pPr>
            <a:endParaRPr sz="1400">
              <a:latin typeface="Arial"/>
              <a:cs typeface="Arial"/>
            </a:endParaRPr>
          </a:p>
          <a:p>
            <a:pPr marL="542925">
              <a:lnSpc>
                <a:spcPct val="100000"/>
              </a:lnSpc>
            </a:pPr>
            <a:r>
              <a:rPr sz="2000" b="1" dirty="0">
                <a:solidFill>
                  <a:srgbClr val="FFD42F"/>
                </a:solidFill>
                <a:latin typeface="Arial"/>
                <a:cs typeface="Arial"/>
              </a:rPr>
              <a:t>Join</a:t>
            </a:r>
            <a:r>
              <a:rPr sz="2000" b="1" spc="-20" dirty="0">
                <a:solidFill>
                  <a:srgbClr val="FFD42F"/>
                </a:solidFill>
                <a:latin typeface="Arial"/>
                <a:cs typeface="Arial"/>
              </a:rPr>
              <a:t> </a:t>
            </a:r>
            <a:r>
              <a:rPr sz="2000" b="1" dirty="0">
                <a:solidFill>
                  <a:srgbClr val="FFD42F"/>
                </a:solidFill>
                <a:latin typeface="Arial"/>
                <a:cs typeface="Arial"/>
              </a:rPr>
              <a:t>the</a:t>
            </a:r>
            <a:r>
              <a:rPr sz="2000" b="1" spc="-40" dirty="0">
                <a:solidFill>
                  <a:srgbClr val="FFD42F"/>
                </a:solidFill>
                <a:latin typeface="Arial"/>
                <a:cs typeface="Arial"/>
              </a:rPr>
              <a:t> </a:t>
            </a:r>
            <a:r>
              <a:rPr sz="2000" b="1" spc="-10" dirty="0">
                <a:solidFill>
                  <a:srgbClr val="FFD42F"/>
                </a:solidFill>
                <a:latin typeface="Arial"/>
                <a:cs typeface="Arial"/>
              </a:rPr>
              <a:t>conversation</a:t>
            </a:r>
            <a:endParaRPr sz="2000">
              <a:latin typeface="Arial"/>
              <a:cs typeface="Arial"/>
            </a:endParaRPr>
          </a:p>
        </p:txBody>
      </p:sp>
      <p:grpSp>
        <p:nvGrpSpPr>
          <p:cNvPr id="18" name="object 18"/>
          <p:cNvGrpSpPr/>
          <p:nvPr/>
        </p:nvGrpSpPr>
        <p:grpSpPr>
          <a:xfrm>
            <a:off x="85344" y="309371"/>
            <a:ext cx="8964295" cy="5396230"/>
            <a:chOff x="85344" y="309371"/>
            <a:chExt cx="8964295" cy="5396230"/>
          </a:xfrm>
        </p:grpSpPr>
        <p:sp>
          <p:nvSpPr>
            <p:cNvPr id="19" name="object 19"/>
            <p:cNvSpPr/>
            <p:nvPr/>
          </p:nvSpPr>
          <p:spPr>
            <a:xfrm>
              <a:off x="5216652" y="5686775"/>
              <a:ext cx="3832860" cy="18415"/>
            </a:xfrm>
            <a:custGeom>
              <a:avLst/>
              <a:gdLst/>
              <a:ahLst/>
              <a:cxnLst/>
              <a:rect l="l" t="t" r="r" b="b"/>
              <a:pathLst>
                <a:path w="3832859" h="18414">
                  <a:moveTo>
                    <a:pt x="3832860" y="0"/>
                  </a:moveTo>
                  <a:lnTo>
                    <a:pt x="0" y="0"/>
                  </a:lnTo>
                  <a:lnTo>
                    <a:pt x="0" y="18288"/>
                  </a:lnTo>
                  <a:lnTo>
                    <a:pt x="3832860" y="18288"/>
                  </a:lnTo>
                  <a:lnTo>
                    <a:pt x="3832860" y="0"/>
                  </a:lnTo>
                  <a:close/>
                </a:path>
              </a:pathLst>
            </a:custGeom>
            <a:solidFill>
              <a:srgbClr val="FFFFFF"/>
            </a:solidFill>
          </p:spPr>
          <p:txBody>
            <a:bodyPr wrap="square" lIns="0" tIns="0" rIns="0" bIns="0" rtlCol="0"/>
            <a:lstStyle/>
            <a:p>
              <a:endParaRPr/>
            </a:p>
          </p:txBody>
        </p:sp>
        <p:pic>
          <p:nvPicPr>
            <p:cNvPr id="20" name="object 20"/>
            <p:cNvPicPr/>
            <p:nvPr/>
          </p:nvPicPr>
          <p:blipFill>
            <a:blip r:embed="rId10" cstate="print"/>
            <a:stretch>
              <a:fillRect/>
            </a:stretch>
          </p:blipFill>
          <p:spPr>
            <a:xfrm>
              <a:off x="85344" y="309371"/>
              <a:ext cx="909827" cy="909827"/>
            </a:xfrm>
            <a:prstGeom prst="rect">
              <a:avLst/>
            </a:prstGeom>
          </p:spPr>
        </p:pic>
        <p:pic>
          <p:nvPicPr>
            <p:cNvPr id="21" name="object 21"/>
            <p:cNvPicPr/>
            <p:nvPr/>
          </p:nvPicPr>
          <p:blipFill>
            <a:blip r:embed="rId11" cstate="print"/>
            <a:stretch>
              <a:fillRect/>
            </a:stretch>
          </p:blipFill>
          <p:spPr>
            <a:xfrm>
              <a:off x="1344168" y="4020311"/>
              <a:ext cx="1144523" cy="954023"/>
            </a:xfrm>
            <a:prstGeom prst="rect">
              <a:avLst/>
            </a:prstGeom>
          </p:spPr>
        </p:pic>
        <p:pic>
          <p:nvPicPr>
            <p:cNvPr id="22" name="object 22"/>
            <p:cNvPicPr/>
            <p:nvPr/>
          </p:nvPicPr>
          <p:blipFill>
            <a:blip r:embed="rId12" cstate="print"/>
            <a:stretch>
              <a:fillRect/>
            </a:stretch>
          </p:blipFill>
          <p:spPr>
            <a:xfrm>
              <a:off x="5939028" y="1524000"/>
              <a:ext cx="842771" cy="472439"/>
            </a:xfrm>
            <a:prstGeom prst="rect">
              <a:avLst/>
            </a:prstGeom>
          </p:spPr>
        </p:pic>
        <p:pic>
          <p:nvPicPr>
            <p:cNvPr id="23" name="object 23"/>
            <p:cNvPicPr/>
            <p:nvPr/>
          </p:nvPicPr>
          <p:blipFill>
            <a:blip r:embed="rId13" cstate="print"/>
            <a:stretch>
              <a:fillRect/>
            </a:stretch>
          </p:blipFill>
          <p:spPr>
            <a:xfrm>
              <a:off x="4571999" y="516636"/>
              <a:ext cx="1107947" cy="406907"/>
            </a:xfrm>
            <a:prstGeom prst="rect">
              <a:avLst/>
            </a:prstGeom>
          </p:spPr>
        </p:pic>
      </p:grpSp>
      <p:sp>
        <p:nvSpPr>
          <p:cNvPr id="24" name="object 24"/>
          <p:cNvSpPr txBox="1"/>
          <p:nvPr/>
        </p:nvSpPr>
        <p:spPr>
          <a:xfrm>
            <a:off x="7317003" y="3571982"/>
            <a:ext cx="122999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@USArmySFL</a:t>
            </a:r>
            <a:endParaRPr sz="1400">
              <a:latin typeface="Arial"/>
              <a:cs typeface="Arial"/>
            </a:endParaRPr>
          </a:p>
        </p:txBody>
      </p:sp>
      <p:sp>
        <p:nvSpPr>
          <p:cNvPr id="25" name="object 25"/>
          <p:cNvSpPr txBox="1"/>
          <p:nvPr/>
        </p:nvSpPr>
        <p:spPr>
          <a:xfrm>
            <a:off x="7317003" y="2621244"/>
            <a:ext cx="122999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@USArmySFL</a:t>
            </a:r>
            <a:endParaRPr sz="1400">
              <a:latin typeface="Arial"/>
              <a:cs typeface="Arial"/>
            </a:endParaRPr>
          </a:p>
        </p:txBody>
      </p:sp>
      <p:sp>
        <p:nvSpPr>
          <p:cNvPr id="26" name="object 26"/>
          <p:cNvSpPr txBox="1"/>
          <p:nvPr/>
        </p:nvSpPr>
        <p:spPr>
          <a:xfrm>
            <a:off x="1083534" y="2589149"/>
            <a:ext cx="122999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@USArmySFL</a:t>
            </a:r>
            <a:endParaRPr sz="1400">
              <a:latin typeface="Arial"/>
              <a:cs typeface="Arial"/>
            </a:endParaRPr>
          </a:p>
        </p:txBody>
      </p:sp>
      <p:sp>
        <p:nvSpPr>
          <p:cNvPr id="27" name="object 27"/>
          <p:cNvSpPr txBox="1"/>
          <p:nvPr/>
        </p:nvSpPr>
        <p:spPr>
          <a:xfrm>
            <a:off x="6825719" y="1636720"/>
            <a:ext cx="2103120"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FFFFFF"/>
                </a:solidFill>
                <a:latin typeface="Arial"/>
                <a:cs typeface="Arial"/>
              </a:rPr>
              <a:t>@USArmySoldierForLife</a:t>
            </a:r>
            <a:endParaRPr sz="1400">
              <a:latin typeface="Arial"/>
              <a:cs typeface="Arial"/>
            </a:endParaRPr>
          </a:p>
        </p:txBody>
      </p:sp>
      <p:sp>
        <p:nvSpPr>
          <p:cNvPr id="28" name="object 28"/>
          <p:cNvSpPr txBox="1"/>
          <p:nvPr/>
        </p:nvSpPr>
        <p:spPr>
          <a:xfrm>
            <a:off x="5717540" y="628026"/>
            <a:ext cx="3326129" cy="223520"/>
          </a:xfrm>
          <a:prstGeom prst="rect">
            <a:avLst/>
          </a:prstGeom>
        </p:spPr>
        <p:txBody>
          <a:bodyPr vert="horz" wrap="square" lIns="0" tIns="12065" rIns="0" bIns="0" rtlCol="0">
            <a:spAutoFit/>
          </a:bodyPr>
          <a:lstStyle/>
          <a:p>
            <a:pPr marL="12700">
              <a:lnSpc>
                <a:spcPct val="100000"/>
              </a:lnSpc>
              <a:spcBef>
                <a:spcPts val="95"/>
              </a:spcBef>
            </a:pPr>
            <a:r>
              <a:rPr sz="1300" b="1" spc="-10" dirty="0">
                <a:solidFill>
                  <a:srgbClr val="FFFFFF"/>
                </a:solidFill>
                <a:latin typeface="Arial"/>
                <a:cs typeface="Arial"/>
              </a:rPr>
              <a:t>https:</a:t>
            </a:r>
            <a:r>
              <a:rPr sz="1300" b="1" spc="-10" dirty="0">
                <a:solidFill>
                  <a:srgbClr val="FFFFFF"/>
                </a:solidFill>
                <a:latin typeface="Arial"/>
                <a:cs typeface="Arial"/>
                <a:hlinkClick r:id="rId14"/>
              </a:rPr>
              <a:t>//www.dvidshub.net/unit/HQDA-</a:t>
            </a:r>
            <a:r>
              <a:rPr sz="1300" b="1" spc="-25" dirty="0">
                <a:solidFill>
                  <a:srgbClr val="FFFFFF"/>
                </a:solidFill>
                <a:latin typeface="Arial"/>
                <a:cs typeface="Arial"/>
                <a:hlinkClick r:id="rId14"/>
              </a:rPr>
              <a:t>RSO</a:t>
            </a:r>
            <a:endParaRPr sz="1300">
              <a:latin typeface="Arial"/>
              <a:cs typeface="Arial"/>
            </a:endParaRPr>
          </a:p>
        </p:txBody>
      </p:sp>
      <p:grpSp>
        <p:nvGrpSpPr>
          <p:cNvPr id="29" name="object 29"/>
          <p:cNvGrpSpPr/>
          <p:nvPr/>
        </p:nvGrpSpPr>
        <p:grpSpPr>
          <a:xfrm>
            <a:off x="12611" y="88813"/>
            <a:ext cx="944880" cy="3998595"/>
            <a:chOff x="12611" y="88813"/>
            <a:chExt cx="944880" cy="3998595"/>
          </a:xfrm>
        </p:grpSpPr>
        <p:pic>
          <p:nvPicPr>
            <p:cNvPr id="30" name="object 30"/>
            <p:cNvPicPr/>
            <p:nvPr/>
          </p:nvPicPr>
          <p:blipFill>
            <a:blip r:embed="rId15" cstate="print"/>
            <a:stretch>
              <a:fillRect/>
            </a:stretch>
          </p:blipFill>
          <p:spPr>
            <a:xfrm>
              <a:off x="304799" y="3352800"/>
              <a:ext cx="652259" cy="734568"/>
            </a:xfrm>
            <a:prstGeom prst="rect">
              <a:avLst/>
            </a:prstGeom>
          </p:spPr>
        </p:pic>
        <p:pic>
          <p:nvPicPr>
            <p:cNvPr id="31" name="object 31"/>
            <p:cNvPicPr/>
            <p:nvPr/>
          </p:nvPicPr>
          <p:blipFill>
            <a:blip r:embed="rId16" cstate="print"/>
            <a:stretch>
              <a:fillRect/>
            </a:stretch>
          </p:blipFill>
          <p:spPr>
            <a:xfrm>
              <a:off x="12611" y="88813"/>
              <a:ext cx="228777" cy="228777"/>
            </a:xfrm>
            <a:prstGeom prst="rect">
              <a:avLst/>
            </a:prstGeom>
          </p:spPr>
        </p:pic>
      </p:gr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15237" y="6530213"/>
            <a:ext cx="196215" cy="208279"/>
          </a:xfrm>
          <a:prstGeom prst="rect">
            <a:avLst/>
          </a:prstGeom>
        </p:spPr>
        <p:txBody>
          <a:bodyPr vert="horz" wrap="square" lIns="0" tIns="12700" rIns="0" bIns="0" rtlCol="0">
            <a:spAutoFit/>
          </a:bodyPr>
          <a:lstStyle/>
          <a:p>
            <a:pPr marL="12700">
              <a:lnSpc>
                <a:spcPct val="100000"/>
              </a:lnSpc>
              <a:spcBef>
                <a:spcPts val="100"/>
              </a:spcBef>
            </a:pPr>
            <a:r>
              <a:rPr sz="1200" b="1" spc="-25" dirty="0">
                <a:solidFill>
                  <a:srgbClr val="FFFFFF"/>
                </a:solidFill>
                <a:latin typeface="Arial"/>
                <a:cs typeface="Arial"/>
              </a:rPr>
              <a:t>45</a:t>
            </a:r>
            <a:endParaRPr sz="1200">
              <a:latin typeface="Arial"/>
              <a:cs typeface="Arial"/>
            </a:endParaRPr>
          </a:p>
        </p:txBody>
      </p:sp>
      <p:pic>
        <p:nvPicPr>
          <p:cNvPr id="3" name="object 3"/>
          <p:cNvPicPr/>
          <p:nvPr/>
        </p:nvPicPr>
        <p:blipFill>
          <a:blip r:embed="rId2" cstate="print"/>
          <a:stretch>
            <a:fillRect/>
          </a:stretch>
        </p:blipFill>
        <p:spPr>
          <a:xfrm>
            <a:off x="5430629" y="1253145"/>
            <a:ext cx="1497751" cy="1497255"/>
          </a:xfrm>
          <a:prstGeom prst="rect">
            <a:avLst/>
          </a:prstGeom>
        </p:spPr>
      </p:pic>
      <p:grpSp>
        <p:nvGrpSpPr>
          <p:cNvPr id="4" name="object 4"/>
          <p:cNvGrpSpPr/>
          <p:nvPr/>
        </p:nvGrpSpPr>
        <p:grpSpPr>
          <a:xfrm>
            <a:off x="203838" y="1494423"/>
            <a:ext cx="7994015" cy="5059045"/>
            <a:chOff x="203838" y="1494423"/>
            <a:chExt cx="7994015" cy="5059045"/>
          </a:xfrm>
        </p:grpSpPr>
        <p:pic>
          <p:nvPicPr>
            <p:cNvPr id="5" name="object 5"/>
            <p:cNvPicPr/>
            <p:nvPr/>
          </p:nvPicPr>
          <p:blipFill>
            <a:blip r:embed="rId3" cstate="print"/>
            <a:stretch>
              <a:fillRect/>
            </a:stretch>
          </p:blipFill>
          <p:spPr>
            <a:xfrm>
              <a:off x="203838" y="1494423"/>
              <a:ext cx="3529961" cy="5058776"/>
            </a:xfrm>
            <a:prstGeom prst="rect">
              <a:avLst/>
            </a:prstGeom>
          </p:spPr>
        </p:pic>
        <p:pic>
          <p:nvPicPr>
            <p:cNvPr id="6" name="object 6"/>
            <p:cNvPicPr/>
            <p:nvPr/>
          </p:nvPicPr>
          <p:blipFill>
            <a:blip r:embed="rId4" cstate="print"/>
            <a:stretch>
              <a:fillRect/>
            </a:stretch>
          </p:blipFill>
          <p:spPr>
            <a:xfrm>
              <a:off x="4383024" y="4046220"/>
              <a:ext cx="1516367" cy="1516379"/>
            </a:xfrm>
            <a:prstGeom prst="rect">
              <a:avLst/>
            </a:prstGeom>
          </p:spPr>
        </p:pic>
        <p:pic>
          <p:nvPicPr>
            <p:cNvPr id="7" name="object 7"/>
            <p:cNvPicPr/>
            <p:nvPr/>
          </p:nvPicPr>
          <p:blipFill>
            <a:blip r:embed="rId5" cstate="print"/>
            <a:stretch>
              <a:fillRect/>
            </a:stretch>
          </p:blipFill>
          <p:spPr>
            <a:xfrm>
              <a:off x="6541007" y="3924300"/>
              <a:ext cx="1656586" cy="1638299"/>
            </a:xfrm>
            <a:prstGeom prst="rect">
              <a:avLst/>
            </a:prstGeom>
          </p:spPr>
        </p:pic>
      </p:grpSp>
      <p:sp>
        <p:nvSpPr>
          <p:cNvPr id="8" name="object 8"/>
          <p:cNvSpPr txBox="1"/>
          <p:nvPr/>
        </p:nvSpPr>
        <p:spPr>
          <a:xfrm>
            <a:off x="4674234" y="3096694"/>
            <a:ext cx="2995930" cy="574040"/>
          </a:xfrm>
          <a:prstGeom prst="rect">
            <a:avLst/>
          </a:prstGeom>
        </p:spPr>
        <p:txBody>
          <a:bodyPr vert="horz" wrap="square" lIns="0" tIns="12700" rIns="0" bIns="0" rtlCol="0">
            <a:spAutoFit/>
          </a:bodyPr>
          <a:lstStyle/>
          <a:p>
            <a:pPr marL="12700">
              <a:lnSpc>
                <a:spcPct val="100000"/>
              </a:lnSpc>
              <a:spcBef>
                <a:spcPts val="100"/>
              </a:spcBef>
            </a:pPr>
            <a:r>
              <a:rPr sz="3600" b="1" spc="-10" dirty="0">
                <a:solidFill>
                  <a:srgbClr val="C00000"/>
                </a:solidFill>
                <a:latin typeface="Arial"/>
                <a:cs typeface="Arial"/>
              </a:rPr>
              <a:t>QUESTIONS?</a:t>
            </a:r>
            <a:endParaRPr sz="3600">
              <a:latin typeface="Arial"/>
              <a:cs typeface="Arial"/>
            </a:endParaRPr>
          </a:p>
        </p:txBody>
      </p:sp>
      <p:sp>
        <p:nvSpPr>
          <p:cNvPr id="9" name="object 9"/>
          <p:cNvSpPr txBox="1">
            <a:spLocks noGrp="1"/>
          </p:cNvSpPr>
          <p:nvPr>
            <p:ph type="ctrTitle"/>
          </p:nvPr>
        </p:nvSpPr>
        <p:spPr>
          <a:prstGeom prst="rect">
            <a:avLst/>
          </a:prstGeom>
        </p:spPr>
        <p:txBody>
          <a:bodyPr vert="horz" wrap="square" lIns="0" tIns="12700" rIns="0" bIns="0" rtlCol="0">
            <a:spAutoFit/>
          </a:bodyPr>
          <a:lstStyle/>
          <a:p>
            <a:pPr marL="175260">
              <a:lnSpc>
                <a:spcPct val="100000"/>
              </a:lnSpc>
              <a:spcBef>
                <a:spcPts val="100"/>
              </a:spcBef>
            </a:pPr>
            <a:r>
              <a:rPr dirty="0"/>
              <a:t>Thank</a:t>
            </a:r>
            <a:r>
              <a:rPr spc="-60" dirty="0"/>
              <a:t> </a:t>
            </a:r>
            <a:r>
              <a:rPr dirty="0"/>
              <a:t>you</a:t>
            </a:r>
            <a:r>
              <a:rPr spc="-35" dirty="0"/>
              <a:t> </a:t>
            </a:r>
            <a:r>
              <a:rPr dirty="0"/>
              <a:t>for</a:t>
            </a:r>
            <a:r>
              <a:rPr spc="-40" dirty="0"/>
              <a:t> </a:t>
            </a:r>
            <a:r>
              <a:rPr dirty="0"/>
              <a:t>your</a:t>
            </a:r>
            <a:r>
              <a:rPr spc="-35" dirty="0"/>
              <a:t> </a:t>
            </a:r>
            <a:r>
              <a:rPr spc="-10" dirty="0"/>
              <a:t>service!!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1302" y="6029912"/>
            <a:ext cx="8274050" cy="453390"/>
          </a:xfrm>
          <a:prstGeom prst="rect">
            <a:avLst/>
          </a:prstGeom>
        </p:spPr>
        <p:txBody>
          <a:bodyPr vert="horz" wrap="square" lIns="0" tIns="12700" rIns="0" bIns="0" rtlCol="0">
            <a:spAutoFit/>
          </a:bodyPr>
          <a:lstStyle/>
          <a:p>
            <a:pPr marL="12700" marR="5080">
              <a:lnSpc>
                <a:spcPct val="100000"/>
              </a:lnSpc>
              <a:spcBef>
                <a:spcPts val="100"/>
              </a:spcBef>
            </a:pPr>
            <a:r>
              <a:rPr sz="1400" dirty="0">
                <a:latin typeface="Arial"/>
                <a:cs typeface="Arial"/>
              </a:rPr>
              <a:t>For</a:t>
            </a:r>
            <a:r>
              <a:rPr sz="1400" spc="-45" dirty="0">
                <a:latin typeface="Arial"/>
                <a:cs typeface="Arial"/>
              </a:rPr>
              <a:t> </a:t>
            </a:r>
            <a:r>
              <a:rPr sz="1400" dirty="0">
                <a:latin typeface="Arial"/>
                <a:cs typeface="Arial"/>
              </a:rPr>
              <a:t>detailed</a:t>
            </a:r>
            <a:r>
              <a:rPr sz="1400" spc="-50" dirty="0">
                <a:latin typeface="Arial"/>
                <a:cs typeface="Arial"/>
              </a:rPr>
              <a:t> </a:t>
            </a:r>
            <a:r>
              <a:rPr sz="1400" dirty="0">
                <a:latin typeface="Arial"/>
                <a:cs typeface="Arial"/>
              </a:rPr>
              <a:t>information</a:t>
            </a:r>
            <a:r>
              <a:rPr sz="1400" spc="-60" dirty="0">
                <a:latin typeface="Arial"/>
                <a:cs typeface="Arial"/>
              </a:rPr>
              <a:t> </a:t>
            </a:r>
            <a:r>
              <a:rPr sz="1400" dirty="0">
                <a:latin typeface="Arial"/>
                <a:cs typeface="Arial"/>
              </a:rPr>
              <a:t>regarding</a:t>
            </a:r>
            <a:r>
              <a:rPr sz="1400" spc="-60" dirty="0">
                <a:latin typeface="Arial"/>
                <a:cs typeface="Arial"/>
              </a:rPr>
              <a:t> </a:t>
            </a:r>
            <a:r>
              <a:rPr sz="1400" dirty="0">
                <a:latin typeface="Arial"/>
                <a:cs typeface="Arial"/>
              </a:rPr>
              <a:t>this</a:t>
            </a:r>
            <a:r>
              <a:rPr sz="1400" spc="-25" dirty="0">
                <a:latin typeface="Arial"/>
                <a:cs typeface="Arial"/>
              </a:rPr>
              <a:t> </a:t>
            </a:r>
            <a:r>
              <a:rPr sz="1400" dirty="0">
                <a:latin typeface="Arial"/>
                <a:cs typeface="Arial"/>
              </a:rPr>
              <a:t>timeline,</a:t>
            </a:r>
            <a:r>
              <a:rPr sz="1400" spc="-55" dirty="0">
                <a:latin typeface="Arial"/>
                <a:cs typeface="Arial"/>
              </a:rPr>
              <a:t> </a:t>
            </a:r>
            <a:r>
              <a:rPr sz="1400" dirty="0">
                <a:latin typeface="Arial"/>
                <a:cs typeface="Arial"/>
              </a:rPr>
              <a:t>refer</a:t>
            </a:r>
            <a:r>
              <a:rPr sz="1400" spc="-45" dirty="0">
                <a:latin typeface="Arial"/>
                <a:cs typeface="Arial"/>
              </a:rPr>
              <a:t> </a:t>
            </a:r>
            <a:r>
              <a:rPr sz="1400" dirty="0">
                <a:latin typeface="Arial"/>
                <a:cs typeface="Arial"/>
              </a:rPr>
              <a:t>to</a:t>
            </a:r>
            <a:r>
              <a:rPr sz="1400" spc="-35" dirty="0">
                <a:latin typeface="Arial"/>
                <a:cs typeface="Arial"/>
              </a:rPr>
              <a:t> </a:t>
            </a:r>
            <a:r>
              <a:rPr sz="1400" dirty="0">
                <a:latin typeface="Arial"/>
                <a:cs typeface="Arial"/>
              </a:rPr>
              <a:t>the</a:t>
            </a:r>
            <a:r>
              <a:rPr sz="1400" spc="-35" dirty="0">
                <a:latin typeface="Arial"/>
                <a:cs typeface="Arial"/>
              </a:rPr>
              <a:t> </a:t>
            </a:r>
            <a:r>
              <a:rPr sz="1400" spc="-10" dirty="0">
                <a:latin typeface="Arial"/>
                <a:cs typeface="Arial"/>
              </a:rPr>
              <a:t>U.S.</a:t>
            </a:r>
            <a:r>
              <a:rPr sz="1400" spc="-85" dirty="0">
                <a:latin typeface="Arial"/>
                <a:cs typeface="Arial"/>
              </a:rPr>
              <a:t> </a:t>
            </a:r>
            <a:r>
              <a:rPr sz="1400" dirty="0">
                <a:latin typeface="Arial"/>
                <a:cs typeface="Arial"/>
              </a:rPr>
              <a:t>Army</a:t>
            </a:r>
            <a:r>
              <a:rPr sz="1400" spc="-30" dirty="0">
                <a:latin typeface="Arial"/>
                <a:cs typeface="Arial"/>
              </a:rPr>
              <a:t> </a:t>
            </a:r>
            <a:r>
              <a:rPr sz="1400" dirty="0">
                <a:latin typeface="Arial"/>
                <a:cs typeface="Arial"/>
              </a:rPr>
              <a:t>Retirement</a:t>
            </a:r>
            <a:r>
              <a:rPr sz="1400" spc="-55" dirty="0">
                <a:latin typeface="Arial"/>
                <a:cs typeface="Arial"/>
              </a:rPr>
              <a:t> </a:t>
            </a:r>
            <a:r>
              <a:rPr sz="1400" dirty="0">
                <a:latin typeface="Arial"/>
                <a:cs typeface="Arial"/>
              </a:rPr>
              <a:t>Planning</a:t>
            </a:r>
            <a:r>
              <a:rPr sz="1400" spc="-35" dirty="0">
                <a:latin typeface="Arial"/>
                <a:cs typeface="Arial"/>
              </a:rPr>
              <a:t> </a:t>
            </a:r>
            <a:r>
              <a:rPr sz="1400" dirty="0">
                <a:latin typeface="Arial"/>
                <a:cs typeface="Arial"/>
              </a:rPr>
              <a:t>Guide</a:t>
            </a:r>
            <a:r>
              <a:rPr sz="1400" spc="-40" dirty="0">
                <a:latin typeface="Arial"/>
                <a:cs typeface="Arial"/>
              </a:rPr>
              <a:t> </a:t>
            </a:r>
            <a:r>
              <a:rPr sz="1400" spc="-10" dirty="0">
                <a:latin typeface="Arial"/>
                <a:cs typeface="Arial"/>
              </a:rPr>
              <a:t>located </a:t>
            </a:r>
            <a:r>
              <a:rPr sz="1400" dirty="0">
                <a:latin typeface="Arial"/>
                <a:cs typeface="Arial"/>
              </a:rPr>
              <a:t>at</a:t>
            </a:r>
            <a:r>
              <a:rPr sz="1400" spc="135" dirty="0">
                <a:latin typeface="Arial"/>
                <a:cs typeface="Arial"/>
              </a:rPr>
              <a:t> </a:t>
            </a:r>
            <a:r>
              <a:rPr sz="1400" u="sng" spc="-10" dirty="0">
                <a:solidFill>
                  <a:srgbClr val="0000FF"/>
                </a:solidFill>
                <a:uFill>
                  <a:solidFill>
                    <a:srgbClr val="0000FF"/>
                  </a:solidFill>
                </a:uFill>
                <a:latin typeface="Arial"/>
                <a:cs typeface="Arial"/>
                <a:hlinkClick r:id="rId3"/>
              </a:rPr>
              <a:t>https://soldierforlife.army.mil/Retirement/retirement-planning</a:t>
            </a:r>
            <a:endParaRPr sz="1400">
              <a:latin typeface="Arial"/>
              <a:cs typeface="Arial"/>
            </a:endParaRPr>
          </a:p>
        </p:txBody>
      </p:sp>
      <p:sp>
        <p:nvSpPr>
          <p:cNvPr id="3" name="object 3"/>
          <p:cNvSpPr txBox="1">
            <a:spLocks noGrp="1"/>
          </p:cNvSpPr>
          <p:nvPr>
            <p:ph type="title"/>
          </p:nvPr>
        </p:nvSpPr>
        <p:spPr>
          <a:xfrm>
            <a:off x="1377854" y="20827"/>
            <a:ext cx="6388735" cy="513715"/>
          </a:xfrm>
          <a:prstGeom prst="rect">
            <a:avLst/>
          </a:prstGeom>
        </p:spPr>
        <p:txBody>
          <a:bodyPr vert="horz" wrap="square" lIns="0" tIns="12700" rIns="0" bIns="0" rtlCol="0">
            <a:spAutoFit/>
          </a:bodyPr>
          <a:lstStyle/>
          <a:p>
            <a:pPr marL="12700">
              <a:lnSpc>
                <a:spcPct val="100000"/>
              </a:lnSpc>
              <a:spcBef>
                <a:spcPts val="100"/>
              </a:spcBef>
            </a:pPr>
            <a:r>
              <a:rPr spc="-10" dirty="0"/>
              <a:t>Non-</a:t>
            </a:r>
            <a:r>
              <a:rPr dirty="0"/>
              <a:t>Regular</a:t>
            </a:r>
            <a:r>
              <a:rPr spc="-90" dirty="0"/>
              <a:t> </a:t>
            </a:r>
            <a:r>
              <a:rPr dirty="0"/>
              <a:t>Retirement</a:t>
            </a:r>
            <a:r>
              <a:rPr spc="-65" dirty="0"/>
              <a:t> </a:t>
            </a:r>
            <a:r>
              <a:rPr spc="-10" dirty="0"/>
              <a:t>Process</a:t>
            </a:r>
          </a:p>
        </p:txBody>
      </p:sp>
      <p:pic>
        <p:nvPicPr>
          <p:cNvPr id="4" name="object 4"/>
          <p:cNvPicPr/>
          <p:nvPr/>
        </p:nvPicPr>
        <p:blipFill>
          <a:blip r:embed="rId4" cstate="print"/>
          <a:stretch>
            <a:fillRect/>
          </a:stretch>
        </p:blipFill>
        <p:spPr>
          <a:xfrm>
            <a:off x="7315200" y="1075944"/>
            <a:ext cx="838199" cy="891539"/>
          </a:xfrm>
          <a:prstGeom prst="rect">
            <a:avLst/>
          </a:prstGeom>
        </p:spPr>
      </p:pic>
      <p:grpSp>
        <p:nvGrpSpPr>
          <p:cNvPr id="5" name="object 5"/>
          <p:cNvGrpSpPr/>
          <p:nvPr/>
        </p:nvGrpSpPr>
        <p:grpSpPr>
          <a:xfrm>
            <a:off x="1059180" y="2100072"/>
            <a:ext cx="7324725" cy="3712210"/>
            <a:chOff x="1059180" y="2100072"/>
            <a:chExt cx="7324725" cy="3712210"/>
          </a:xfrm>
        </p:grpSpPr>
        <p:sp>
          <p:nvSpPr>
            <p:cNvPr id="6" name="object 6"/>
            <p:cNvSpPr/>
            <p:nvPr/>
          </p:nvSpPr>
          <p:spPr>
            <a:xfrm>
              <a:off x="1078230" y="2119122"/>
              <a:ext cx="6346825" cy="20320"/>
            </a:xfrm>
            <a:custGeom>
              <a:avLst/>
              <a:gdLst/>
              <a:ahLst/>
              <a:cxnLst/>
              <a:rect l="l" t="t" r="r" b="b"/>
              <a:pathLst>
                <a:path w="6346825" h="20319">
                  <a:moveTo>
                    <a:pt x="0" y="0"/>
                  </a:moveTo>
                  <a:lnTo>
                    <a:pt x="6346761" y="20154"/>
                  </a:lnTo>
                </a:path>
              </a:pathLst>
            </a:custGeom>
            <a:ln w="38100">
              <a:solidFill>
                <a:srgbClr val="000000"/>
              </a:solidFill>
            </a:ln>
          </p:spPr>
          <p:txBody>
            <a:bodyPr wrap="square" lIns="0" tIns="0" rIns="0" bIns="0" rtlCol="0"/>
            <a:lstStyle/>
            <a:p>
              <a:endParaRPr/>
            </a:p>
          </p:txBody>
        </p:sp>
        <p:sp>
          <p:nvSpPr>
            <p:cNvPr id="7" name="object 7"/>
            <p:cNvSpPr/>
            <p:nvPr/>
          </p:nvSpPr>
          <p:spPr>
            <a:xfrm>
              <a:off x="2323338" y="4197859"/>
              <a:ext cx="5258435" cy="635"/>
            </a:xfrm>
            <a:custGeom>
              <a:avLst/>
              <a:gdLst/>
              <a:ahLst/>
              <a:cxnLst/>
              <a:rect l="l" t="t" r="r" b="b"/>
              <a:pathLst>
                <a:path w="5258434" h="635">
                  <a:moveTo>
                    <a:pt x="0" y="635"/>
                  </a:moveTo>
                  <a:lnTo>
                    <a:pt x="5258358" y="0"/>
                  </a:lnTo>
                </a:path>
              </a:pathLst>
            </a:custGeom>
            <a:ln w="38100">
              <a:solidFill>
                <a:srgbClr val="000000"/>
              </a:solidFill>
            </a:ln>
          </p:spPr>
          <p:txBody>
            <a:bodyPr wrap="square" lIns="0" tIns="0" rIns="0" bIns="0" rtlCol="0"/>
            <a:lstStyle/>
            <a:p>
              <a:endParaRPr/>
            </a:p>
          </p:txBody>
        </p:sp>
        <p:sp>
          <p:nvSpPr>
            <p:cNvPr id="8" name="object 8"/>
            <p:cNvSpPr/>
            <p:nvPr/>
          </p:nvSpPr>
          <p:spPr>
            <a:xfrm>
              <a:off x="7401306" y="2138934"/>
              <a:ext cx="963294" cy="1089025"/>
            </a:xfrm>
            <a:custGeom>
              <a:avLst/>
              <a:gdLst/>
              <a:ahLst/>
              <a:cxnLst/>
              <a:rect l="l" t="t" r="r" b="b"/>
              <a:pathLst>
                <a:path w="963295" h="1089025">
                  <a:moveTo>
                    <a:pt x="0" y="0"/>
                  </a:moveTo>
                  <a:lnTo>
                    <a:pt x="45340" y="1185"/>
                  </a:lnTo>
                  <a:lnTo>
                    <a:pt x="90141" y="4705"/>
                  </a:lnTo>
                  <a:lnTo>
                    <a:pt x="134356" y="10509"/>
                  </a:lnTo>
                  <a:lnTo>
                    <a:pt x="177939" y="18544"/>
                  </a:lnTo>
                  <a:lnTo>
                    <a:pt x="220844" y="28758"/>
                  </a:lnTo>
                  <a:lnTo>
                    <a:pt x="263024" y="41098"/>
                  </a:lnTo>
                  <a:lnTo>
                    <a:pt x="304434" y="55512"/>
                  </a:lnTo>
                  <a:lnTo>
                    <a:pt x="345026" y="71948"/>
                  </a:lnTo>
                  <a:lnTo>
                    <a:pt x="384755" y="90353"/>
                  </a:lnTo>
                  <a:lnTo>
                    <a:pt x="423575" y="110676"/>
                  </a:lnTo>
                  <a:lnTo>
                    <a:pt x="461439" y="132864"/>
                  </a:lnTo>
                  <a:lnTo>
                    <a:pt x="498300" y="156864"/>
                  </a:lnTo>
                  <a:lnTo>
                    <a:pt x="534114" y="182625"/>
                  </a:lnTo>
                  <a:lnTo>
                    <a:pt x="568833" y="210093"/>
                  </a:lnTo>
                  <a:lnTo>
                    <a:pt x="602410" y="239218"/>
                  </a:lnTo>
                  <a:lnTo>
                    <a:pt x="634801" y="269946"/>
                  </a:lnTo>
                  <a:lnTo>
                    <a:pt x="665959" y="302225"/>
                  </a:lnTo>
                  <a:lnTo>
                    <a:pt x="695837" y="336003"/>
                  </a:lnTo>
                  <a:lnTo>
                    <a:pt x="724389" y="371228"/>
                  </a:lnTo>
                  <a:lnTo>
                    <a:pt x="751569" y="407847"/>
                  </a:lnTo>
                  <a:lnTo>
                    <a:pt x="777331" y="445808"/>
                  </a:lnTo>
                  <a:lnTo>
                    <a:pt x="801628" y="485059"/>
                  </a:lnTo>
                  <a:lnTo>
                    <a:pt x="824414" y="525547"/>
                  </a:lnTo>
                  <a:lnTo>
                    <a:pt x="845644" y="567221"/>
                  </a:lnTo>
                  <a:lnTo>
                    <a:pt x="865269" y="610027"/>
                  </a:lnTo>
                  <a:lnTo>
                    <a:pt x="883246" y="653914"/>
                  </a:lnTo>
                  <a:lnTo>
                    <a:pt x="899526" y="698830"/>
                  </a:lnTo>
                  <a:lnTo>
                    <a:pt x="914064" y="744721"/>
                  </a:lnTo>
                  <a:lnTo>
                    <a:pt x="926814" y="791536"/>
                  </a:lnTo>
                  <a:lnTo>
                    <a:pt x="937729" y="839223"/>
                  </a:lnTo>
                  <a:lnTo>
                    <a:pt x="946764" y="887729"/>
                  </a:lnTo>
                  <a:lnTo>
                    <a:pt x="953871" y="937001"/>
                  </a:lnTo>
                  <a:lnTo>
                    <a:pt x="959005" y="986988"/>
                  </a:lnTo>
                  <a:lnTo>
                    <a:pt x="962119" y="1037638"/>
                  </a:lnTo>
                  <a:lnTo>
                    <a:pt x="963168" y="1088898"/>
                  </a:lnTo>
                </a:path>
              </a:pathLst>
            </a:custGeom>
            <a:ln w="38100">
              <a:solidFill>
                <a:srgbClr val="000000"/>
              </a:solidFill>
            </a:ln>
          </p:spPr>
          <p:txBody>
            <a:bodyPr wrap="square" lIns="0" tIns="0" rIns="0" bIns="0" rtlCol="0"/>
            <a:lstStyle/>
            <a:p>
              <a:endParaRPr/>
            </a:p>
          </p:txBody>
        </p:sp>
        <p:sp>
          <p:nvSpPr>
            <p:cNvPr id="9" name="object 9"/>
            <p:cNvSpPr/>
            <p:nvPr/>
          </p:nvSpPr>
          <p:spPr>
            <a:xfrm>
              <a:off x="7518653" y="3210305"/>
              <a:ext cx="845819" cy="988060"/>
            </a:xfrm>
            <a:custGeom>
              <a:avLst/>
              <a:gdLst/>
              <a:ahLst/>
              <a:cxnLst/>
              <a:rect l="l" t="t" r="r" b="b"/>
              <a:pathLst>
                <a:path w="845820" h="988060">
                  <a:moveTo>
                    <a:pt x="0" y="987552"/>
                  </a:moveTo>
                  <a:lnTo>
                    <a:pt x="44920" y="986183"/>
                  </a:lnTo>
                  <a:lnTo>
                    <a:pt x="89230" y="982122"/>
                  </a:lnTo>
                  <a:lnTo>
                    <a:pt x="132870" y="975436"/>
                  </a:lnTo>
                  <a:lnTo>
                    <a:pt x="175783" y="966196"/>
                  </a:lnTo>
                  <a:lnTo>
                    <a:pt x="217911" y="954467"/>
                  </a:lnTo>
                  <a:lnTo>
                    <a:pt x="259193" y="940320"/>
                  </a:lnTo>
                  <a:lnTo>
                    <a:pt x="299573" y="923821"/>
                  </a:lnTo>
                  <a:lnTo>
                    <a:pt x="338991" y="905040"/>
                  </a:lnTo>
                  <a:lnTo>
                    <a:pt x="377390" y="884044"/>
                  </a:lnTo>
                  <a:lnTo>
                    <a:pt x="414710" y="860902"/>
                  </a:lnTo>
                  <a:lnTo>
                    <a:pt x="450893" y="835682"/>
                  </a:lnTo>
                  <a:lnTo>
                    <a:pt x="485881" y="808452"/>
                  </a:lnTo>
                  <a:lnTo>
                    <a:pt x="519616" y="779281"/>
                  </a:lnTo>
                  <a:lnTo>
                    <a:pt x="552038" y="748236"/>
                  </a:lnTo>
                  <a:lnTo>
                    <a:pt x="583090" y="715386"/>
                  </a:lnTo>
                  <a:lnTo>
                    <a:pt x="612713" y="680800"/>
                  </a:lnTo>
                  <a:lnTo>
                    <a:pt x="640848" y="644545"/>
                  </a:lnTo>
                  <a:lnTo>
                    <a:pt x="667437" y="606690"/>
                  </a:lnTo>
                  <a:lnTo>
                    <a:pt x="692422" y="567302"/>
                  </a:lnTo>
                  <a:lnTo>
                    <a:pt x="715744" y="526451"/>
                  </a:lnTo>
                  <a:lnTo>
                    <a:pt x="737345" y="484205"/>
                  </a:lnTo>
                  <a:lnTo>
                    <a:pt x="757166" y="440631"/>
                  </a:lnTo>
                  <a:lnTo>
                    <a:pt x="775149" y="395798"/>
                  </a:lnTo>
                  <a:lnTo>
                    <a:pt x="791235" y="349774"/>
                  </a:lnTo>
                  <a:lnTo>
                    <a:pt x="805366" y="302628"/>
                  </a:lnTo>
                  <a:lnTo>
                    <a:pt x="817483" y="254428"/>
                  </a:lnTo>
                  <a:lnTo>
                    <a:pt x="827528" y="205241"/>
                  </a:lnTo>
                  <a:lnTo>
                    <a:pt x="835443" y="155137"/>
                  </a:lnTo>
                  <a:lnTo>
                    <a:pt x="841169" y="104183"/>
                  </a:lnTo>
                  <a:lnTo>
                    <a:pt x="844647" y="52448"/>
                  </a:lnTo>
                  <a:lnTo>
                    <a:pt x="845819" y="0"/>
                  </a:lnTo>
                </a:path>
              </a:pathLst>
            </a:custGeom>
            <a:ln w="38100">
              <a:solidFill>
                <a:srgbClr val="000000"/>
              </a:solidFill>
            </a:ln>
          </p:spPr>
          <p:txBody>
            <a:bodyPr wrap="square" lIns="0" tIns="0" rIns="0" bIns="0" rtlCol="0"/>
            <a:lstStyle/>
            <a:p>
              <a:endParaRPr/>
            </a:p>
          </p:txBody>
        </p:sp>
        <p:sp>
          <p:nvSpPr>
            <p:cNvPr id="10" name="object 10"/>
            <p:cNvSpPr/>
            <p:nvPr/>
          </p:nvSpPr>
          <p:spPr>
            <a:xfrm>
              <a:off x="1521713" y="4196333"/>
              <a:ext cx="810895" cy="839469"/>
            </a:xfrm>
            <a:custGeom>
              <a:avLst/>
              <a:gdLst/>
              <a:ahLst/>
              <a:cxnLst/>
              <a:rect l="l" t="t" r="r" b="b"/>
              <a:pathLst>
                <a:path w="810894" h="839470">
                  <a:moveTo>
                    <a:pt x="810768" y="0"/>
                  </a:moveTo>
                  <a:lnTo>
                    <a:pt x="763129" y="1424"/>
                  </a:lnTo>
                  <a:lnTo>
                    <a:pt x="716214" y="5644"/>
                  </a:lnTo>
                  <a:lnTo>
                    <a:pt x="670101" y="12581"/>
                  </a:lnTo>
                  <a:lnTo>
                    <a:pt x="624865" y="22157"/>
                  </a:lnTo>
                  <a:lnTo>
                    <a:pt x="580582" y="34293"/>
                  </a:lnTo>
                  <a:lnTo>
                    <a:pt x="537328" y="48910"/>
                  </a:lnTo>
                  <a:lnTo>
                    <a:pt x="495179" y="65929"/>
                  </a:lnTo>
                  <a:lnTo>
                    <a:pt x="454211" y="85272"/>
                  </a:lnTo>
                  <a:lnTo>
                    <a:pt x="414501" y="106861"/>
                  </a:lnTo>
                  <a:lnTo>
                    <a:pt x="376124" y="130616"/>
                  </a:lnTo>
                  <a:lnTo>
                    <a:pt x="339155" y="156458"/>
                  </a:lnTo>
                  <a:lnTo>
                    <a:pt x="303673" y="184310"/>
                  </a:lnTo>
                  <a:lnTo>
                    <a:pt x="269751" y="214092"/>
                  </a:lnTo>
                  <a:lnTo>
                    <a:pt x="237467" y="245725"/>
                  </a:lnTo>
                  <a:lnTo>
                    <a:pt x="206897" y="279132"/>
                  </a:lnTo>
                  <a:lnTo>
                    <a:pt x="178116" y="314233"/>
                  </a:lnTo>
                  <a:lnTo>
                    <a:pt x="151200" y="350950"/>
                  </a:lnTo>
                  <a:lnTo>
                    <a:pt x="126226" y="389203"/>
                  </a:lnTo>
                  <a:lnTo>
                    <a:pt x="103269" y="428915"/>
                  </a:lnTo>
                  <a:lnTo>
                    <a:pt x="82407" y="470007"/>
                  </a:lnTo>
                  <a:lnTo>
                    <a:pt x="63713" y="512399"/>
                  </a:lnTo>
                  <a:lnTo>
                    <a:pt x="47266" y="556014"/>
                  </a:lnTo>
                  <a:lnTo>
                    <a:pt x="33140" y="600772"/>
                  </a:lnTo>
                  <a:lnTo>
                    <a:pt x="21412" y="646595"/>
                  </a:lnTo>
                  <a:lnTo>
                    <a:pt x="12158" y="693404"/>
                  </a:lnTo>
                  <a:lnTo>
                    <a:pt x="5454" y="741121"/>
                  </a:lnTo>
                  <a:lnTo>
                    <a:pt x="1376" y="789666"/>
                  </a:lnTo>
                  <a:lnTo>
                    <a:pt x="0" y="838962"/>
                  </a:lnTo>
                </a:path>
              </a:pathLst>
            </a:custGeom>
            <a:ln w="38100">
              <a:solidFill>
                <a:srgbClr val="000000"/>
              </a:solidFill>
            </a:ln>
          </p:spPr>
          <p:txBody>
            <a:bodyPr wrap="square" lIns="0" tIns="0" rIns="0" bIns="0" rtlCol="0"/>
            <a:lstStyle/>
            <a:p>
              <a:endParaRPr/>
            </a:p>
          </p:txBody>
        </p:sp>
        <p:sp>
          <p:nvSpPr>
            <p:cNvPr id="11" name="object 11"/>
            <p:cNvSpPr/>
            <p:nvPr/>
          </p:nvSpPr>
          <p:spPr>
            <a:xfrm>
              <a:off x="1521713" y="5005577"/>
              <a:ext cx="738505" cy="779145"/>
            </a:xfrm>
            <a:custGeom>
              <a:avLst/>
              <a:gdLst/>
              <a:ahLst/>
              <a:cxnLst/>
              <a:rect l="l" t="t" r="r" b="b"/>
              <a:pathLst>
                <a:path w="738505" h="779145">
                  <a:moveTo>
                    <a:pt x="738378" y="778764"/>
                  </a:moveTo>
                  <a:lnTo>
                    <a:pt x="691681" y="777231"/>
                  </a:lnTo>
                  <a:lnTo>
                    <a:pt x="645757" y="772696"/>
                  </a:lnTo>
                  <a:lnTo>
                    <a:pt x="600690" y="765248"/>
                  </a:lnTo>
                  <a:lnTo>
                    <a:pt x="556569" y="754979"/>
                  </a:lnTo>
                  <a:lnTo>
                    <a:pt x="513479" y="741981"/>
                  </a:lnTo>
                  <a:lnTo>
                    <a:pt x="471507" y="726344"/>
                  </a:lnTo>
                  <a:lnTo>
                    <a:pt x="430739" y="708159"/>
                  </a:lnTo>
                  <a:lnTo>
                    <a:pt x="391261" y="687519"/>
                  </a:lnTo>
                  <a:lnTo>
                    <a:pt x="353161" y="664514"/>
                  </a:lnTo>
                  <a:lnTo>
                    <a:pt x="316525" y="639235"/>
                  </a:lnTo>
                  <a:lnTo>
                    <a:pt x="281440" y="611773"/>
                  </a:lnTo>
                  <a:lnTo>
                    <a:pt x="247990" y="582221"/>
                  </a:lnTo>
                  <a:lnTo>
                    <a:pt x="216265" y="550668"/>
                  </a:lnTo>
                  <a:lnTo>
                    <a:pt x="186349" y="517207"/>
                  </a:lnTo>
                  <a:lnTo>
                    <a:pt x="158329" y="481928"/>
                  </a:lnTo>
                  <a:lnTo>
                    <a:pt x="132292" y="444924"/>
                  </a:lnTo>
                  <a:lnTo>
                    <a:pt x="108324" y="406284"/>
                  </a:lnTo>
                  <a:lnTo>
                    <a:pt x="86512" y="366100"/>
                  </a:lnTo>
                  <a:lnTo>
                    <a:pt x="66942" y="324463"/>
                  </a:lnTo>
                  <a:lnTo>
                    <a:pt x="49700" y="281466"/>
                  </a:lnTo>
                  <a:lnTo>
                    <a:pt x="34874" y="237198"/>
                  </a:lnTo>
                  <a:lnTo>
                    <a:pt x="22550" y="191751"/>
                  </a:lnTo>
                  <a:lnTo>
                    <a:pt x="12814" y="145217"/>
                  </a:lnTo>
                  <a:lnTo>
                    <a:pt x="5752" y="97686"/>
                  </a:lnTo>
                  <a:lnTo>
                    <a:pt x="1452" y="49250"/>
                  </a:lnTo>
                  <a:lnTo>
                    <a:pt x="0" y="0"/>
                  </a:lnTo>
                </a:path>
              </a:pathLst>
            </a:custGeom>
            <a:ln w="38100">
              <a:solidFill>
                <a:srgbClr val="000000"/>
              </a:solidFill>
            </a:ln>
          </p:spPr>
          <p:txBody>
            <a:bodyPr wrap="square" lIns="0" tIns="0" rIns="0" bIns="0" rtlCol="0"/>
            <a:lstStyle/>
            <a:p>
              <a:endParaRPr/>
            </a:p>
          </p:txBody>
        </p:sp>
        <p:sp>
          <p:nvSpPr>
            <p:cNvPr id="12" name="object 12"/>
            <p:cNvSpPr/>
            <p:nvPr/>
          </p:nvSpPr>
          <p:spPr>
            <a:xfrm>
              <a:off x="2259330" y="5784342"/>
              <a:ext cx="5872480" cy="8890"/>
            </a:xfrm>
            <a:custGeom>
              <a:avLst/>
              <a:gdLst/>
              <a:ahLst/>
              <a:cxnLst/>
              <a:rect l="l" t="t" r="r" b="b"/>
              <a:pathLst>
                <a:path w="5872480" h="8889">
                  <a:moveTo>
                    <a:pt x="0" y="0"/>
                  </a:moveTo>
                  <a:lnTo>
                    <a:pt x="5872441" y="8445"/>
                  </a:lnTo>
                </a:path>
              </a:pathLst>
            </a:custGeom>
            <a:ln w="38099">
              <a:solidFill>
                <a:srgbClr val="000000"/>
              </a:solidFill>
            </a:ln>
          </p:spPr>
          <p:txBody>
            <a:bodyPr wrap="square" lIns="0" tIns="0" rIns="0" bIns="0" rtlCol="0"/>
            <a:lstStyle/>
            <a:p>
              <a:endParaRPr/>
            </a:p>
          </p:txBody>
        </p:sp>
      </p:grpSp>
      <p:sp>
        <p:nvSpPr>
          <p:cNvPr id="13" name="object 13"/>
          <p:cNvSpPr txBox="1"/>
          <p:nvPr/>
        </p:nvSpPr>
        <p:spPr>
          <a:xfrm>
            <a:off x="663959" y="1248720"/>
            <a:ext cx="1622425" cy="6076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15-</a:t>
            </a:r>
            <a:r>
              <a:rPr sz="1400" b="1" dirty="0">
                <a:latin typeface="Calibri"/>
                <a:cs typeface="Calibri"/>
              </a:rPr>
              <a:t>17</a:t>
            </a:r>
            <a:r>
              <a:rPr sz="1400" b="1" spc="-20" dirty="0">
                <a:latin typeface="Calibri"/>
                <a:cs typeface="Calibri"/>
              </a:rPr>
              <a:t> </a:t>
            </a:r>
            <a:r>
              <a:rPr sz="1400" b="1" dirty="0">
                <a:latin typeface="Calibri"/>
                <a:cs typeface="Calibri"/>
              </a:rPr>
              <a:t>years</a:t>
            </a:r>
            <a:r>
              <a:rPr sz="1400" b="1" spc="-40" dirty="0">
                <a:latin typeface="Calibri"/>
                <a:cs typeface="Calibri"/>
              </a:rPr>
              <a:t> </a:t>
            </a:r>
            <a:r>
              <a:rPr sz="1400" b="1" dirty="0">
                <a:latin typeface="Calibri"/>
                <a:cs typeface="Calibri"/>
              </a:rPr>
              <a:t>of</a:t>
            </a:r>
            <a:r>
              <a:rPr sz="1400" b="1" spc="-35" dirty="0">
                <a:latin typeface="Calibri"/>
                <a:cs typeface="Calibri"/>
              </a:rPr>
              <a:t> </a:t>
            </a:r>
            <a:r>
              <a:rPr sz="1400" b="1" spc="-10" dirty="0">
                <a:latin typeface="Calibri"/>
                <a:cs typeface="Calibri"/>
              </a:rPr>
              <a:t>service</a:t>
            </a:r>
            <a:endParaRPr sz="1400">
              <a:latin typeface="Calibri"/>
              <a:cs typeface="Calibri"/>
            </a:endParaRPr>
          </a:p>
          <a:p>
            <a:pPr marL="127000" marR="48260" indent="-114300">
              <a:lnSpc>
                <a:spcPct val="100000"/>
              </a:lnSpc>
              <a:spcBef>
                <a:spcPts val="15"/>
              </a:spcBef>
            </a:pPr>
            <a:r>
              <a:rPr sz="1200" dirty="0">
                <a:latin typeface="Calibri"/>
                <a:cs typeface="Calibri"/>
              </a:rPr>
              <a:t>-</a:t>
            </a:r>
            <a:r>
              <a:rPr sz="1200" spc="245" dirty="0">
                <a:latin typeface="Calibri"/>
                <a:cs typeface="Calibri"/>
              </a:rPr>
              <a:t> </a:t>
            </a:r>
            <a:r>
              <a:rPr sz="1200" dirty="0">
                <a:latin typeface="Calibri"/>
                <a:cs typeface="Calibri"/>
              </a:rPr>
              <a:t>Ensure</a:t>
            </a:r>
            <a:r>
              <a:rPr sz="1200" spc="-25" dirty="0">
                <a:latin typeface="Calibri"/>
                <a:cs typeface="Calibri"/>
              </a:rPr>
              <a:t> </a:t>
            </a:r>
            <a:r>
              <a:rPr sz="1200" dirty="0">
                <a:latin typeface="Calibri"/>
                <a:cs typeface="Calibri"/>
              </a:rPr>
              <a:t>your</a:t>
            </a:r>
            <a:r>
              <a:rPr sz="1200" spc="-25" dirty="0">
                <a:latin typeface="Calibri"/>
                <a:cs typeface="Calibri"/>
              </a:rPr>
              <a:t> </a:t>
            </a:r>
            <a:r>
              <a:rPr sz="1200" spc="-10" dirty="0">
                <a:latin typeface="Calibri"/>
                <a:cs typeface="Calibri"/>
              </a:rPr>
              <a:t>retirement </a:t>
            </a:r>
            <a:r>
              <a:rPr sz="1200" dirty="0">
                <a:latin typeface="Calibri"/>
                <a:cs typeface="Calibri"/>
              </a:rPr>
              <a:t>points</a:t>
            </a:r>
            <a:r>
              <a:rPr sz="1200" spc="-45" dirty="0">
                <a:latin typeface="Calibri"/>
                <a:cs typeface="Calibri"/>
              </a:rPr>
              <a:t> </a:t>
            </a:r>
            <a:r>
              <a:rPr sz="1200" dirty="0">
                <a:latin typeface="Calibri"/>
                <a:cs typeface="Calibri"/>
              </a:rPr>
              <a:t>are</a:t>
            </a:r>
            <a:r>
              <a:rPr sz="1200" spc="-25" dirty="0">
                <a:latin typeface="Calibri"/>
                <a:cs typeface="Calibri"/>
              </a:rPr>
              <a:t> </a:t>
            </a:r>
            <a:r>
              <a:rPr sz="1200" spc="-10" dirty="0">
                <a:latin typeface="Calibri"/>
                <a:cs typeface="Calibri"/>
              </a:rPr>
              <a:t>correct</a:t>
            </a:r>
            <a:endParaRPr sz="1200">
              <a:latin typeface="Calibri"/>
              <a:cs typeface="Calibri"/>
            </a:endParaRPr>
          </a:p>
        </p:txBody>
      </p:sp>
      <p:sp>
        <p:nvSpPr>
          <p:cNvPr id="14" name="object 14"/>
          <p:cNvSpPr txBox="1"/>
          <p:nvPr/>
        </p:nvSpPr>
        <p:spPr>
          <a:xfrm>
            <a:off x="154939" y="3521430"/>
            <a:ext cx="1487170" cy="1948814"/>
          </a:xfrm>
          <a:prstGeom prst="rect">
            <a:avLst/>
          </a:prstGeom>
        </p:spPr>
        <p:txBody>
          <a:bodyPr vert="horz" wrap="square" lIns="0" tIns="13335" rIns="0" bIns="0" rtlCol="0">
            <a:spAutoFit/>
          </a:bodyPr>
          <a:lstStyle/>
          <a:p>
            <a:pPr marL="12700" marR="117475">
              <a:lnSpc>
                <a:spcPct val="100000"/>
              </a:lnSpc>
              <a:spcBef>
                <a:spcPts val="105"/>
              </a:spcBef>
            </a:pPr>
            <a:r>
              <a:rPr sz="1400" b="1" dirty="0">
                <a:latin typeface="Calibri"/>
                <a:cs typeface="Calibri"/>
              </a:rPr>
              <a:t>30</a:t>
            </a:r>
            <a:r>
              <a:rPr sz="1400" b="1" spc="-30" dirty="0">
                <a:latin typeface="Calibri"/>
                <a:cs typeface="Calibri"/>
              </a:rPr>
              <a:t> </a:t>
            </a:r>
            <a:r>
              <a:rPr sz="1400" b="1" dirty="0">
                <a:latin typeface="Calibri"/>
                <a:cs typeface="Calibri"/>
              </a:rPr>
              <a:t>days</a:t>
            </a:r>
            <a:r>
              <a:rPr sz="1400" b="1" spc="-45" dirty="0">
                <a:latin typeface="Calibri"/>
                <a:cs typeface="Calibri"/>
              </a:rPr>
              <a:t> </a:t>
            </a:r>
            <a:r>
              <a:rPr sz="1400" b="1" dirty="0">
                <a:latin typeface="Calibri"/>
                <a:cs typeface="Calibri"/>
              </a:rPr>
              <a:t>prior</a:t>
            </a:r>
            <a:r>
              <a:rPr sz="1400" b="1" spc="-55" dirty="0">
                <a:latin typeface="Calibri"/>
                <a:cs typeface="Calibri"/>
              </a:rPr>
              <a:t> </a:t>
            </a:r>
            <a:r>
              <a:rPr sz="1400" b="1" spc="-25" dirty="0">
                <a:latin typeface="Calibri"/>
                <a:cs typeface="Calibri"/>
              </a:rPr>
              <a:t>to </a:t>
            </a:r>
            <a:r>
              <a:rPr sz="1400" b="1" spc="-10" dirty="0">
                <a:latin typeface="Calibri"/>
                <a:cs typeface="Calibri"/>
              </a:rPr>
              <a:t>transferring</a:t>
            </a:r>
            <a:r>
              <a:rPr sz="1400" b="1" spc="-50" dirty="0">
                <a:latin typeface="Calibri"/>
                <a:cs typeface="Calibri"/>
              </a:rPr>
              <a:t> </a:t>
            </a:r>
            <a:r>
              <a:rPr sz="1400" b="1" dirty="0">
                <a:latin typeface="Calibri"/>
                <a:cs typeface="Calibri"/>
              </a:rPr>
              <a:t>to</a:t>
            </a:r>
            <a:r>
              <a:rPr sz="1400" b="1" spc="-20" dirty="0">
                <a:latin typeface="Calibri"/>
                <a:cs typeface="Calibri"/>
              </a:rPr>
              <a:t> </a:t>
            </a:r>
            <a:r>
              <a:rPr sz="1400" b="1" spc="-25" dirty="0">
                <a:latin typeface="Calibri"/>
                <a:cs typeface="Calibri"/>
              </a:rPr>
              <a:t>the </a:t>
            </a:r>
            <a:r>
              <a:rPr sz="1400" b="1" spc="-10" dirty="0">
                <a:latin typeface="Calibri"/>
                <a:cs typeface="Calibri"/>
              </a:rPr>
              <a:t>Retired</a:t>
            </a:r>
            <a:r>
              <a:rPr sz="1400" b="1" spc="-35" dirty="0">
                <a:latin typeface="Calibri"/>
                <a:cs typeface="Calibri"/>
              </a:rPr>
              <a:t> </a:t>
            </a:r>
            <a:r>
              <a:rPr sz="1400" b="1" spc="-10" dirty="0">
                <a:latin typeface="Calibri"/>
                <a:cs typeface="Calibri"/>
              </a:rPr>
              <a:t>Reserve</a:t>
            </a:r>
            <a:endParaRPr sz="1400">
              <a:latin typeface="Calibri"/>
              <a:cs typeface="Calibri"/>
            </a:endParaRPr>
          </a:p>
          <a:p>
            <a:pPr marL="12700">
              <a:lnSpc>
                <a:spcPct val="100000"/>
              </a:lnSpc>
              <a:spcBef>
                <a:spcPts val="20"/>
              </a:spcBef>
            </a:pPr>
            <a:r>
              <a:rPr sz="1200" dirty="0">
                <a:latin typeface="Calibri"/>
                <a:cs typeface="Calibri"/>
              </a:rPr>
              <a:t>(if</a:t>
            </a:r>
            <a:r>
              <a:rPr sz="1200" spc="-15" dirty="0">
                <a:latin typeface="Calibri"/>
                <a:cs typeface="Calibri"/>
              </a:rPr>
              <a:t> </a:t>
            </a:r>
            <a:r>
              <a:rPr sz="1200" dirty="0">
                <a:latin typeface="Calibri"/>
                <a:cs typeface="Calibri"/>
              </a:rPr>
              <a:t>not</a:t>
            </a:r>
            <a:r>
              <a:rPr sz="1200" spc="-10" dirty="0">
                <a:latin typeface="Calibri"/>
                <a:cs typeface="Calibri"/>
              </a:rPr>
              <a:t> </a:t>
            </a:r>
            <a:r>
              <a:rPr sz="1200" dirty="0">
                <a:latin typeface="Calibri"/>
                <a:cs typeface="Calibri"/>
              </a:rPr>
              <a:t>already</a:t>
            </a:r>
            <a:r>
              <a:rPr sz="1200" spc="-40" dirty="0">
                <a:latin typeface="Calibri"/>
                <a:cs typeface="Calibri"/>
              </a:rPr>
              <a:t> </a:t>
            </a:r>
            <a:r>
              <a:rPr sz="1200" spc="-20" dirty="0">
                <a:latin typeface="Calibri"/>
                <a:cs typeface="Calibri"/>
              </a:rPr>
              <a:t>done)</a:t>
            </a:r>
            <a:endParaRPr sz="1200">
              <a:latin typeface="Calibri"/>
              <a:cs typeface="Calibri"/>
            </a:endParaRPr>
          </a:p>
          <a:p>
            <a:pPr marL="127635" indent="-114935">
              <a:lnSpc>
                <a:spcPct val="100000"/>
              </a:lnSpc>
              <a:buChar char="-"/>
              <a:tabLst>
                <a:tab pos="127635" algn="l"/>
              </a:tabLst>
            </a:pPr>
            <a:r>
              <a:rPr sz="1200" spc="-10" dirty="0">
                <a:latin typeface="Calibri"/>
                <a:cs typeface="Calibri"/>
              </a:rPr>
              <a:t>Retirement</a:t>
            </a:r>
            <a:r>
              <a:rPr sz="1200" spc="5" dirty="0">
                <a:latin typeface="Calibri"/>
                <a:cs typeface="Calibri"/>
              </a:rPr>
              <a:t> </a:t>
            </a:r>
            <a:r>
              <a:rPr sz="1200" spc="-10" dirty="0">
                <a:latin typeface="Calibri"/>
                <a:cs typeface="Calibri"/>
              </a:rPr>
              <a:t>ceremony</a:t>
            </a:r>
            <a:endParaRPr sz="1200">
              <a:latin typeface="Calibri"/>
              <a:cs typeface="Calibri"/>
            </a:endParaRPr>
          </a:p>
          <a:p>
            <a:pPr marL="127635" indent="-114935">
              <a:lnSpc>
                <a:spcPct val="100000"/>
              </a:lnSpc>
              <a:buChar char="-"/>
              <a:tabLst>
                <a:tab pos="127635" algn="l"/>
              </a:tabLst>
            </a:pPr>
            <a:r>
              <a:rPr sz="1200" dirty="0">
                <a:latin typeface="Calibri"/>
                <a:cs typeface="Calibri"/>
              </a:rPr>
              <a:t>DS</a:t>
            </a:r>
            <a:r>
              <a:rPr sz="1200" spc="-5" dirty="0">
                <a:latin typeface="Calibri"/>
                <a:cs typeface="Calibri"/>
              </a:rPr>
              <a:t> </a:t>
            </a:r>
            <a:r>
              <a:rPr sz="1200" spc="-20" dirty="0">
                <a:latin typeface="Calibri"/>
                <a:cs typeface="Calibri"/>
              </a:rPr>
              <a:t>Logon</a:t>
            </a:r>
            <a:endParaRPr sz="1200">
              <a:latin typeface="Calibri"/>
              <a:cs typeface="Calibri"/>
            </a:endParaRPr>
          </a:p>
          <a:p>
            <a:pPr marL="127635" indent="-114935">
              <a:lnSpc>
                <a:spcPct val="100000"/>
              </a:lnSpc>
              <a:buChar char="-"/>
              <a:tabLst>
                <a:tab pos="127635" algn="l"/>
              </a:tabLst>
            </a:pPr>
            <a:r>
              <a:rPr sz="1200" spc="-20" dirty="0">
                <a:latin typeface="Calibri"/>
                <a:cs typeface="Calibri"/>
              </a:rPr>
              <a:t>myPay</a:t>
            </a:r>
            <a:endParaRPr sz="1200">
              <a:latin typeface="Calibri"/>
              <a:cs typeface="Calibri"/>
            </a:endParaRPr>
          </a:p>
          <a:p>
            <a:pPr marL="127000" marR="352425" indent="-114300">
              <a:lnSpc>
                <a:spcPct val="100000"/>
              </a:lnSpc>
              <a:buChar char="-"/>
              <a:tabLst>
                <a:tab pos="127000" algn="l"/>
              </a:tabLst>
            </a:pPr>
            <a:r>
              <a:rPr sz="1200" dirty="0">
                <a:latin typeface="Calibri"/>
                <a:cs typeface="Calibri"/>
              </a:rPr>
              <a:t>Update</a:t>
            </a:r>
            <a:r>
              <a:rPr sz="1200" spc="-65" dirty="0">
                <a:latin typeface="Calibri"/>
                <a:cs typeface="Calibri"/>
              </a:rPr>
              <a:t> </a:t>
            </a:r>
            <a:r>
              <a:rPr sz="1200" spc="-10" dirty="0">
                <a:latin typeface="Calibri"/>
                <a:cs typeface="Calibri"/>
              </a:rPr>
              <a:t>contact </a:t>
            </a:r>
            <a:r>
              <a:rPr sz="1200" dirty="0">
                <a:latin typeface="Calibri"/>
                <a:cs typeface="Calibri"/>
              </a:rPr>
              <a:t>info</a:t>
            </a:r>
            <a:r>
              <a:rPr sz="1200" spc="-40" dirty="0">
                <a:latin typeface="Calibri"/>
                <a:cs typeface="Calibri"/>
              </a:rPr>
              <a:t> </a:t>
            </a:r>
            <a:r>
              <a:rPr sz="1200" spc="-25" dirty="0">
                <a:latin typeface="Calibri"/>
                <a:cs typeface="Calibri"/>
              </a:rPr>
              <a:t>in </a:t>
            </a:r>
            <a:r>
              <a:rPr sz="1200" spc="-10" dirty="0">
                <a:latin typeface="Calibri"/>
                <a:cs typeface="Calibri"/>
              </a:rPr>
              <a:t>MyRecordPortal</a:t>
            </a:r>
            <a:endParaRPr sz="1200">
              <a:latin typeface="Calibri"/>
              <a:cs typeface="Calibri"/>
            </a:endParaRPr>
          </a:p>
        </p:txBody>
      </p:sp>
      <p:sp>
        <p:nvSpPr>
          <p:cNvPr id="15" name="object 15"/>
          <p:cNvSpPr txBox="1"/>
          <p:nvPr/>
        </p:nvSpPr>
        <p:spPr>
          <a:xfrm>
            <a:off x="1933723" y="4364227"/>
            <a:ext cx="2042160" cy="1217295"/>
          </a:xfrm>
          <a:prstGeom prst="rect">
            <a:avLst/>
          </a:prstGeom>
        </p:spPr>
        <p:txBody>
          <a:bodyPr vert="horz" wrap="square" lIns="0" tIns="12700" rIns="0" bIns="0" rtlCol="0">
            <a:spAutoFit/>
          </a:bodyPr>
          <a:lstStyle/>
          <a:p>
            <a:pPr marL="12700" marR="93345">
              <a:lnSpc>
                <a:spcPct val="100000"/>
              </a:lnSpc>
              <a:spcBef>
                <a:spcPts val="100"/>
              </a:spcBef>
            </a:pPr>
            <a:r>
              <a:rPr sz="1400" b="1" spc="-10" dirty="0">
                <a:latin typeface="Calibri"/>
                <a:cs typeface="Calibri"/>
              </a:rPr>
              <a:t>0-</a:t>
            </a:r>
            <a:r>
              <a:rPr sz="1400" b="1" dirty="0">
                <a:latin typeface="Calibri"/>
                <a:cs typeface="Calibri"/>
              </a:rPr>
              <a:t>3</a:t>
            </a:r>
            <a:r>
              <a:rPr sz="1400" b="1" spc="-20" dirty="0">
                <a:latin typeface="Calibri"/>
                <a:cs typeface="Calibri"/>
              </a:rPr>
              <a:t> </a:t>
            </a:r>
            <a:r>
              <a:rPr sz="1400" b="1" dirty="0">
                <a:latin typeface="Calibri"/>
                <a:cs typeface="Calibri"/>
              </a:rPr>
              <a:t>months</a:t>
            </a:r>
            <a:r>
              <a:rPr sz="1400" b="1" spc="-25" dirty="0">
                <a:latin typeface="Calibri"/>
                <a:cs typeface="Calibri"/>
              </a:rPr>
              <a:t> </a:t>
            </a:r>
            <a:r>
              <a:rPr sz="1400" b="1" spc="-20" dirty="0">
                <a:latin typeface="Calibri"/>
                <a:cs typeface="Calibri"/>
              </a:rPr>
              <a:t>after </a:t>
            </a:r>
            <a:r>
              <a:rPr sz="1400" b="1" spc="-10" dirty="0">
                <a:latin typeface="Calibri"/>
                <a:cs typeface="Calibri"/>
              </a:rPr>
              <a:t>transferring</a:t>
            </a:r>
            <a:r>
              <a:rPr sz="1400" b="1" spc="-50" dirty="0">
                <a:latin typeface="Calibri"/>
                <a:cs typeface="Calibri"/>
              </a:rPr>
              <a:t> </a:t>
            </a:r>
            <a:r>
              <a:rPr sz="1400" b="1" dirty="0">
                <a:latin typeface="Calibri"/>
                <a:cs typeface="Calibri"/>
              </a:rPr>
              <a:t>to</a:t>
            </a:r>
            <a:r>
              <a:rPr sz="1400" b="1" spc="-15" dirty="0">
                <a:latin typeface="Calibri"/>
                <a:cs typeface="Calibri"/>
              </a:rPr>
              <a:t> </a:t>
            </a:r>
            <a:r>
              <a:rPr sz="1400" b="1" dirty="0">
                <a:latin typeface="Calibri"/>
                <a:cs typeface="Calibri"/>
              </a:rPr>
              <a:t>the</a:t>
            </a:r>
            <a:r>
              <a:rPr sz="1400" b="1" spc="-15" dirty="0">
                <a:latin typeface="Calibri"/>
                <a:cs typeface="Calibri"/>
              </a:rPr>
              <a:t> </a:t>
            </a:r>
            <a:r>
              <a:rPr sz="1400" b="1" spc="-10" dirty="0">
                <a:latin typeface="Calibri"/>
                <a:cs typeface="Calibri"/>
              </a:rPr>
              <a:t>Retired Reserve</a:t>
            </a:r>
            <a:endParaRPr sz="1400">
              <a:latin typeface="Calibri"/>
              <a:cs typeface="Calibri"/>
            </a:endParaRPr>
          </a:p>
          <a:p>
            <a:pPr marL="127635" indent="-114935">
              <a:lnSpc>
                <a:spcPct val="100000"/>
              </a:lnSpc>
              <a:spcBef>
                <a:spcPts val="25"/>
              </a:spcBef>
              <a:buChar char="-"/>
              <a:tabLst>
                <a:tab pos="127635" algn="l"/>
              </a:tabLst>
            </a:pPr>
            <a:r>
              <a:rPr sz="1200" dirty="0">
                <a:latin typeface="Calibri"/>
                <a:cs typeface="Calibri"/>
              </a:rPr>
              <a:t>New</a:t>
            </a:r>
            <a:r>
              <a:rPr sz="1200" spc="-20" dirty="0">
                <a:latin typeface="Calibri"/>
                <a:cs typeface="Calibri"/>
              </a:rPr>
              <a:t> </a:t>
            </a:r>
            <a:r>
              <a:rPr sz="1200" dirty="0">
                <a:latin typeface="Calibri"/>
                <a:cs typeface="Calibri"/>
              </a:rPr>
              <a:t>ID</a:t>
            </a:r>
            <a:r>
              <a:rPr sz="1200" spc="-15" dirty="0">
                <a:latin typeface="Calibri"/>
                <a:cs typeface="Calibri"/>
              </a:rPr>
              <a:t> </a:t>
            </a:r>
            <a:r>
              <a:rPr sz="1200" spc="-10" dirty="0">
                <a:latin typeface="Calibri"/>
                <a:cs typeface="Calibri"/>
              </a:rPr>
              <a:t>cards</a:t>
            </a:r>
            <a:endParaRPr sz="1200">
              <a:latin typeface="Calibri"/>
              <a:cs typeface="Calibri"/>
            </a:endParaRPr>
          </a:p>
          <a:p>
            <a:pPr marL="12700">
              <a:lnSpc>
                <a:spcPct val="100000"/>
              </a:lnSpc>
            </a:pPr>
            <a:r>
              <a:rPr sz="1200" dirty="0">
                <a:latin typeface="Calibri"/>
                <a:cs typeface="Calibri"/>
              </a:rPr>
              <a:t>-</a:t>
            </a:r>
            <a:r>
              <a:rPr sz="1200" spc="265" dirty="0">
                <a:latin typeface="Calibri"/>
                <a:cs typeface="Calibri"/>
              </a:rPr>
              <a:t> </a:t>
            </a:r>
            <a:r>
              <a:rPr sz="1200" spc="-25" dirty="0">
                <a:latin typeface="Calibri"/>
                <a:cs typeface="Calibri"/>
              </a:rPr>
              <a:t>TSP</a:t>
            </a:r>
            <a:endParaRPr sz="1200">
              <a:latin typeface="Calibri"/>
              <a:cs typeface="Calibri"/>
            </a:endParaRPr>
          </a:p>
          <a:p>
            <a:pPr marL="127635" indent="-114935">
              <a:lnSpc>
                <a:spcPct val="100000"/>
              </a:lnSpc>
              <a:buChar char="-"/>
              <a:tabLst>
                <a:tab pos="127635" algn="l"/>
              </a:tabLst>
            </a:pPr>
            <a:r>
              <a:rPr sz="1200" dirty="0">
                <a:latin typeface="Calibri"/>
                <a:cs typeface="Calibri"/>
              </a:rPr>
              <a:t>Apply</a:t>
            </a:r>
            <a:r>
              <a:rPr sz="1200" spc="-45" dirty="0">
                <a:latin typeface="Calibri"/>
                <a:cs typeface="Calibri"/>
              </a:rPr>
              <a:t> </a:t>
            </a:r>
            <a:r>
              <a:rPr sz="1200" dirty="0">
                <a:latin typeface="Calibri"/>
                <a:cs typeface="Calibri"/>
              </a:rPr>
              <a:t>for</a:t>
            </a:r>
            <a:r>
              <a:rPr sz="1200" spc="-25" dirty="0">
                <a:latin typeface="Calibri"/>
                <a:cs typeface="Calibri"/>
              </a:rPr>
              <a:t> </a:t>
            </a:r>
            <a:r>
              <a:rPr sz="1200" dirty="0">
                <a:latin typeface="Calibri"/>
                <a:cs typeface="Calibri"/>
              </a:rPr>
              <a:t>TRICARE</a:t>
            </a:r>
            <a:r>
              <a:rPr sz="1200" spc="-15" dirty="0">
                <a:latin typeface="Calibri"/>
                <a:cs typeface="Calibri"/>
              </a:rPr>
              <a:t> </a:t>
            </a:r>
            <a:r>
              <a:rPr sz="1200" dirty="0">
                <a:latin typeface="Calibri"/>
                <a:cs typeface="Calibri"/>
              </a:rPr>
              <a:t>if</a:t>
            </a:r>
            <a:r>
              <a:rPr sz="1200" spc="-20" dirty="0">
                <a:latin typeface="Calibri"/>
                <a:cs typeface="Calibri"/>
              </a:rPr>
              <a:t> </a:t>
            </a:r>
            <a:r>
              <a:rPr sz="1200" spc="-10" dirty="0">
                <a:latin typeface="Calibri"/>
                <a:cs typeface="Calibri"/>
              </a:rPr>
              <a:t>applicable</a:t>
            </a:r>
            <a:endParaRPr sz="1200">
              <a:latin typeface="Calibri"/>
              <a:cs typeface="Calibri"/>
            </a:endParaRPr>
          </a:p>
        </p:txBody>
      </p:sp>
      <p:grpSp>
        <p:nvGrpSpPr>
          <p:cNvPr id="16" name="object 16"/>
          <p:cNvGrpSpPr/>
          <p:nvPr/>
        </p:nvGrpSpPr>
        <p:grpSpPr>
          <a:xfrm>
            <a:off x="1053338" y="2005838"/>
            <a:ext cx="7959090" cy="4020185"/>
            <a:chOff x="1053338" y="2005838"/>
            <a:chExt cx="7959090" cy="4020185"/>
          </a:xfrm>
        </p:grpSpPr>
        <p:sp>
          <p:nvSpPr>
            <p:cNvPr id="17" name="object 17"/>
            <p:cNvSpPr/>
            <p:nvPr/>
          </p:nvSpPr>
          <p:spPr>
            <a:xfrm>
              <a:off x="4605528" y="2017776"/>
              <a:ext cx="527685" cy="219710"/>
            </a:xfrm>
            <a:custGeom>
              <a:avLst/>
              <a:gdLst/>
              <a:ahLst/>
              <a:cxnLst/>
              <a:rect l="l" t="t" r="r" b="b"/>
              <a:pathLst>
                <a:path w="527685" h="219710">
                  <a:moveTo>
                    <a:pt x="417677" y="0"/>
                  </a:moveTo>
                  <a:lnTo>
                    <a:pt x="417677" y="54863"/>
                  </a:lnTo>
                  <a:lnTo>
                    <a:pt x="0" y="54863"/>
                  </a:lnTo>
                  <a:lnTo>
                    <a:pt x="0" y="164591"/>
                  </a:lnTo>
                  <a:lnTo>
                    <a:pt x="417677" y="164591"/>
                  </a:lnTo>
                  <a:lnTo>
                    <a:pt x="417677" y="219455"/>
                  </a:lnTo>
                  <a:lnTo>
                    <a:pt x="527304" y="109727"/>
                  </a:lnTo>
                  <a:lnTo>
                    <a:pt x="417677" y="0"/>
                  </a:lnTo>
                  <a:close/>
                </a:path>
              </a:pathLst>
            </a:custGeom>
            <a:solidFill>
              <a:srgbClr val="ED0000"/>
            </a:solidFill>
          </p:spPr>
          <p:txBody>
            <a:bodyPr wrap="square" lIns="0" tIns="0" rIns="0" bIns="0" rtlCol="0"/>
            <a:lstStyle/>
            <a:p>
              <a:endParaRPr/>
            </a:p>
          </p:txBody>
        </p:sp>
        <p:sp>
          <p:nvSpPr>
            <p:cNvPr id="18" name="object 18"/>
            <p:cNvSpPr/>
            <p:nvPr/>
          </p:nvSpPr>
          <p:spPr>
            <a:xfrm>
              <a:off x="4605528" y="2017776"/>
              <a:ext cx="527685" cy="219710"/>
            </a:xfrm>
            <a:custGeom>
              <a:avLst/>
              <a:gdLst/>
              <a:ahLst/>
              <a:cxnLst/>
              <a:rect l="l" t="t" r="r" b="b"/>
              <a:pathLst>
                <a:path w="527685" h="219710">
                  <a:moveTo>
                    <a:pt x="0" y="54863"/>
                  </a:moveTo>
                  <a:lnTo>
                    <a:pt x="417677" y="54863"/>
                  </a:lnTo>
                  <a:lnTo>
                    <a:pt x="417677" y="0"/>
                  </a:lnTo>
                  <a:lnTo>
                    <a:pt x="527304" y="109727"/>
                  </a:lnTo>
                  <a:lnTo>
                    <a:pt x="417677" y="219455"/>
                  </a:lnTo>
                  <a:lnTo>
                    <a:pt x="417677" y="164591"/>
                  </a:lnTo>
                  <a:lnTo>
                    <a:pt x="0" y="164591"/>
                  </a:lnTo>
                  <a:lnTo>
                    <a:pt x="0" y="54863"/>
                  </a:lnTo>
                  <a:close/>
                </a:path>
              </a:pathLst>
            </a:custGeom>
            <a:ln w="9525">
              <a:solidFill>
                <a:srgbClr val="000000"/>
              </a:solidFill>
            </a:ln>
          </p:spPr>
          <p:txBody>
            <a:bodyPr wrap="square" lIns="0" tIns="0" rIns="0" bIns="0" rtlCol="0"/>
            <a:lstStyle/>
            <a:p>
              <a:endParaRPr/>
            </a:p>
          </p:txBody>
        </p:sp>
        <p:sp>
          <p:nvSpPr>
            <p:cNvPr id="19" name="object 19"/>
            <p:cNvSpPr/>
            <p:nvPr/>
          </p:nvSpPr>
          <p:spPr>
            <a:xfrm>
              <a:off x="5410200" y="5684520"/>
              <a:ext cx="527685" cy="218440"/>
            </a:xfrm>
            <a:custGeom>
              <a:avLst/>
              <a:gdLst/>
              <a:ahLst/>
              <a:cxnLst/>
              <a:rect l="l" t="t" r="r" b="b"/>
              <a:pathLst>
                <a:path w="527685" h="218439">
                  <a:moveTo>
                    <a:pt x="418439" y="0"/>
                  </a:moveTo>
                  <a:lnTo>
                    <a:pt x="418439" y="54482"/>
                  </a:lnTo>
                  <a:lnTo>
                    <a:pt x="0" y="54482"/>
                  </a:lnTo>
                  <a:lnTo>
                    <a:pt x="0" y="163448"/>
                  </a:lnTo>
                  <a:lnTo>
                    <a:pt x="418439" y="163448"/>
                  </a:lnTo>
                  <a:lnTo>
                    <a:pt x="418439" y="217931"/>
                  </a:lnTo>
                  <a:lnTo>
                    <a:pt x="527304" y="108965"/>
                  </a:lnTo>
                  <a:lnTo>
                    <a:pt x="418439" y="0"/>
                  </a:lnTo>
                  <a:close/>
                </a:path>
              </a:pathLst>
            </a:custGeom>
            <a:solidFill>
              <a:srgbClr val="009900"/>
            </a:solidFill>
          </p:spPr>
          <p:txBody>
            <a:bodyPr wrap="square" lIns="0" tIns="0" rIns="0" bIns="0" rtlCol="0"/>
            <a:lstStyle/>
            <a:p>
              <a:endParaRPr/>
            </a:p>
          </p:txBody>
        </p:sp>
        <p:sp>
          <p:nvSpPr>
            <p:cNvPr id="20" name="object 20"/>
            <p:cNvSpPr/>
            <p:nvPr/>
          </p:nvSpPr>
          <p:spPr>
            <a:xfrm>
              <a:off x="5410200" y="5684520"/>
              <a:ext cx="527685" cy="218440"/>
            </a:xfrm>
            <a:custGeom>
              <a:avLst/>
              <a:gdLst/>
              <a:ahLst/>
              <a:cxnLst/>
              <a:rect l="l" t="t" r="r" b="b"/>
              <a:pathLst>
                <a:path w="527685" h="218439">
                  <a:moveTo>
                    <a:pt x="0" y="54482"/>
                  </a:moveTo>
                  <a:lnTo>
                    <a:pt x="418439" y="54482"/>
                  </a:lnTo>
                  <a:lnTo>
                    <a:pt x="418439" y="0"/>
                  </a:lnTo>
                  <a:lnTo>
                    <a:pt x="527304" y="108965"/>
                  </a:lnTo>
                  <a:lnTo>
                    <a:pt x="418439" y="217931"/>
                  </a:lnTo>
                  <a:lnTo>
                    <a:pt x="418439" y="163448"/>
                  </a:lnTo>
                  <a:lnTo>
                    <a:pt x="0" y="163448"/>
                  </a:lnTo>
                  <a:lnTo>
                    <a:pt x="0" y="54482"/>
                  </a:lnTo>
                  <a:close/>
                </a:path>
              </a:pathLst>
            </a:custGeom>
            <a:ln w="9524">
              <a:solidFill>
                <a:srgbClr val="000000"/>
              </a:solidFill>
            </a:ln>
          </p:spPr>
          <p:txBody>
            <a:bodyPr wrap="square" lIns="0" tIns="0" rIns="0" bIns="0" rtlCol="0"/>
            <a:lstStyle/>
            <a:p>
              <a:endParaRPr/>
            </a:p>
          </p:txBody>
        </p:sp>
        <p:sp>
          <p:nvSpPr>
            <p:cNvPr id="21" name="object 21"/>
            <p:cNvSpPr/>
            <p:nvPr/>
          </p:nvSpPr>
          <p:spPr>
            <a:xfrm>
              <a:off x="8775955" y="5604512"/>
              <a:ext cx="210820" cy="203835"/>
            </a:xfrm>
            <a:custGeom>
              <a:avLst/>
              <a:gdLst/>
              <a:ahLst/>
              <a:cxnLst/>
              <a:rect l="l" t="t" r="r" b="b"/>
              <a:pathLst>
                <a:path w="210820" h="203835">
                  <a:moveTo>
                    <a:pt x="210451" y="203212"/>
                  </a:moveTo>
                  <a:lnTo>
                    <a:pt x="0" y="0"/>
                  </a:lnTo>
                </a:path>
              </a:pathLst>
            </a:custGeom>
            <a:ln w="38100">
              <a:solidFill>
                <a:srgbClr val="000000"/>
              </a:solidFill>
            </a:ln>
          </p:spPr>
          <p:txBody>
            <a:bodyPr wrap="square" lIns="0" tIns="0" rIns="0" bIns="0" rtlCol="0"/>
            <a:lstStyle/>
            <a:p>
              <a:endParaRPr/>
            </a:p>
          </p:txBody>
        </p:sp>
        <p:sp>
          <p:nvSpPr>
            <p:cNvPr id="22" name="object 22"/>
            <p:cNvSpPr/>
            <p:nvPr/>
          </p:nvSpPr>
          <p:spPr>
            <a:xfrm>
              <a:off x="8775950" y="5788914"/>
              <a:ext cx="217170" cy="218440"/>
            </a:xfrm>
            <a:custGeom>
              <a:avLst/>
              <a:gdLst/>
              <a:ahLst/>
              <a:cxnLst/>
              <a:rect l="l" t="t" r="r" b="b"/>
              <a:pathLst>
                <a:path w="217170" h="218439">
                  <a:moveTo>
                    <a:pt x="217144" y="0"/>
                  </a:moveTo>
                  <a:lnTo>
                    <a:pt x="0" y="217855"/>
                  </a:lnTo>
                </a:path>
              </a:pathLst>
            </a:custGeom>
            <a:ln w="38099">
              <a:solidFill>
                <a:srgbClr val="000000"/>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1053338" y="2005838"/>
              <a:ext cx="194563" cy="223520"/>
            </a:xfrm>
            <a:prstGeom prst="rect">
              <a:avLst/>
            </a:prstGeom>
          </p:spPr>
        </p:pic>
        <p:pic>
          <p:nvPicPr>
            <p:cNvPr id="24" name="object 24"/>
            <p:cNvPicPr/>
            <p:nvPr/>
          </p:nvPicPr>
          <p:blipFill>
            <a:blip r:embed="rId6" cstate="print"/>
            <a:stretch>
              <a:fillRect/>
            </a:stretch>
          </p:blipFill>
          <p:spPr>
            <a:xfrm>
              <a:off x="5913373" y="2018030"/>
              <a:ext cx="193039" cy="225044"/>
            </a:xfrm>
            <a:prstGeom prst="rect">
              <a:avLst/>
            </a:prstGeom>
          </p:spPr>
        </p:pic>
      </p:grpSp>
      <p:sp>
        <p:nvSpPr>
          <p:cNvPr id="25" name="object 25"/>
          <p:cNvSpPr txBox="1"/>
          <p:nvPr/>
        </p:nvSpPr>
        <p:spPr>
          <a:xfrm>
            <a:off x="5211127" y="1087627"/>
            <a:ext cx="1849120" cy="79057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18-</a:t>
            </a:r>
            <a:r>
              <a:rPr sz="1400" b="1" dirty="0">
                <a:latin typeface="Calibri"/>
                <a:cs typeface="Calibri"/>
              </a:rPr>
              <a:t>20</a:t>
            </a:r>
            <a:r>
              <a:rPr sz="1400" b="1" spc="-10" dirty="0">
                <a:latin typeface="Calibri"/>
                <a:cs typeface="Calibri"/>
              </a:rPr>
              <a:t> </a:t>
            </a:r>
            <a:r>
              <a:rPr sz="1400" b="1" dirty="0">
                <a:latin typeface="Calibri"/>
                <a:cs typeface="Calibri"/>
              </a:rPr>
              <a:t>years</a:t>
            </a:r>
            <a:r>
              <a:rPr sz="1400" b="1" spc="-30" dirty="0">
                <a:latin typeface="Calibri"/>
                <a:cs typeface="Calibri"/>
              </a:rPr>
              <a:t> </a:t>
            </a:r>
            <a:r>
              <a:rPr sz="1400" b="1" dirty="0">
                <a:latin typeface="Calibri"/>
                <a:cs typeface="Calibri"/>
              </a:rPr>
              <a:t>of</a:t>
            </a:r>
            <a:r>
              <a:rPr sz="1400" b="1" spc="-25" dirty="0">
                <a:latin typeface="Calibri"/>
                <a:cs typeface="Calibri"/>
              </a:rPr>
              <a:t> </a:t>
            </a:r>
            <a:r>
              <a:rPr sz="1400" b="1" spc="-10" dirty="0">
                <a:latin typeface="Calibri"/>
                <a:cs typeface="Calibri"/>
              </a:rPr>
              <a:t>service</a:t>
            </a:r>
            <a:endParaRPr sz="1400">
              <a:latin typeface="Calibri"/>
              <a:cs typeface="Calibri"/>
            </a:endParaRPr>
          </a:p>
          <a:p>
            <a:pPr marL="12700" marR="13970" indent="80645">
              <a:lnSpc>
                <a:spcPct val="100000"/>
              </a:lnSpc>
              <a:spcBef>
                <a:spcPts val="15"/>
              </a:spcBef>
              <a:buChar char="-"/>
              <a:tabLst>
                <a:tab pos="93345" algn="l"/>
              </a:tabLst>
            </a:pPr>
            <a:r>
              <a:rPr sz="1200" dirty="0">
                <a:latin typeface="Calibri"/>
                <a:cs typeface="Calibri"/>
              </a:rPr>
              <a:t>Attend</a:t>
            </a:r>
            <a:r>
              <a:rPr sz="1200" spc="-25" dirty="0">
                <a:latin typeface="Calibri"/>
                <a:cs typeface="Calibri"/>
              </a:rPr>
              <a:t> </a:t>
            </a:r>
            <a:r>
              <a:rPr sz="1200" spc="-10" dirty="0">
                <a:latin typeface="Calibri"/>
                <a:cs typeface="Calibri"/>
              </a:rPr>
              <a:t>Mandatory </a:t>
            </a:r>
            <a:r>
              <a:rPr sz="1200" dirty="0">
                <a:latin typeface="Calibri"/>
                <a:cs typeface="Calibri"/>
              </a:rPr>
              <a:t>Retirement</a:t>
            </a:r>
            <a:r>
              <a:rPr sz="1200" spc="-35" dirty="0">
                <a:latin typeface="Calibri"/>
                <a:cs typeface="Calibri"/>
              </a:rPr>
              <a:t> </a:t>
            </a:r>
            <a:r>
              <a:rPr sz="1200" dirty="0">
                <a:latin typeface="Calibri"/>
                <a:cs typeface="Calibri"/>
              </a:rPr>
              <a:t>Planning</a:t>
            </a:r>
            <a:r>
              <a:rPr sz="1200" spc="-40" dirty="0">
                <a:latin typeface="Calibri"/>
                <a:cs typeface="Calibri"/>
              </a:rPr>
              <a:t> </a:t>
            </a:r>
            <a:r>
              <a:rPr sz="1200" spc="-10" dirty="0">
                <a:latin typeface="Calibri"/>
                <a:cs typeface="Calibri"/>
              </a:rPr>
              <a:t>Seminar</a:t>
            </a:r>
            <a:endParaRPr sz="1200">
              <a:latin typeface="Calibri"/>
              <a:cs typeface="Calibri"/>
            </a:endParaRPr>
          </a:p>
          <a:p>
            <a:pPr marL="93345" indent="-80645">
              <a:lnSpc>
                <a:spcPct val="100000"/>
              </a:lnSpc>
              <a:spcBef>
                <a:spcPts val="5"/>
              </a:spcBef>
              <a:buChar char="-"/>
              <a:tabLst>
                <a:tab pos="93345" algn="l"/>
              </a:tabLst>
            </a:pPr>
            <a:r>
              <a:rPr sz="1200" dirty="0">
                <a:latin typeface="Calibri"/>
                <a:cs typeface="Calibri"/>
              </a:rPr>
              <a:t>Receive</a:t>
            </a:r>
            <a:r>
              <a:rPr sz="1200" spc="-5" dirty="0">
                <a:latin typeface="Calibri"/>
                <a:cs typeface="Calibri"/>
              </a:rPr>
              <a:t> </a:t>
            </a:r>
            <a:r>
              <a:rPr sz="1200" dirty="0">
                <a:latin typeface="Calibri"/>
                <a:cs typeface="Calibri"/>
              </a:rPr>
              <a:t>your</a:t>
            </a:r>
            <a:r>
              <a:rPr sz="1200" spc="-40" dirty="0">
                <a:latin typeface="Calibri"/>
                <a:cs typeface="Calibri"/>
              </a:rPr>
              <a:t> </a:t>
            </a:r>
            <a:r>
              <a:rPr sz="1200" dirty="0">
                <a:latin typeface="Calibri"/>
                <a:cs typeface="Calibri"/>
              </a:rPr>
              <a:t>RCSBP</a:t>
            </a:r>
            <a:r>
              <a:rPr sz="1200" spc="-15" dirty="0">
                <a:latin typeface="Calibri"/>
                <a:cs typeface="Calibri"/>
              </a:rPr>
              <a:t> </a:t>
            </a:r>
            <a:r>
              <a:rPr sz="1200" spc="-10" dirty="0">
                <a:latin typeface="Calibri"/>
                <a:cs typeface="Calibri"/>
              </a:rPr>
              <a:t>Briefing</a:t>
            </a:r>
            <a:endParaRPr sz="1200">
              <a:latin typeface="Calibri"/>
              <a:cs typeface="Calibri"/>
            </a:endParaRPr>
          </a:p>
        </p:txBody>
      </p:sp>
      <p:sp>
        <p:nvSpPr>
          <p:cNvPr id="26" name="object 26"/>
          <p:cNvSpPr txBox="1"/>
          <p:nvPr/>
        </p:nvSpPr>
        <p:spPr>
          <a:xfrm>
            <a:off x="6323039" y="2687827"/>
            <a:ext cx="1645285" cy="115633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20</a:t>
            </a:r>
            <a:r>
              <a:rPr sz="1400" b="1" spc="-10" dirty="0">
                <a:latin typeface="Calibri"/>
                <a:cs typeface="Calibri"/>
              </a:rPr>
              <a:t> </a:t>
            </a:r>
            <a:r>
              <a:rPr sz="1400" b="1" dirty="0">
                <a:latin typeface="Calibri"/>
                <a:cs typeface="Calibri"/>
              </a:rPr>
              <a:t>years</a:t>
            </a:r>
            <a:r>
              <a:rPr sz="1400" b="1" spc="-35" dirty="0">
                <a:latin typeface="Calibri"/>
                <a:cs typeface="Calibri"/>
              </a:rPr>
              <a:t> </a:t>
            </a:r>
            <a:r>
              <a:rPr sz="1400" b="1" dirty="0">
                <a:latin typeface="Calibri"/>
                <a:cs typeface="Calibri"/>
              </a:rPr>
              <a:t>of</a:t>
            </a:r>
            <a:r>
              <a:rPr sz="1400" b="1" spc="-30" dirty="0">
                <a:latin typeface="Calibri"/>
                <a:cs typeface="Calibri"/>
              </a:rPr>
              <a:t> </a:t>
            </a:r>
            <a:r>
              <a:rPr sz="1400" b="1" spc="-10" dirty="0">
                <a:latin typeface="Calibri"/>
                <a:cs typeface="Calibri"/>
              </a:rPr>
              <a:t>service</a:t>
            </a:r>
            <a:endParaRPr sz="1400">
              <a:latin typeface="Calibri"/>
              <a:cs typeface="Calibri"/>
            </a:endParaRPr>
          </a:p>
          <a:p>
            <a:pPr marL="12700" marR="5080" indent="80645">
              <a:lnSpc>
                <a:spcPct val="100000"/>
              </a:lnSpc>
              <a:spcBef>
                <a:spcPts val="15"/>
              </a:spcBef>
              <a:buChar char="-"/>
              <a:tabLst>
                <a:tab pos="93345" algn="l"/>
              </a:tabLst>
            </a:pPr>
            <a:r>
              <a:rPr sz="1200" dirty="0">
                <a:latin typeface="Calibri"/>
                <a:cs typeface="Calibri"/>
              </a:rPr>
              <a:t>Receive</a:t>
            </a:r>
            <a:r>
              <a:rPr sz="1200" spc="-5" dirty="0">
                <a:latin typeface="Calibri"/>
                <a:cs typeface="Calibri"/>
              </a:rPr>
              <a:t> </a:t>
            </a:r>
            <a:r>
              <a:rPr sz="1200" dirty="0">
                <a:latin typeface="Calibri"/>
                <a:cs typeface="Calibri"/>
              </a:rPr>
              <a:t>RCSBP</a:t>
            </a:r>
            <a:r>
              <a:rPr sz="1200" spc="-15" dirty="0">
                <a:latin typeface="Calibri"/>
                <a:cs typeface="Calibri"/>
              </a:rPr>
              <a:t> </a:t>
            </a:r>
            <a:r>
              <a:rPr sz="1200" dirty="0">
                <a:latin typeface="Calibri"/>
                <a:cs typeface="Calibri"/>
              </a:rPr>
              <a:t>Briefing</a:t>
            </a:r>
            <a:r>
              <a:rPr sz="1200" spc="-50" dirty="0">
                <a:latin typeface="Calibri"/>
                <a:cs typeface="Calibri"/>
              </a:rPr>
              <a:t> </a:t>
            </a:r>
            <a:r>
              <a:rPr sz="1200" spc="-25" dirty="0">
                <a:latin typeface="Calibri"/>
                <a:cs typeface="Calibri"/>
              </a:rPr>
              <a:t>if </a:t>
            </a:r>
            <a:r>
              <a:rPr sz="1200" dirty="0">
                <a:latin typeface="Calibri"/>
                <a:cs typeface="Calibri"/>
              </a:rPr>
              <a:t>you</a:t>
            </a:r>
            <a:r>
              <a:rPr sz="1200" spc="-15" dirty="0">
                <a:latin typeface="Calibri"/>
                <a:cs typeface="Calibri"/>
              </a:rPr>
              <a:t> </a:t>
            </a:r>
            <a:r>
              <a:rPr sz="1200" dirty="0">
                <a:latin typeface="Calibri"/>
                <a:cs typeface="Calibri"/>
              </a:rPr>
              <a:t>haven’t</a:t>
            </a:r>
            <a:r>
              <a:rPr sz="1200" spc="-30" dirty="0">
                <a:latin typeface="Calibri"/>
                <a:cs typeface="Calibri"/>
              </a:rPr>
              <a:t> </a:t>
            </a:r>
            <a:r>
              <a:rPr sz="1200" spc="-10" dirty="0">
                <a:latin typeface="Calibri"/>
                <a:cs typeface="Calibri"/>
              </a:rPr>
              <a:t>already</a:t>
            </a:r>
            <a:endParaRPr sz="1200">
              <a:latin typeface="Calibri"/>
              <a:cs typeface="Calibri"/>
            </a:endParaRPr>
          </a:p>
          <a:p>
            <a:pPr marL="12700" marR="50800" indent="80645">
              <a:lnSpc>
                <a:spcPct val="100000"/>
              </a:lnSpc>
              <a:spcBef>
                <a:spcPts val="5"/>
              </a:spcBef>
              <a:buChar char="-"/>
              <a:tabLst>
                <a:tab pos="93345" algn="l"/>
              </a:tabLst>
            </a:pPr>
            <a:r>
              <a:rPr sz="1200" dirty="0">
                <a:latin typeface="Calibri"/>
                <a:cs typeface="Calibri"/>
              </a:rPr>
              <a:t>Complete</a:t>
            </a:r>
            <a:r>
              <a:rPr sz="1200" spc="-10" dirty="0">
                <a:latin typeface="Calibri"/>
                <a:cs typeface="Calibri"/>
              </a:rPr>
              <a:t> </a:t>
            </a:r>
            <a:r>
              <a:rPr sz="1200" dirty="0">
                <a:latin typeface="Calibri"/>
                <a:cs typeface="Calibri"/>
              </a:rPr>
              <a:t>the</a:t>
            </a:r>
            <a:r>
              <a:rPr sz="1200" spc="-25" dirty="0">
                <a:latin typeface="Calibri"/>
                <a:cs typeface="Calibri"/>
              </a:rPr>
              <a:t> </a:t>
            </a:r>
            <a:r>
              <a:rPr sz="1200" dirty="0">
                <a:latin typeface="Calibri"/>
                <a:cs typeface="Calibri"/>
              </a:rPr>
              <a:t>DD</a:t>
            </a:r>
            <a:r>
              <a:rPr sz="1200" spc="-10" dirty="0">
                <a:latin typeface="Calibri"/>
                <a:cs typeface="Calibri"/>
              </a:rPr>
              <a:t> </a:t>
            </a:r>
            <a:r>
              <a:rPr sz="1200" spc="-20" dirty="0">
                <a:latin typeface="Calibri"/>
                <a:cs typeface="Calibri"/>
              </a:rPr>
              <a:t>Form </a:t>
            </a:r>
            <a:r>
              <a:rPr sz="1200" spc="-10" dirty="0">
                <a:latin typeface="Calibri"/>
                <a:cs typeface="Calibri"/>
              </a:rPr>
              <a:t>2656-</a:t>
            </a:r>
            <a:r>
              <a:rPr sz="1200" dirty="0">
                <a:latin typeface="Calibri"/>
                <a:cs typeface="Calibri"/>
              </a:rPr>
              <a:t>5</a:t>
            </a:r>
            <a:r>
              <a:rPr sz="1200" spc="-10" dirty="0">
                <a:latin typeface="Calibri"/>
                <a:cs typeface="Calibri"/>
              </a:rPr>
              <a:t> </a:t>
            </a:r>
            <a:r>
              <a:rPr sz="1200" dirty="0">
                <a:latin typeface="Calibri"/>
                <a:cs typeface="Calibri"/>
              </a:rPr>
              <a:t>(within</a:t>
            </a:r>
            <a:r>
              <a:rPr sz="1200" spc="-5" dirty="0">
                <a:latin typeface="Calibri"/>
                <a:cs typeface="Calibri"/>
              </a:rPr>
              <a:t> </a:t>
            </a:r>
            <a:r>
              <a:rPr sz="1200" dirty="0">
                <a:latin typeface="Calibri"/>
                <a:cs typeface="Calibri"/>
              </a:rPr>
              <a:t>90 days</a:t>
            </a:r>
            <a:r>
              <a:rPr sz="1200" spc="-10" dirty="0">
                <a:latin typeface="Calibri"/>
                <a:cs typeface="Calibri"/>
              </a:rPr>
              <a:t> </a:t>
            </a:r>
            <a:r>
              <a:rPr sz="1200" spc="-25" dirty="0">
                <a:latin typeface="Calibri"/>
                <a:cs typeface="Calibri"/>
              </a:rPr>
              <a:t>of </a:t>
            </a:r>
            <a:r>
              <a:rPr sz="1200" dirty="0">
                <a:latin typeface="Calibri"/>
                <a:cs typeface="Calibri"/>
              </a:rPr>
              <a:t>receipt</a:t>
            </a:r>
            <a:r>
              <a:rPr sz="1200" spc="-25" dirty="0">
                <a:latin typeface="Calibri"/>
                <a:cs typeface="Calibri"/>
              </a:rPr>
              <a:t> </a:t>
            </a:r>
            <a:r>
              <a:rPr sz="1200" dirty="0">
                <a:latin typeface="Calibri"/>
                <a:cs typeface="Calibri"/>
              </a:rPr>
              <a:t>of </a:t>
            </a:r>
            <a:r>
              <a:rPr sz="1200" spc="-20" dirty="0">
                <a:latin typeface="Calibri"/>
                <a:cs typeface="Calibri"/>
              </a:rPr>
              <a:t>NOE)</a:t>
            </a:r>
            <a:endParaRPr sz="1200">
              <a:latin typeface="Calibri"/>
              <a:cs typeface="Calibri"/>
            </a:endParaRPr>
          </a:p>
        </p:txBody>
      </p:sp>
      <p:sp>
        <p:nvSpPr>
          <p:cNvPr id="27" name="object 27"/>
          <p:cNvSpPr txBox="1"/>
          <p:nvPr/>
        </p:nvSpPr>
        <p:spPr>
          <a:xfrm>
            <a:off x="2069372" y="2658299"/>
            <a:ext cx="1970405" cy="1400175"/>
          </a:xfrm>
          <a:prstGeom prst="rect">
            <a:avLst/>
          </a:prstGeom>
        </p:spPr>
        <p:txBody>
          <a:bodyPr vert="horz" wrap="square" lIns="0" tIns="13335" rIns="0" bIns="0" rtlCol="0">
            <a:spAutoFit/>
          </a:bodyPr>
          <a:lstStyle/>
          <a:p>
            <a:pPr marL="12700" marR="5080">
              <a:lnSpc>
                <a:spcPct val="100000"/>
              </a:lnSpc>
              <a:spcBef>
                <a:spcPts val="105"/>
              </a:spcBef>
            </a:pPr>
            <a:r>
              <a:rPr sz="1400" b="1" dirty="0">
                <a:latin typeface="Calibri"/>
                <a:cs typeface="Calibri"/>
              </a:rPr>
              <a:t>9</a:t>
            </a:r>
            <a:r>
              <a:rPr sz="1400" b="1" spc="-25" dirty="0">
                <a:latin typeface="Calibri"/>
                <a:cs typeface="Calibri"/>
              </a:rPr>
              <a:t> </a:t>
            </a:r>
            <a:r>
              <a:rPr sz="1400" b="1" dirty="0">
                <a:latin typeface="Calibri"/>
                <a:cs typeface="Calibri"/>
              </a:rPr>
              <a:t>months</a:t>
            </a:r>
            <a:r>
              <a:rPr sz="1400" b="1" spc="-35" dirty="0">
                <a:latin typeface="Calibri"/>
                <a:cs typeface="Calibri"/>
              </a:rPr>
              <a:t> </a:t>
            </a:r>
            <a:r>
              <a:rPr sz="1400" b="1" dirty="0">
                <a:latin typeface="Calibri"/>
                <a:cs typeface="Calibri"/>
              </a:rPr>
              <a:t>prior</a:t>
            </a:r>
            <a:r>
              <a:rPr sz="1400" b="1" spc="-25" dirty="0">
                <a:latin typeface="Calibri"/>
                <a:cs typeface="Calibri"/>
              </a:rPr>
              <a:t> to </a:t>
            </a:r>
            <a:r>
              <a:rPr sz="1400" b="1" spc="-20" dirty="0">
                <a:latin typeface="Calibri"/>
                <a:cs typeface="Calibri"/>
              </a:rPr>
              <a:t>Transferring</a:t>
            </a:r>
            <a:r>
              <a:rPr sz="1400" b="1" spc="-35" dirty="0">
                <a:latin typeface="Calibri"/>
                <a:cs typeface="Calibri"/>
              </a:rPr>
              <a:t> </a:t>
            </a:r>
            <a:r>
              <a:rPr sz="1400" b="1" dirty="0">
                <a:latin typeface="Calibri"/>
                <a:cs typeface="Calibri"/>
              </a:rPr>
              <a:t>to</a:t>
            </a:r>
            <a:r>
              <a:rPr sz="1400" b="1" spc="5" dirty="0">
                <a:latin typeface="Calibri"/>
                <a:cs typeface="Calibri"/>
              </a:rPr>
              <a:t> </a:t>
            </a:r>
            <a:r>
              <a:rPr sz="1400" b="1" dirty="0">
                <a:latin typeface="Calibri"/>
                <a:cs typeface="Calibri"/>
              </a:rPr>
              <a:t>the </a:t>
            </a:r>
            <a:r>
              <a:rPr sz="1400" b="1" spc="-10" dirty="0">
                <a:latin typeface="Calibri"/>
                <a:cs typeface="Calibri"/>
              </a:rPr>
              <a:t>Retired Reserve</a:t>
            </a:r>
            <a:endParaRPr sz="1400">
              <a:latin typeface="Calibri"/>
              <a:cs typeface="Calibri"/>
            </a:endParaRPr>
          </a:p>
          <a:p>
            <a:pPr marL="127000" marR="107314" indent="-114300">
              <a:lnSpc>
                <a:spcPct val="100000"/>
              </a:lnSpc>
              <a:spcBef>
                <a:spcPts val="20"/>
              </a:spcBef>
              <a:buChar char="-"/>
              <a:tabLst>
                <a:tab pos="127000" algn="l"/>
              </a:tabLst>
            </a:pPr>
            <a:r>
              <a:rPr sz="1200" dirty="0">
                <a:latin typeface="Calibri"/>
                <a:cs typeface="Calibri"/>
              </a:rPr>
              <a:t>Apply</a:t>
            </a:r>
            <a:r>
              <a:rPr sz="1200" spc="-30" dirty="0">
                <a:latin typeface="Calibri"/>
                <a:cs typeface="Calibri"/>
              </a:rPr>
              <a:t> </a:t>
            </a:r>
            <a:r>
              <a:rPr sz="1200" dirty="0">
                <a:latin typeface="Calibri"/>
                <a:cs typeface="Calibri"/>
              </a:rPr>
              <a:t>for</a:t>
            </a:r>
            <a:r>
              <a:rPr sz="1200" spc="-15" dirty="0">
                <a:latin typeface="Calibri"/>
                <a:cs typeface="Calibri"/>
              </a:rPr>
              <a:t> </a:t>
            </a:r>
            <a:r>
              <a:rPr sz="1200" spc="-10" dirty="0">
                <a:latin typeface="Calibri"/>
                <a:cs typeface="Calibri"/>
              </a:rPr>
              <a:t>transfer</a:t>
            </a:r>
            <a:r>
              <a:rPr sz="1200" spc="-45" dirty="0">
                <a:latin typeface="Calibri"/>
                <a:cs typeface="Calibri"/>
              </a:rPr>
              <a:t> </a:t>
            </a:r>
            <a:r>
              <a:rPr sz="1200" dirty="0">
                <a:latin typeface="Calibri"/>
                <a:cs typeface="Calibri"/>
              </a:rPr>
              <a:t>to</a:t>
            </a:r>
            <a:r>
              <a:rPr sz="1200" spc="-10" dirty="0">
                <a:latin typeface="Calibri"/>
                <a:cs typeface="Calibri"/>
              </a:rPr>
              <a:t> Retired </a:t>
            </a:r>
            <a:r>
              <a:rPr sz="1200" dirty="0">
                <a:latin typeface="Calibri"/>
                <a:cs typeface="Calibri"/>
              </a:rPr>
              <a:t>Reserve</a:t>
            </a:r>
            <a:r>
              <a:rPr sz="1200" spc="-30" dirty="0">
                <a:latin typeface="Calibri"/>
                <a:cs typeface="Calibri"/>
              </a:rPr>
              <a:t> </a:t>
            </a:r>
            <a:r>
              <a:rPr sz="1200" dirty="0">
                <a:latin typeface="Calibri"/>
                <a:cs typeface="Calibri"/>
              </a:rPr>
              <a:t>or</a:t>
            </a:r>
            <a:r>
              <a:rPr sz="1200" spc="-45" dirty="0">
                <a:latin typeface="Calibri"/>
                <a:cs typeface="Calibri"/>
              </a:rPr>
              <a:t> </a:t>
            </a:r>
            <a:r>
              <a:rPr sz="1200" spc="-10" dirty="0">
                <a:latin typeface="Calibri"/>
                <a:cs typeface="Calibri"/>
              </a:rPr>
              <a:t>Discharge</a:t>
            </a:r>
            <a:endParaRPr sz="1200">
              <a:latin typeface="Calibri"/>
              <a:cs typeface="Calibri"/>
            </a:endParaRPr>
          </a:p>
          <a:p>
            <a:pPr marL="127635" indent="-114935">
              <a:lnSpc>
                <a:spcPct val="100000"/>
              </a:lnSpc>
              <a:buChar char="-"/>
              <a:tabLst>
                <a:tab pos="127635" algn="l"/>
              </a:tabLst>
            </a:pPr>
            <a:r>
              <a:rPr sz="1200" dirty="0">
                <a:latin typeface="Calibri"/>
                <a:cs typeface="Calibri"/>
              </a:rPr>
              <a:t>Reduced</a:t>
            </a:r>
            <a:r>
              <a:rPr sz="1200" spc="-55" dirty="0">
                <a:latin typeface="Calibri"/>
                <a:cs typeface="Calibri"/>
              </a:rPr>
              <a:t> </a:t>
            </a:r>
            <a:r>
              <a:rPr sz="1200" dirty="0">
                <a:latin typeface="Calibri"/>
                <a:cs typeface="Calibri"/>
              </a:rPr>
              <a:t>Age</a:t>
            </a:r>
            <a:r>
              <a:rPr sz="1200" spc="-25" dirty="0">
                <a:latin typeface="Calibri"/>
                <a:cs typeface="Calibri"/>
              </a:rPr>
              <a:t> </a:t>
            </a:r>
            <a:r>
              <a:rPr sz="1200" spc="-10" dirty="0">
                <a:latin typeface="Calibri"/>
                <a:cs typeface="Calibri"/>
              </a:rPr>
              <a:t>Eligibility</a:t>
            </a:r>
            <a:endParaRPr sz="1200">
              <a:latin typeface="Calibri"/>
              <a:cs typeface="Calibri"/>
            </a:endParaRPr>
          </a:p>
          <a:p>
            <a:pPr marL="127635" indent="-114935">
              <a:lnSpc>
                <a:spcPct val="100000"/>
              </a:lnSpc>
              <a:buChar char="-"/>
              <a:tabLst>
                <a:tab pos="127635" algn="l"/>
              </a:tabLst>
            </a:pPr>
            <a:r>
              <a:rPr sz="1200" dirty="0">
                <a:latin typeface="Calibri"/>
                <a:cs typeface="Calibri"/>
              </a:rPr>
              <a:t>Final</a:t>
            </a:r>
            <a:r>
              <a:rPr sz="1200" spc="-5" dirty="0">
                <a:latin typeface="Calibri"/>
                <a:cs typeface="Calibri"/>
              </a:rPr>
              <a:t> </a:t>
            </a:r>
            <a:r>
              <a:rPr sz="1200" spc="-25" dirty="0">
                <a:latin typeface="Calibri"/>
                <a:cs typeface="Calibri"/>
              </a:rPr>
              <a:t>PHA</a:t>
            </a:r>
            <a:endParaRPr sz="1200">
              <a:latin typeface="Calibri"/>
              <a:cs typeface="Calibri"/>
            </a:endParaRPr>
          </a:p>
        </p:txBody>
      </p:sp>
      <p:pic>
        <p:nvPicPr>
          <p:cNvPr id="28" name="object 28"/>
          <p:cNvPicPr/>
          <p:nvPr/>
        </p:nvPicPr>
        <p:blipFill>
          <a:blip r:embed="rId7" cstate="print"/>
          <a:stretch>
            <a:fillRect/>
          </a:stretch>
        </p:blipFill>
        <p:spPr>
          <a:xfrm>
            <a:off x="4941061" y="4086097"/>
            <a:ext cx="194563" cy="225044"/>
          </a:xfrm>
          <a:prstGeom prst="rect">
            <a:avLst/>
          </a:prstGeom>
        </p:spPr>
      </p:pic>
      <p:sp>
        <p:nvSpPr>
          <p:cNvPr id="29" name="object 29"/>
          <p:cNvSpPr txBox="1"/>
          <p:nvPr/>
        </p:nvSpPr>
        <p:spPr>
          <a:xfrm>
            <a:off x="4303839" y="2687827"/>
            <a:ext cx="1677035" cy="115633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After</a:t>
            </a:r>
            <a:r>
              <a:rPr sz="1400" b="1" spc="-30" dirty="0">
                <a:latin typeface="Calibri"/>
                <a:cs typeface="Calibri"/>
              </a:rPr>
              <a:t> </a:t>
            </a:r>
            <a:r>
              <a:rPr sz="1400" b="1" spc="-10" dirty="0">
                <a:latin typeface="Calibri"/>
                <a:cs typeface="Calibri"/>
              </a:rPr>
              <a:t>20-</a:t>
            </a:r>
            <a:r>
              <a:rPr sz="1400" b="1" dirty="0">
                <a:latin typeface="Calibri"/>
                <a:cs typeface="Calibri"/>
              </a:rPr>
              <a:t>year</a:t>
            </a:r>
            <a:r>
              <a:rPr sz="1400" b="1" spc="-15" dirty="0">
                <a:latin typeface="Calibri"/>
                <a:cs typeface="Calibri"/>
              </a:rPr>
              <a:t> </a:t>
            </a:r>
            <a:r>
              <a:rPr sz="1400" b="1" spc="-25" dirty="0">
                <a:latin typeface="Calibri"/>
                <a:cs typeface="Calibri"/>
              </a:rPr>
              <a:t>NOE</a:t>
            </a:r>
            <a:endParaRPr sz="1400">
              <a:latin typeface="Calibri"/>
              <a:cs typeface="Calibri"/>
            </a:endParaRPr>
          </a:p>
          <a:p>
            <a:pPr marL="93345" indent="-80645">
              <a:lnSpc>
                <a:spcPct val="100000"/>
              </a:lnSpc>
              <a:spcBef>
                <a:spcPts val="15"/>
              </a:spcBef>
              <a:buChar char="-"/>
              <a:tabLst>
                <a:tab pos="93345" algn="l"/>
              </a:tabLst>
            </a:pPr>
            <a:r>
              <a:rPr sz="1200" dirty="0">
                <a:latin typeface="Calibri"/>
                <a:cs typeface="Calibri"/>
              </a:rPr>
              <a:t>Check</a:t>
            </a:r>
            <a:r>
              <a:rPr sz="1200" spc="-15" dirty="0">
                <a:latin typeface="Calibri"/>
                <a:cs typeface="Calibri"/>
              </a:rPr>
              <a:t> </a:t>
            </a:r>
            <a:r>
              <a:rPr sz="1200" dirty="0">
                <a:latin typeface="Calibri"/>
                <a:cs typeface="Calibri"/>
              </a:rPr>
              <a:t>Service</a:t>
            </a:r>
            <a:r>
              <a:rPr sz="1200" spc="-30" dirty="0">
                <a:latin typeface="Calibri"/>
                <a:cs typeface="Calibri"/>
              </a:rPr>
              <a:t> </a:t>
            </a:r>
            <a:r>
              <a:rPr sz="1200" spc="-10" dirty="0">
                <a:latin typeface="Calibri"/>
                <a:cs typeface="Calibri"/>
              </a:rPr>
              <a:t>obligation</a:t>
            </a:r>
            <a:endParaRPr sz="1200">
              <a:latin typeface="Calibri"/>
              <a:cs typeface="Calibri"/>
            </a:endParaRPr>
          </a:p>
          <a:p>
            <a:pPr marL="12700" marR="417830" indent="80645">
              <a:lnSpc>
                <a:spcPct val="100000"/>
              </a:lnSpc>
              <a:buChar char="-"/>
              <a:tabLst>
                <a:tab pos="93345" algn="l"/>
              </a:tabLst>
            </a:pPr>
            <a:r>
              <a:rPr sz="1200" dirty="0">
                <a:latin typeface="Calibri"/>
                <a:cs typeface="Calibri"/>
              </a:rPr>
              <a:t>Determine</a:t>
            </a:r>
            <a:r>
              <a:rPr sz="1200" spc="-35" dirty="0">
                <a:latin typeface="Calibri"/>
                <a:cs typeface="Calibri"/>
              </a:rPr>
              <a:t> </a:t>
            </a:r>
            <a:r>
              <a:rPr sz="1200" spc="-10" dirty="0">
                <a:latin typeface="Calibri"/>
                <a:cs typeface="Calibri"/>
              </a:rPr>
              <a:t>desired </a:t>
            </a:r>
            <a:r>
              <a:rPr sz="1200" dirty="0">
                <a:latin typeface="Calibri"/>
                <a:cs typeface="Calibri"/>
              </a:rPr>
              <a:t>retirement</a:t>
            </a:r>
            <a:r>
              <a:rPr sz="1200" spc="-40" dirty="0">
                <a:latin typeface="Calibri"/>
                <a:cs typeface="Calibri"/>
              </a:rPr>
              <a:t> </a:t>
            </a:r>
            <a:r>
              <a:rPr sz="1200" spc="-20" dirty="0">
                <a:latin typeface="Calibri"/>
                <a:cs typeface="Calibri"/>
              </a:rPr>
              <a:t>date</a:t>
            </a:r>
            <a:endParaRPr sz="1200">
              <a:latin typeface="Calibri"/>
              <a:cs typeface="Calibri"/>
            </a:endParaRPr>
          </a:p>
          <a:p>
            <a:pPr marL="12700" marR="5080" indent="80645">
              <a:lnSpc>
                <a:spcPct val="100000"/>
              </a:lnSpc>
              <a:spcBef>
                <a:spcPts val="5"/>
              </a:spcBef>
              <a:buChar char="-"/>
              <a:tabLst>
                <a:tab pos="93345" algn="l"/>
              </a:tabLst>
            </a:pPr>
            <a:r>
              <a:rPr sz="1200" dirty="0">
                <a:latin typeface="Calibri"/>
                <a:cs typeface="Calibri"/>
              </a:rPr>
              <a:t>Plan</a:t>
            </a:r>
            <a:r>
              <a:rPr sz="1200" spc="-20" dirty="0">
                <a:latin typeface="Calibri"/>
                <a:cs typeface="Calibri"/>
              </a:rPr>
              <a:t> </a:t>
            </a:r>
            <a:r>
              <a:rPr sz="1200" dirty="0">
                <a:latin typeface="Calibri"/>
                <a:cs typeface="Calibri"/>
              </a:rPr>
              <a:t>for</a:t>
            </a:r>
            <a:r>
              <a:rPr sz="1200" spc="-20" dirty="0">
                <a:latin typeface="Calibri"/>
                <a:cs typeface="Calibri"/>
              </a:rPr>
              <a:t> </a:t>
            </a:r>
            <a:r>
              <a:rPr sz="1200" dirty="0">
                <a:latin typeface="Calibri"/>
                <a:cs typeface="Calibri"/>
              </a:rPr>
              <a:t>medical/dental</a:t>
            </a:r>
            <a:r>
              <a:rPr sz="1200" spc="-40" dirty="0">
                <a:latin typeface="Calibri"/>
                <a:cs typeface="Calibri"/>
              </a:rPr>
              <a:t> </a:t>
            </a:r>
            <a:r>
              <a:rPr sz="1200" spc="-35" dirty="0">
                <a:latin typeface="Calibri"/>
                <a:cs typeface="Calibri"/>
              </a:rPr>
              <a:t>if </a:t>
            </a:r>
            <a:r>
              <a:rPr sz="1200" spc="-10" dirty="0">
                <a:latin typeface="Calibri"/>
                <a:cs typeface="Calibri"/>
              </a:rPr>
              <a:t>applicable</a:t>
            </a:r>
            <a:endParaRPr sz="1200">
              <a:latin typeface="Calibri"/>
              <a:cs typeface="Calibri"/>
            </a:endParaRPr>
          </a:p>
        </p:txBody>
      </p:sp>
      <p:sp>
        <p:nvSpPr>
          <p:cNvPr id="30" name="object 30"/>
          <p:cNvSpPr txBox="1"/>
          <p:nvPr/>
        </p:nvSpPr>
        <p:spPr>
          <a:xfrm>
            <a:off x="2883225" y="1468627"/>
            <a:ext cx="1479550" cy="42481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17+</a:t>
            </a:r>
            <a:r>
              <a:rPr sz="1400" b="1" spc="-15" dirty="0">
                <a:latin typeface="Calibri"/>
                <a:cs typeface="Calibri"/>
              </a:rPr>
              <a:t> </a:t>
            </a:r>
            <a:r>
              <a:rPr sz="1400" b="1" dirty="0">
                <a:latin typeface="Calibri"/>
                <a:cs typeface="Calibri"/>
              </a:rPr>
              <a:t>years</a:t>
            </a:r>
            <a:r>
              <a:rPr sz="1400" b="1" spc="-30" dirty="0">
                <a:latin typeface="Calibri"/>
                <a:cs typeface="Calibri"/>
              </a:rPr>
              <a:t> </a:t>
            </a:r>
            <a:r>
              <a:rPr sz="1400" b="1" dirty="0">
                <a:latin typeface="Calibri"/>
                <a:cs typeface="Calibri"/>
              </a:rPr>
              <a:t>of</a:t>
            </a:r>
            <a:r>
              <a:rPr sz="1400" b="1" spc="-35" dirty="0">
                <a:latin typeface="Calibri"/>
                <a:cs typeface="Calibri"/>
              </a:rPr>
              <a:t> </a:t>
            </a:r>
            <a:r>
              <a:rPr sz="1400" b="1" spc="-10" dirty="0">
                <a:latin typeface="Calibri"/>
                <a:cs typeface="Calibri"/>
              </a:rPr>
              <a:t>service</a:t>
            </a:r>
            <a:endParaRPr sz="1400">
              <a:latin typeface="Calibri"/>
              <a:cs typeface="Calibri"/>
            </a:endParaRPr>
          </a:p>
          <a:p>
            <a:pPr marL="12700">
              <a:lnSpc>
                <a:spcPct val="100000"/>
              </a:lnSpc>
              <a:spcBef>
                <a:spcPts val="15"/>
              </a:spcBef>
            </a:pPr>
            <a:r>
              <a:rPr sz="1200" b="1" dirty="0">
                <a:latin typeface="Calibri"/>
                <a:cs typeface="Calibri"/>
              </a:rPr>
              <a:t>-</a:t>
            </a:r>
            <a:r>
              <a:rPr sz="1200" b="1" spc="-10" dirty="0">
                <a:latin typeface="Calibri"/>
                <a:cs typeface="Calibri"/>
              </a:rPr>
              <a:t> </a:t>
            </a:r>
            <a:r>
              <a:rPr sz="1200" dirty="0">
                <a:latin typeface="Calibri"/>
                <a:cs typeface="Calibri"/>
              </a:rPr>
              <a:t>Gather</a:t>
            </a:r>
            <a:r>
              <a:rPr sz="1200" spc="-20" dirty="0">
                <a:latin typeface="Calibri"/>
                <a:cs typeface="Calibri"/>
              </a:rPr>
              <a:t> </a:t>
            </a:r>
            <a:r>
              <a:rPr sz="1200" spc="-10" dirty="0">
                <a:latin typeface="Calibri"/>
                <a:cs typeface="Calibri"/>
              </a:rPr>
              <a:t>Resources</a:t>
            </a:r>
            <a:endParaRPr sz="1200">
              <a:latin typeface="Calibri"/>
              <a:cs typeface="Calibri"/>
            </a:endParaRPr>
          </a:p>
        </p:txBody>
      </p:sp>
      <p:sp>
        <p:nvSpPr>
          <p:cNvPr id="31" name="object 31"/>
          <p:cNvSpPr txBox="1"/>
          <p:nvPr/>
        </p:nvSpPr>
        <p:spPr>
          <a:xfrm>
            <a:off x="4172902" y="4517148"/>
            <a:ext cx="1402715" cy="973455"/>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Calibri"/>
                <a:cs typeface="Calibri"/>
              </a:rPr>
              <a:t>Gray</a:t>
            </a:r>
            <a:r>
              <a:rPr sz="1400" b="1" spc="-55" dirty="0">
                <a:latin typeface="Calibri"/>
                <a:cs typeface="Calibri"/>
              </a:rPr>
              <a:t> </a:t>
            </a:r>
            <a:r>
              <a:rPr sz="1400" b="1" spc="-20" dirty="0">
                <a:latin typeface="Calibri"/>
                <a:cs typeface="Calibri"/>
              </a:rPr>
              <a:t>Area</a:t>
            </a:r>
            <a:endParaRPr sz="1400">
              <a:latin typeface="Calibri"/>
              <a:cs typeface="Calibri"/>
            </a:endParaRPr>
          </a:p>
          <a:p>
            <a:pPr marL="127000" marR="236220" indent="-114300">
              <a:lnSpc>
                <a:spcPct val="100000"/>
              </a:lnSpc>
              <a:spcBef>
                <a:spcPts val="20"/>
              </a:spcBef>
            </a:pPr>
            <a:r>
              <a:rPr sz="1200" dirty="0">
                <a:latin typeface="Calibri"/>
                <a:cs typeface="Calibri"/>
              </a:rPr>
              <a:t>-</a:t>
            </a:r>
            <a:r>
              <a:rPr sz="1200" spc="254" dirty="0">
                <a:latin typeface="Calibri"/>
                <a:cs typeface="Calibri"/>
              </a:rPr>
              <a:t> </a:t>
            </a:r>
            <a:r>
              <a:rPr sz="1200" dirty="0">
                <a:latin typeface="Calibri"/>
                <a:cs typeface="Calibri"/>
              </a:rPr>
              <a:t>Maintain</a:t>
            </a:r>
            <a:r>
              <a:rPr sz="1200" spc="-45" dirty="0">
                <a:latin typeface="Calibri"/>
                <a:cs typeface="Calibri"/>
              </a:rPr>
              <a:t> </a:t>
            </a:r>
            <a:r>
              <a:rPr sz="1200" spc="-10" dirty="0">
                <a:latin typeface="Calibri"/>
                <a:cs typeface="Calibri"/>
              </a:rPr>
              <a:t>correct </a:t>
            </a:r>
            <a:r>
              <a:rPr sz="1200" dirty="0">
                <a:latin typeface="Calibri"/>
                <a:cs typeface="Calibri"/>
              </a:rPr>
              <a:t>POC</a:t>
            </a:r>
            <a:r>
              <a:rPr sz="1200" spc="-10" dirty="0">
                <a:latin typeface="Calibri"/>
                <a:cs typeface="Calibri"/>
              </a:rPr>
              <a:t> information</a:t>
            </a:r>
            <a:endParaRPr sz="1200">
              <a:latin typeface="Calibri"/>
              <a:cs typeface="Calibri"/>
            </a:endParaRPr>
          </a:p>
          <a:p>
            <a:pPr marL="127000" marR="5080" indent="-114300">
              <a:lnSpc>
                <a:spcPct val="100000"/>
              </a:lnSpc>
              <a:spcBef>
                <a:spcPts val="5"/>
              </a:spcBef>
            </a:pPr>
            <a:r>
              <a:rPr sz="1200" dirty="0">
                <a:latin typeface="Calibri"/>
                <a:cs typeface="Calibri"/>
              </a:rPr>
              <a:t>-</a:t>
            </a:r>
            <a:r>
              <a:rPr sz="1200" spc="235" dirty="0">
                <a:latin typeface="Calibri"/>
                <a:cs typeface="Calibri"/>
              </a:rPr>
              <a:t> </a:t>
            </a:r>
            <a:r>
              <a:rPr sz="1200" dirty="0">
                <a:latin typeface="Calibri"/>
                <a:cs typeface="Calibri"/>
              </a:rPr>
              <a:t>TRICARE </a:t>
            </a:r>
            <a:r>
              <a:rPr sz="1200" spc="-10" dirty="0">
                <a:latin typeface="Calibri"/>
                <a:cs typeface="Calibri"/>
              </a:rPr>
              <a:t>Enrollment </a:t>
            </a:r>
            <a:r>
              <a:rPr sz="1200" dirty="0">
                <a:latin typeface="Calibri"/>
                <a:cs typeface="Calibri"/>
              </a:rPr>
              <a:t>(if</a:t>
            </a:r>
            <a:r>
              <a:rPr sz="1200" spc="-15" dirty="0">
                <a:latin typeface="Calibri"/>
                <a:cs typeface="Calibri"/>
              </a:rPr>
              <a:t> </a:t>
            </a:r>
            <a:r>
              <a:rPr sz="1200" dirty="0">
                <a:latin typeface="Calibri"/>
                <a:cs typeface="Calibri"/>
              </a:rPr>
              <a:t>not</a:t>
            </a:r>
            <a:r>
              <a:rPr sz="1200" spc="-10" dirty="0">
                <a:latin typeface="Calibri"/>
                <a:cs typeface="Calibri"/>
              </a:rPr>
              <a:t> </a:t>
            </a:r>
            <a:r>
              <a:rPr sz="1200" dirty="0">
                <a:latin typeface="Calibri"/>
                <a:cs typeface="Calibri"/>
              </a:rPr>
              <a:t>already</a:t>
            </a:r>
            <a:r>
              <a:rPr sz="1200" spc="-40" dirty="0">
                <a:latin typeface="Calibri"/>
                <a:cs typeface="Calibri"/>
              </a:rPr>
              <a:t> </a:t>
            </a:r>
            <a:r>
              <a:rPr sz="1200" spc="-20" dirty="0">
                <a:latin typeface="Calibri"/>
                <a:cs typeface="Calibri"/>
              </a:rPr>
              <a:t>done)</a:t>
            </a:r>
            <a:endParaRPr sz="1200">
              <a:latin typeface="Calibri"/>
              <a:cs typeface="Calibri"/>
            </a:endParaRPr>
          </a:p>
        </p:txBody>
      </p:sp>
      <p:sp>
        <p:nvSpPr>
          <p:cNvPr id="32" name="object 32"/>
          <p:cNvSpPr txBox="1"/>
          <p:nvPr/>
        </p:nvSpPr>
        <p:spPr>
          <a:xfrm>
            <a:off x="5844540" y="4513163"/>
            <a:ext cx="1366520" cy="1034415"/>
          </a:xfrm>
          <a:prstGeom prst="rect">
            <a:avLst/>
          </a:prstGeom>
        </p:spPr>
        <p:txBody>
          <a:bodyPr vert="horz" wrap="square" lIns="0" tIns="12700" rIns="0" bIns="0" rtlCol="0">
            <a:spAutoFit/>
          </a:bodyPr>
          <a:lstStyle/>
          <a:p>
            <a:pPr marL="38100" marR="30480">
              <a:lnSpc>
                <a:spcPct val="100000"/>
              </a:lnSpc>
              <a:spcBef>
                <a:spcPts val="100"/>
              </a:spcBef>
            </a:pPr>
            <a:r>
              <a:rPr sz="1400" b="1" dirty="0">
                <a:latin typeface="Calibri"/>
                <a:cs typeface="Calibri"/>
              </a:rPr>
              <a:t>9</a:t>
            </a:r>
            <a:r>
              <a:rPr sz="1400" b="1" spc="-25" dirty="0">
                <a:latin typeface="Calibri"/>
                <a:cs typeface="Calibri"/>
              </a:rPr>
              <a:t> </a:t>
            </a:r>
            <a:r>
              <a:rPr sz="1400" b="1" dirty="0">
                <a:latin typeface="Calibri"/>
                <a:cs typeface="Calibri"/>
              </a:rPr>
              <a:t>months</a:t>
            </a:r>
            <a:r>
              <a:rPr sz="1400" b="1" spc="-35" dirty="0">
                <a:latin typeface="Calibri"/>
                <a:cs typeface="Calibri"/>
              </a:rPr>
              <a:t> </a:t>
            </a:r>
            <a:r>
              <a:rPr sz="1400" b="1" dirty="0">
                <a:latin typeface="Calibri"/>
                <a:cs typeface="Calibri"/>
              </a:rPr>
              <a:t>prior</a:t>
            </a:r>
            <a:r>
              <a:rPr sz="1400" b="1" spc="-25" dirty="0">
                <a:latin typeface="Calibri"/>
                <a:cs typeface="Calibri"/>
              </a:rPr>
              <a:t> to </a:t>
            </a:r>
            <a:r>
              <a:rPr sz="1400" b="1" dirty="0">
                <a:latin typeface="Calibri"/>
                <a:cs typeface="Calibri"/>
              </a:rPr>
              <a:t>60</a:t>
            </a:r>
            <a:r>
              <a:rPr sz="1350" b="1" baseline="24691" dirty="0">
                <a:latin typeface="Calibri"/>
                <a:cs typeface="Calibri"/>
              </a:rPr>
              <a:t>th</a:t>
            </a:r>
            <a:r>
              <a:rPr sz="1350" b="1" spc="142" baseline="24691" dirty="0">
                <a:latin typeface="Calibri"/>
                <a:cs typeface="Calibri"/>
              </a:rPr>
              <a:t> </a:t>
            </a:r>
            <a:r>
              <a:rPr sz="1400" b="1" dirty="0">
                <a:latin typeface="Calibri"/>
                <a:cs typeface="Calibri"/>
              </a:rPr>
              <a:t>birthday</a:t>
            </a:r>
            <a:r>
              <a:rPr sz="1400" b="1" spc="-60" dirty="0">
                <a:latin typeface="Calibri"/>
                <a:cs typeface="Calibri"/>
              </a:rPr>
              <a:t> </a:t>
            </a:r>
            <a:r>
              <a:rPr sz="1400" b="1" spc="-25" dirty="0">
                <a:latin typeface="Calibri"/>
                <a:cs typeface="Calibri"/>
              </a:rPr>
              <a:t>or </a:t>
            </a:r>
            <a:r>
              <a:rPr sz="1400" b="1" dirty="0">
                <a:latin typeface="Calibri"/>
                <a:cs typeface="Calibri"/>
              </a:rPr>
              <a:t>Early</a:t>
            </a:r>
            <a:r>
              <a:rPr sz="1400" b="1" spc="-40" dirty="0">
                <a:latin typeface="Calibri"/>
                <a:cs typeface="Calibri"/>
              </a:rPr>
              <a:t> </a:t>
            </a:r>
            <a:r>
              <a:rPr sz="1400" b="1" dirty="0">
                <a:latin typeface="Calibri"/>
                <a:cs typeface="Calibri"/>
              </a:rPr>
              <a:t>Age</a:t>
            </a:r>
            <a:r>
              <a:rPr sz="1400" b="1" spc="-50" dirty="0">
                <a:latin typeface="Calibri"/>
                <a:cs typeface="Calibri"/>
              </a:rPr>
              <a:t> </a:t>
            </a:r>
            <a:r>
              <a:rPr sz="1400" b="1" spc="-20" dirty="0">
                <a:latin typeface="Calibri"/>
                <a:cs typeface="Calibri"/>
              </a:rPr>
              <a:t>Drop</a:t>
            </a:r>
            <a:endParaRPr sz="1400">
              <a:latin typeface="Calibri"/>
              <a:cs typeface="Calibri"/>
            </a:endParaRPr>
          </a:p>
          <a:p>
            <a:pPr marL="152400" marR="187325" indent="-114300">
              <a:lnSpc>
                <a:spcPct val="100000"/>
              </a:lnSpc>
              <a:spcBef>
                <a:spcPts val="25"/>
              </a:spcBef>
            </a:pPr>
            <a:r>
              <a:rPr sz="1200" dirty="0">
                <a:latin typeface="Calibri"/>
                <a:cs typeface="Calibri"/>
              </a:rPr>
              <a:t>-</a:t>
            </a:r>
            <a:r>
              <a:rPr sz="1200" spc="254" dirty="0">
                <a:latin typeface="Calibri"/>
                <a:cs typeface="Calibri"/>
              </a:rPr>
              <a:t> </a:t>
            </a:r>
            <a:r>
              <a:rPr sz="1200" dirty="0">
                <a:latin typeface="Calibri"/>
                <a:cs typeface="Calibri"/>
              </a:rPr>
              <a:t>Apply</a:t>
            </a:r>
            <a:r>
              <a:rPr sz="1200" spc="-30" dirty="0">
                <a:latin typeface="Calibri"/>
                <a:cs typeface="Calibri"/>
              </a:rPr>
              <a:t> </a:t>
            </a:r>
            <a:r>
              <a:rPr sz="1200" dirty="0">
                <a:latin typeface="Calibri"/>
                <a:cs typeface="Calibri"/>
              </a:rPr>
              <a:t>for</a:t>
            </a:r>
            <a:r>
              <a:rPr sz="1200" spc="-15" dirty="0">
                <a:latin typeface="Calibri"/>
                <a:cs typeface="Calibri"/>
              </a:rPr>
              <a:t> </a:t>
            </a:r>
            <a:r>
              <a:rPr sz="1200" spc="-10" dirty="0">
                <a:latin typeface="Calibri"/>
                <a:cs typeface="Calibri"/>
              </a:rPr>
              <a:t>retired </a:t>
            </a:r>
            <a:r>
              <a:rPr sz="1200" spc="-25" dirty="0">
                <a:latin typeface="Calibri"/>
                <a:cs typeface="Calibri"/>
              </a:rPr>
              <a:t>pay</a:t>
            </a:r>
            <a:endParaRPr sz="1200">
              <a:latin typeface="Calibri"/>
              <a:cs typeface="Calibri"/>
            </a:endParaRPr>
          </a:p>
        </p:txBody>
      </p:sp>
      <p:pic>
        <p:nvPicPr>
          <p:cNvPr id="33" name="object 33"/>
          <p:cNvPicPr/>
          <p:nvPr/>
        </p:nvPicPr>
        <p:blipFill>
          <a:blip r:embed="rId8" cstate="print"/>
          <a:stretch>
            <a:fillRect/>
          </a:stretch>
        </p:blipFill>
        <p:spPr>
          <a:xfrm>
            <a:off x="3617976" y="655320"/>
            <a:ext cx="612647" cy="801623"/>
          </a:xfrm>
          <a:prstGeom prst="rect">
            <a:avLst/>
          </a:prstGeom>
        </p:spPr>
      </p:pic>
      <p:sp>
        <p:nvSpPr>
          <p:cNvPr id="34" name="object 34"/>
          <p:cNvSpPr txBox="1"/>
          <p:nvPr/>
        </p:nvSpPr>
        <p:spPr>
          <a:xfrm>
            <a:off x="7524084" y="4516627"/>
            <a:ext cx="1257935" cy="821055"/>
          </a:xfrm>
          <a:prstGeom prst="rect">
            <a:avLst/>
          </a:prstGeom>
        </p:spPr>
        <p:txBody>
          <a:bodyPr vert="horz" wrap="square" lIns="0" tIns="12700" rIns="0" bIns="0" rtlCol="0">
            <a:spAutoFit/>
          </a:bodyPr>
          <a:lstStyle/>
          <a:p>
            <a:pPr marL="12700" marR="410209">
              <a:lnSpc>
                <a:spcPct val="100000"/>
              </a:lnSpc>
              <a:spcBef>
                <a:spcPts val="100"/>
              </a:spcBef>
            </a:pPr>
            <a:r>
              <a:rPr sz="1400" b="1" dirty="0">
                <a:latin typeface="Calibri"/>
                <a:cs typeface="Calibri"/>
              </a:rPr>
              <a:t>Placed</a:t>
            </a:r>
            <a:r>
              <a:rPr sz="1400" b="1" spc="-30" dirty="0">
                <a:latin typeface="Calibri"/>
                <a:cs typeface="Calibri"/>
              </a:rPr>
              <a:t> </a:t>
            </a:r>
            <a:r>
              <a:rPr sz="1400" b="1" spc="-25" dirty="0">
                <a:latin typeface="Calibri"/>
                <a:cs typeface="Calibri"/>
              </a:rPr>
              <a:t>on </a:t>
            </a:r>
            <a:r>
              <a:rPr sz="1400" b="1" spc="-10" dirty="0">
                <a:latin typeface="Calibri"/>
                <a:cs typeface="Calibri"/>
              </a:rPr>
              <a:t>Retired</a:t>
            </a:r>
            <a:r>
              <a:rPr sz="1400" b="1" spc="-30" dirty="0">
                <a:latin typeface="Calibri"/>
                <a:cs typeface="Calibri"/>
              </a:rPr>
              <a:t> </a:t>
            </a:r>
            <a:r>
              <a:rPr sz="1400" b="1" spc="-20" dirty="0">
                <a:latin typeface="Calibri"/>
                <a:cs typeface="Calibri"/>
              </a:rPr>
              <a:t>List</a:t>
            </a:r>
            <a:endParaRPr sz="1400">
              <a:latin typeface="Calibri"/>
              <a:cs typeface="Calibri"/>
            </a:endParaRPr>
          </a:p>
          <a:p>
            <a:pPr marL="12700">
              <a:lnSpc>
                <a:spcPct val="100000"/>
              </a:lnSpc>
              <a:spcBef>
                <a:spcPts val="25"/>
              </a:spcBef>
            </a:pPr>
            <a:r>
              <a:rPr sz="1200" dirty="0">
                <a:latin typeface="Calibri"/>
                <a:cs typeface="Calibri"/>
              </a:rPr>
              <a:t>-</a:t>
            </a:r>
            <a:r>
              <a:rPr sz="1200" spc="254" dirty="0">
                <a:latin typeface="Calibri"/>
                <a:cs typeface="Calibri"/>
              </a:rPr>
              <a:t> </a:t>
            </a:r>
            <a:r>
              <a:rPr sz="1200" dirty="0">
                <a:latin typeface="Calibri"/>
                <a:cs typeface="Calibri"/>
              </a:rPr>
              <a:t>New</a:t>
            </a:r>
            <a:r>
              <a:rPr sz="1200" spc="-10" dirty="0">
                <a:latin typeface="Calibri"/>
                <a:cs typeface="Calibri"/>
              </a:rPr>
              <a:t> </a:t>
            </a:r>
            <a:r>
              <a:rPr sz="1200" dirty="0">
                <a:latin typeface="Calibri"/>
                <a:cs typeface="Calibri"/>
              </a:rPr>
              <a:t>ID</a:t>
            </a:r>
            <a:r>
              <a:rPr sz="1200" spc="-10" dirty="0">
                <a:latin typeface="Calibri"/>
                <a:cs typeface="Calibri"/>
              </a:rPr>
              <a:t> </a:t>
            </a:r>
            <a:r>
              <a:rPr sz="1200" spc="-20" dirty="0">
                <a:latin typeface="Calibri"/>
                <a:cs typeface="Calibri"/>
              </a:rPr>
              <a:t>Card</a:t>
            </a:r>
            <a:endParaRPr sz="1200">
              <a:latin typeface="Calibri"/>
              <a:cs typeface="Calibri"/>
            </a:endParaRPr>
          </a:p>
          <a:p>
            <a:pPr marL="12700">
              <a:lnSpc>
                <a:spcPct val="100000"/>
              </a:lnSpc>
            </a:pPr>
            <a:r>
              <a:rPr sz="1200" dirty="0">
                <a:latin typeface="Calibri"/>
                <a:cs typeface="Calibri"/>
              </a:rPr>
              <a:t>-</a:t>
            </a:r>
            <a:r>
              <a:rPr sz="1200" spc="260" dirty="0">
                <a:latin typeface="Calibri"/>
                <a:cs typeface="Calibri"/>
              </a:rPr>
              <a:t> </a:t>
            </a:r>
            <a:r>
              <a:rPr sz="1200" dirty="0">
                <a:latin typeface="Calibri"/>
                <a:cs typeface="Calibri"/>
              </a:rPr>
              <a:t>Apply</a:t>
            </a:r>
            <a:r>
              <a:rPr sz="1200" spc="-25" dirty="0">
                <a:latin typeface="Calibri"/>
                <a:cs typeface="Calibri"/>
              </a:rPr>
              <a:t> </a:t>
            </a:r>
            <a:r>
              <a:rPr sz="1200" dirty="0">
                <a:latin typeface="Calibri"/>
                <a:cs typeface="Calibri"/>
              </a:rPr>
              <a:t>for</a:t>
            </a:r>
            <a:r>
              <a:rPr sz="1200" spc="-15" dirty="0">
                <a:latin typeface="Calibri"/>
                <a:cs typeface="Calibri"/>
              </a:rPr>
              <a:t> </a:t>
            </a:r>
            <a:r>
              <a:rPr sz="1200" spc="-10" dirty="0">
                <a:latin typeface="Calibri"/>
                <a:cs typeface="Calibri"/>
              </a:rPr>
              <a:t>TRICARE</a:t>
            </a:r>
            <a:endParaRPr sz="1200">
              <a:latin typeface="Calibri"/>
              <a:cs typeface="Calibri"/>
            </a:endParaRPr>
          </a:p>
        </p:txBody>
      </p:sp>
      <p:grpSp>
        <p:nvGrpSpPr>
          <p:cNvPr id="35" name="object 35"/>
          <p:cNvGrpSpPr/>
          <p:nvPr/>
        </p:nvGrpSpPr>
        <p:grpSpPr>
          <a:xfrm>
            <a:off x="1420622" y="2002345"/>
            <a:ext cx="7533005" cy="3895725"/>
            <a:chOff x="1420622" y="2002345"/>
            <a:chExt cx="7533005" cy="3895725"/>
          </a:xfrm>
        </p:grpSpPr>
        <p:sp>
          <p:nvSpPr>
            <p:cNvPr id="36" name="object 36"/>
            <p:cNvSpPr/>
            <p:nvPr/>
          </p:nvSpPr>
          <p:spPr>
            <a:xfrm>
              <a:off x="8131302" y="5791961"/>
              <a:ext cx="822325" cy="0"/>
            </a:xfrm>
            <a:custGeom>
              <a:avLst/>
              <a:gdLst/>
              <a:ahLst/>
              <a:cxnLst/>
              <a:rect l="l" t="t" r="r" b="b"/>
              <a:pathLst>
                <a:path w="822325">
                  <a:moveTo>
                    <a:pt x="822325" y="0"/>
                  </a:moveTo>
                  <a:lnTo>
                    <a:pt x="0" y="0"/>
                  </a:lnTo>
                </a:path>
              </a:pathLst>
            </a:custGeom>
            <a:ln w="38100">
              <a:solidFill>
                <a:srgbClr val="000000"/>
              </a:solidFill>
            </a:ln>
          </p:spPr>
          <p:txBody>
            <a:bodyPr wrap="square" lIns="0" tIns="0" rIns="0" bIns="0" rtlCol="0"/>
            <a:lstStyle/>
            <a:p>
              <a:endParaRPr/>
            </a:p>
          </p:txBody>
        </p:sp>
        <p:sp>
          <p:nvSpPr>
            <p:cNvPr id="37" name="object 37"/>
            <p:cNvSpPr/>
            <p:nvPr/>
          </p:nvSpPr>
          <p:spPr>
            <a:xfrm>
              <a:off x="3703320" y="4079747"/>
              <a:ext cx="528955" cy="219710"/>
            </a:xfrm>
            <a:custGeom>
              <a:avLst/>
              <a:gdLst/>
              <a:ahLst/>
              <a:cxnLst/>
              <a:rect l="l" t="t" r="r" b="b"/>
              <a:pathLst>
                <a:path w="528954" h="219710">
                  <a:moveTo>
                    <a:pt x="109956" y="0"/>
                  </a:moveTo>
                  <a:lnTo>
                    <a:pt x="0" y="109727"/>
                  </a:lnTo>
                  <a:lnTo>
                    <a:pt x="109956" y="219455"/>
                  </a:lnTo>
                  <a:lnTo>
                    <a:pt x="109956" y="164591"/>
                  </a:lnTo>
                  <a:lnTo>
                    <a:pt x="528827" y="164591"/>
                  </a:lnTo>
                  <a:lnTo>
                    <a:pt x="528827" y="54863"/>
                  </a:lnTo>
                  <a:lnTo>
                    <a:pt x="109956" y="54863"/>
                  </a:lnTo>
                  <a:lnTo>
                    <a:pt x="109956" y="0"/>
                  </a:lnTo>
                  <a:close/>
                </a:path>
              </a:pathLst>
            </a:custGeom>
            <a:solidFill>
              <a:srgbClr val="EA8A00"/>
            </a:solidFill>
          </p:spPr>
          <p:txBody>
            <a:bodyPr wrap="square" lIns="0" tIns="0" rIns="0" bIns="0" rtlCol="0"/>
            <a:lstStyle/>
            <a:p>
              <a:endParaRPr/>
            </a:p>
          </p:txBody>
        </p:sp>
        <p:sp>
          <p:nvSpPr>
            <p:cNvPr id="38" name="object 38"/>
            <p:cNvSpPr/>
            <p:nvPr/>
          </p:nvSpPr>
          <p:spPr>
            <a:xfrm>
              <a:off x="3703320" y="4079747"/>
              <a:ext cx="528955" cy="219710"/>
            </a:xfrm>
            <a:custGeom>
              <a:avLst/>
              <a:gdLst/>
              <a:ahLst/>
              <a:cxnLst/>
              <a:rect l="l" t="t" r="r" b="b"/>
              <a:pathLst>
                <a:path w="528954" h="219710">
                  <a:moveTo>
                    <a:pt x="528827" y="164591"/>
                  </a:moveTo>
                  <a:lnTo>
                    <a:pt x="109956" y="164591"/>
                  </a:lnTo>
                  <a:lnTo>
                    <a:pt x="109956" y="219455"/>
                  </a:lnTo>
                  <a:lnTo>
                    <a:pt x="0" y="109727"/>
                  </a:lnTo>
                  <a:lnTo>
                    <a:pt x="109956" y="0"/>
                  </a:lnTo>
                  <a:lnTo>
                    <a:pt x="109956" y="54863"/>
                  </a:lnTo>
                  <a:lnTo>
                    <a:pt x="528827" y="54863"/>
                  </a:lnTo>
                  <a:lnTo>
                    <a:pt x="528827" y="164591"/>
                  </a:lnTo>
                  <a:close/>
                </a:path>
              </a:pathLst>
            </a:custGeom>
            <a:ln w="9525">
              <a:solidFill>
                <a:srgbClr val="000000"/>
              </a:solidFill>
            </a:ln>
          </p:spPr>
          <p:txBody>
            <a:bodyPr wrap="square" lIns="0" tIns="0" rIns="0" bIns="0" rtlCol="0"/>
            <a:lstStyle/>
            <a:p>
              <a:endParaRPr/>
            </a:p>
          </p:txBody>
        </p:sp>
        <p:sp>
          <p:nvSpPr>
            <p:cNvPr id="39" name="object 39"/>
            <p:cNvSpPr/>
            <p:nvPr/>
          </p:nvSpPr>
          <p:spPr>
            <a:xfrm>
              <a:off x="5631180" y="4078223"/>
              <a:ext cx="527685" cy="218440"/>
            </a:xfrm>
            <a:custGeom>
              <a:avLst/>
              <a:gdLst/>
              <a:ahLst/>
              <a:cxnLst/>
              <a:rect l="l" t="t" r="r" b="b"/>
              <a:pathLst>
                <a:path w="527685" h="218439">
                  <a:moveTo>
                    <a:pt x="109194" y="0"/>
                  </a:moveTo>
                  <a:lnTo>
                    <a:pt x="0" y="108966"/>
                  </a:lnTo>
                  <a:lnTo>
                    <a:pt x="109194" y="217932"/>
                  </a:lnTo>
                  <a:lnTo>
                    <a:pt x="109194" y="163449"/>
                  </a:lnTo>
                  <a:lnTo>
                    <a:pt x="527303" y="163449"/>
                  </a:lnTo>
                  <a:lnTo>
                    <a:pt x="527303" y="54483"/>
                  </a:lnTo>
                  <a:lnTo>
                    <a:pt x="109194" y="54483"/>
                  </a:lnTo>
                  <a:lnTo>
                    <a:pt x="109194" y="0"/>
                  </a:lnTo>
                  <a:close/>
                </a:path>
              </a:pathLst>
            </a:custGeom>
            <a:solidFill>
              <a:srgbClr val="EA8A00"/>
            </a:solidFill>
          </p:spPr>
          <p:txBody>
            <a:bodyPr wrap="square" lIns="0" tIns="0" rIns="0" bIns="0" rtlCol="0"/>
            <a:lstStyle/>
            <a:p>
              <a:endParaRPr/>
            </a:p>
          </p:txBody>
        </p:sp>
        <p:sp>
          <p:nvSpPr>
            <p:cNvPr id="40" name="object 40"/>
            <p:cNvSpPr/>
            <p:nvPr/>
          </p:nvSpPr>
          <p:spPr>
            <a:xfrm>
              <a:off x="5631180" y="4078223"/>
              <a:ext cx="527685" cy="218440"/>
            </a:xfrm>
            <a:custGeom>
              <a:avLst/>
              <a:gdLst/>
              <a:ahLst/>
              <a:cxnLst/>
              <a:rect l="l" t="t" r="r" b="b"/>
              <a:pathLst>
                <a:path w="527685" h="218439">
                  <a:moveTo>
                    <a:pt x="527303" y="163449"/>
                  </a:moveTo>
                  <a:lnTo>
                    <a:pt x="109194" y="163449"/>
                  </a:lnTo>
                  <a:lnTo>
                    <a:pt x="109194" y="217932"/>
                  </a:lnTo>
                  <a:lnTo>
                    <a:pt x="0" y="108966"/>
                  </a:lnTo>
                  <a:lnTo>
                    <a:pt x="109194" y="0"/>
                  </a:lnTo>
                  <a:lnTo>
                    <a:pt x="109194" y="54483"/>
                  </a:lnTo>
                  <a:lnTo>
                    <a:pt x="527303" y="54483"/>
                  </a:lnTo>
                  <a:lnTo>
                    <a:pt x="527303" y="163449"/>
                  </a:lnTo>
                  <a:close/>
                </a:path>
              </a:pathLst>
            </a:custGeom>
            <a:ln w="9524">
              <a:solidFill>
                <a:srgbClr val="000000"/>
              </a:solidFill>
            </a:ln>
          </p:spPr>
          <p:txBody>
            <a:bodyPr wrap="square" lIns="0" tIns="0" rIns="0" bIns="0" rtlCol="0"/>
            <a:lstStyle/>
            <a:p>
              <a:endParaRPr/>
            </a:p>
          </p:txBody>
        </p:sp>
        <p:sp>
          <p:nvSpPr>
            <p:cNvPr id="41" name="object 41"/>
            <p:cNvSpPr/>
            <p:nvPr/>
          </p:nvSpPr>
          <p:spPr>
            <a:xfrm>
              <a:off x="1994916" y="2007107"/>
              <a:ext cx="527685" cy="219710"/>
            </a:xfrm>
            <a:custGeom>
              <a:avLst/>
              <a:gdLst/>
              <a:ahLst/>
              <a:cxnLst/>
              <a:rect l="l" t="t" r="r" b="b"/>
              <a:pathLst>
                <a:path w="527685" h="219710">
                  <a:moveTo>
                    <a:pt x="417677" y="0"/>
                  </a:moveTo>
                  <a:lnTo>
                    <a:pt x="417677" y="54863"/>
                  </a:lnTo>
                  <a:lnTo>
                    <a:pt x="0" y="54863"/>
                  </a:lnTo>
                  <a:lnTo>
                    <a:pt x="0" y="164591"/>
                  </a:lnTo>
                  <a:lnTo>
                    <a:pt x="417677" y="164591"/>
                  </a:lnTo>
                  <a:lnTo>
                    <a:pt x="417677" y="219455"/>
                  </a:lnTo>
                  <a:lnTo>
                    <a:pt x="527304" y="109727"/>
                  </a:lnTo>
                  <a:lnTo>
                    <a:pt x="417677" y="0"/>
                  </a:lnTo>
                  <a:close/>
                </a:path>
              </a:pathLst>
            </a:custGeom>
            <a:solidFill>
              <a:srgbClr val="ED0000"/>
            </a:solidFill>
          </p:spPr>
          <p:txBody>
            <a:bodyPr wrap="square" lIns="0" tIns="0" rIns="0" bIns="0" rtlCol="0"/>
            <a:lstStyle/>
            <a:p>
              <a:endParaRPr/>
            </a:p>
          </p:txBody>
        </p:sp>
        <p:sp>
          <p:nvSpPr>
            <p:cNvPr id="42" name="object 42"/>
            <p:cNvSpPr/>
            <p:nvPr/>
          </p:nvSpPr>
          <p:spPr>
            <a:xfrm>
              <a:off x="1994916" y="2007107"/>
              <a:ext cx="527685" cy="219710"/>
            </a:xfrm>
            <a:custGeom>
              <a:avLst/>
              <a:gdLst/>
              <a:ahLst/>
              <a:cxnLst/>
              <a:rect l="l" t="t" r="r" b="b"/>
              <a:pathLst>
                <a:path w="527685" h="219710">
                  <a:moveTo>
                    <a:pt x="0" y="54863"/>
                  </a:moveTo>
                  <a:lnTo>
                    <a:pt x="417677" y="54863"/>
                  </a:lnTo>
                  <a:lnTo>
                    <a:pt x="417677" y="0"/>
                  </a:lnTo>
                  <a:lnTo>
                    <a:pt x="527304" y="109727"/>
                  </a:lnTo>
                  <a:lnTo>
                    <a:pt x="417677" y="219455"/>
                  </a:lnTo>
                  <a:lnTo>
                    <a:pt x="417677" y="164591"/>
                  </a:lnTo>
                  <a:lnTo>
                    <a:pt x="0" y="164591"/>
                  </a:lnTo>
                  <a:lnTo>
                    <a:pt x="0" y="54863"/>
                  </a:lnTo>
                  <a:close/>
                </a:path>
              </a:pathLst>
            </a:custGeom>
            <a:ln w="9525">
              <a:solidFill>
                <a:srgbClr val="000000"/>
              </a:solidFill>
            </a:ln>
          </p:spPr>
          <p:txBody>
            <a:bodyPr wrap="square" lIns="0" tIns="0" rIns="0" bIns="0" rtlCol="0"/>
            <a:lstStyle/>
            <a:p>
              <a:endParaRPr/>
            </a:p>
          </p:txBody>
        </p:sp>
        <p:sp>
          <p:nvSpPr>
            <p:cNvPr id="43" name="object 43"/>
            <p:cNvSpPr/>
            <p:nvPr/>
          </p:nvSpPr>
          <p:spPr>
            <a:xfrm>
              <a:off x="3427476" y="5673851"/>
              <a:ext cx="527685" cy="219710"/>
            </a:xfrm>
            <a:custGeom>
              <a:avLst/>
              <a:gdLst/>
              <a:ahLst/>
              <a:cxnLst/>
              <a:rect l="l" t="t" r="r" b="b"/>
              <a:pathLst>
                <a:path w="527685" h="219710">
                  <a:moveTo>
                    <a:pt x="417677" y="0"/>
                  </a:moveTo>
                  <a:lnTo>
                    <a:pt x="417677" y="54864"/>
                  </a:lnTo>
                  <a:lnTo>
                    <a:pt x="0" y="54864"/>
                  </a:lnTo>
                  <a:lnTo>
                    <a:pt x="0" y="164592"/>
                  </a:lnTo>
                  <a:lnTo>
                    <a:pt x="417677" y="164592"/>
                  </a:lnTo>
                  <a:lnTo>
                    <a:pt x="417677" y="219456"/>
                  </a:lnTo>
                  <a:lnTo>
                    <a:pt x="527304" y="109728"/>
                  </a:lnTo>
                  <a:lnTo>
                    <a:pt x="417677" y="0"/>
                  </a:lnTo>
                  <a:close/>
                </a:path>
              </a:pathLst>
            </a:custGeom>
            <a:solidFill>
              <a:srgbClr val="009900"/>
            </a:solidFill>
          </p:spPr>
          <p:txBody>
            <a:bodyPr wrap="square" lIns="0" tIns="0" rIns="0" bIns="0" rtlCol="0"/>
            <a:lstStyle/>
            <a:p>
              <a:endParaRPr/>
            </a:p>
          </p:txBody>
        </p:sp>
        <p:sp>
          <p:nvSpPr>
            <p:cNvPr id="44" name="object 44"/>
            <p:cNvSpPr/>
            <p:nvPr/>
          </p:nvSpPr>
          <p:spPr>
            <a:xfrm>
              <a:off x="3427476" y="5673851"/>
              <a:ext cx="527685" cy="219710"/>
            </a:xfrm>
            <a:custGeom>
              <a:avLst/>
              <a:gdLst/>
              <a:ahLst/>
              <a:cxnLst/>
              <a:rect l="l" t="t" r="r" b="b"/>
              <a:pathLst>
                <a:path w="527685" h="219710">
                  <a:moveTo>
                    <a:pt x="0" y="54864"/>
                  </a:moveTo>
                  <a:lnTo>
                    <a:pt x="417677" y="54864"/>
                  </a:lnTo>
                  <a:lnTo>
                    <a:pt x="417677" y="0"/>
                  </a:lnTo>
                  <a:lnTo>
                    <a:pt x="527304" y="109728"/>
                  </a:lnTo>
                  <a:lnTo>
                    <a:pt x="417677" y="219456"/>
                  </a:lnTo>
                  <a:lnTo>
                    <a:pt x="417677" y="164592"/>
                  </a:lnTo>
                  <a:lnTo>
                    <a:pt x="0" y="164592"/>
                  </a:lnTo>
                  <a:lnTo>
                    <a:pt x="0" y="54864"/>
                  </a:lnTo>
                  <a:close/>
                </a:path>
              </a:pathLst>
            </a:custGeom>
            <a:ln w="9525">
              <a:solidFill>
                <a:srgbClr val="000000"/>
              </a:solidFill>
            </a:ln>
          </p:spPr>
          <p:txBody>
            <a:bodyPr wrap="square" lIns="0" tIns="0" rIns="0" bIns="0" rtlCol="0"/>
            <a:lstStyle/>
            <a:p>
              <a:endParaRPr/>
            </a:p>
          </p:txBody>
        </p:sp>
        <p:sp>
          <p:nvSpPr>
            <p:cNvPr id="45" name="object 45"/>
            <p:cNvSpPr/>
            <p:nvPr/>
          </p:nvSpPr>
          <p:spPr>
            <a:xfrm>
              <a:off x="7234427" y="5673851"/>
              <a:ext cx="527685" cy="219710"/>
            </a:xfrm>
            <a:custGeom>
              <a:avLst/>
              <a:gdLst/>
              <a:ahLst/>
              <a:cxnLst/>
              <a:rect l="l" t="t" r="r" b="b"/>
              <a:pathLst>
                <a:path w="527684" h="219710">
                  <a:moveTo>
                    <a:pt x="417677" y="0"/>
                  </a:moveTo>
                  <a:lnTo>
                    <a:pt x="417677" y="54864"/>
                  </a:lnTo>
                  <a:lnTo>
                    <a:pt x="0" y="54864"/>
                  </a:lnTo>
                  <a:lnTo>
                    <a:pt x="0" y="164592"/>
                  </a:lnTo>
                  <a:lnTo>
                    <a:pt x="417677" y="164592"/>
                  </a:lnTo>
                  <a:lnTo>
                    <a:pt x="417677" y="219456"/>
                  </a:lnTo>
                  <a:lnTo>
                    <a:pt x="527304" y="109728"/>
                  </a:lnTo>
                  <a:lnTo>
                    <a:pt x="417677" y="0"/>
                  </a:lnTo>
                  <a:close/>
                </a:path>
              </a:pathLst>
            </a:custGeom>
            <a:solidFill>
              <a:srgbClr val="009900"/>
            </a:solidFill>
          </p:spPr>
          <p:txBody>
            <a:bodyPr wrap="square" lIns="0" tIns="0" rIns="0" bIns="0" rtlCol="0"/>
            <a:lstStyle/>
            <a:p>
              <a:endParaRPr/>
            </a:p>
          </p:txBody>
        </p:sp>
        <p:sp>
          <p:nvSpPr>
            <p:cNvPr id="46" name="object 46"/>
            <p:cNvSpPr/>
            <p:nvPr/>
          </p:nvSpPr>
          <p:spPr>
            <a:xfrm>
              <a:off x="7234427" y="5673851"/>
              <a:ext cx="527685" cy="219710"/>
            </a:xfrm>
            <a:custGeom>
              <a:avLst/>
              <a:gdLst/>
              <a:ahLst/>
              <a:cxnLst/>
              <a:rect l="l" t="t" r="r" b="b"/>
              <a:pathLst>
                <a:path w="527684" h="219710">
                  <a:moveTo>
                    <a:pt x="0" y="54864"/>
                  </a:moveTo>
                  <a:lnTo>
                    <a:pt x="417677" y="54864"/>
                  </a:lnTo>
                  <a:lnTo>
                    <a:pt x="417677" y="0"/>
                  </a:lnTo>
                  <a:lnTo>
                    <a:pt x="527304" y="109728"/>
                  </a:lnTo>
                  <a:lnTo>
                    <a:pt x="417677" y="219456"/>
                  </a:lnTo>
                  <a:lnTo>
                    <a:pt x="417677" y="164592"/>
                  </a:lnTo>
                  <a:lnTo>
                    <a:pt x="0" y="164592"/>
                  </a:lnTo>
                  <a:lnTo>
                    <a:pt x="0" y="54864"/>
                  </a:lnTo>
                  <a:close/>
                </a:path>
              </a:pathLst>
            </a:custGeom>
            <a:ln w="9525">
              <a:solidFill>
                <a:srgbClr val="000000"/>
              </a:solidFill>
            </a:ln>
          </p:spPr>
          <p:txBody>
            <a:bodyPr wrap="square" lIns="0" tIns="0" rIns="0" bIns="0" rtlCol="0"/>
            <a:lstStyle/>
            <a:p>
              <a:endParaRPr/>
            </a:p>
          </p:txBody>
        </p:sp>
        <p:pic>
          <p:nvPicPr>
            <p:cNvPr id="47" name="object 47"/>
            <p:cNvPicPr/>
            <p:nvPr/>
          </p:nvPicPr>
          <p:blipFill>
            <a:blip r:embed="rId9" cstate="print"/>
            <a:stretch>
              <a:fillRect/>
            </a:stretch>
          </p:blipFill>
          <p:spPr>
            <a:xfrm>
              <a:off x="3453638" y="2005837"/>
              <a:ext cx="196087" cy="223520"/>
            </a:xfrm>
            <a:prstGeom prst="rect">
              <a:avLst/>
            </a:prstGeom>
          </p:spPr>
        </p:pic>
        <p:pic>
          <p:nvPicPr>
            <p:cNvPr id="48" name="object 48"/>
            <p:cNvPicPr/>
            <p:nvPr/>
          </p:nvPicPr>
          <p:blipFill>
            <a:blip r:embed="rId10" cstate="print"/>
            <a:stretch>
              <a:fillRect/>
            </a:stretch>
          </p:blipFill>
          <p:spPr>
            <a:xfrm>
              <a:off x="1420622" y="4941061"/>
              <a:ext cx="193040" cy="223520"/>
            </a:xfrm>
            <a:prstGeom prst="rect">
              <a:avLst/>
            </a:prstGeom>
          </p:spPr>
        </p:pic>
        <p:pic>
          <p:nvPicPr>
            <p:cNvPr id="49" name="object 49"/>
            <p:cNvPicPr/>
            <p:nvPr/>
          </p:nvPicPr>
          <p:blipFill>
            <a:blip r:embed="rId10" cstate="print"/>
            <a:stretch>
              <a:fillRect/>
            </a:stretch>
          </p:blipFill>
          <p:spPr>
            <a:xfrm>
              <a:off x="2655061" y="5657342"/>
              <a:ext cx="193039" cy="223519"/>
            </a:xfrm>
            <a:prstGeom prst="rect">
              <a:avLst/>
            </a:prstGeom>
          </p:spPr>
        </p:pic>
        <p:pic>
          <p:nvPicPr>
            <p:cNvPr id="50" name="object 50"/>
            <p:cNvPicPr/>
            <p:nvPr/>
          </p:nvPicPr>
          <p:blipFill>
            <a:blip r:embed="rId10" cstate="print"/>
            <a:stretch>
              <a:fillRect/>
            </a:stretch>
          </p:blipFill>
          <p:spPr>
            <a:xfrm>
              <a:off x="4712462" y="5664961"/>
              <a:ext cx="193039" cy="223519"/>
            </a:xfrm>
            <a:prstGeom prst="rect">
              <a:avLst/>
            </a:prstGeom>
          </p:spPr>
        </p:pic>
        <p:pic>
          <p:nvPicPr>
            <p:cNvPr id="51" name="object 51"/>
            <p:cNvPicPr/>
            <p:nvPr/>
          </p:nvPicPr>
          <p:blipFill>
            <a:blip r:embed="rId10" cstate="print"/>
            <a:stretch>
              <a:fillRect/>
            </a:stretch>
          </p:blipFill>
          <p:spPr>
            <a:xfrm>
              <a:off x="6465062" y="5664961"/>
              <a:ext cx="193039" cy="223519"/>
            </a:xfrm>
            <a:prstGeom prst="rect">
              <a:avLst/>
            </a:prstGeom>
          </p:spPr>
        </p:pic>
        <p:pic>
          <p:nvPicPr>
            <p:cNvPr id="52" name="object 52"/>
            <p:cNvPicPr/>
            <p:nvPr/>
          </p:nvPicPr>
          <p:blipFill>
            <a:blip r:embed="rId5" cstate="print"/>
            <a:stretch>
              <a:fillRect/>
            </a:stretch>
          </p:blipFill>
          <p:spPr>
            <a:xfrm>
              <a:off x="8095741" y="5666486"/>
              <a:ext cx="194564" cy="223519"/>
            </a:xfrm>
            <a:prstGeom prst="rect">
              <a:avLst/>
            </a:prstGeom>
          </p:spPr>
        </p:pic>
        <p:pic>
          <p:nvPicPr>
            <p:cNvPr id="53" name="object 53"/>
            <p:cNvPicPr/>
            <p:nvPr/>
          </p:nvPicPr>
          <p:blipFill>
            <a:blip r:embed="rId5" cstate="print"/>
            <a:stretch>
              <a:fillRect/>
            </a:stretch>
          </p:blipFill>
          <p:spPr>
            <a:xfrm>
              <a:off x="2792222" y="4057141"/>
              <a:ext cx="194563" cy="223520"/>
            </a:xfrm>
            <a:prstGeom prst="rect">
              <a:avLst/>
            </a:prstGeom>
          </p:spPr>
        </p:pic>
        <p:pic>
          <p:nvPicPr>
            <p:cNvPr id="54" name="object 54"/>
            <p:cNvPicPr/>
            <p:nvPr/>
          </p:nvPicPr>
          <p:blipFill>
            <a:blip r:embed="rId10" cstate="print"/>
            <a:stretch>
              <a:fillRect/>
            </a:stretch>
          </p:blipFill>
          <p:spPr>
            <a:xfrm>
              <a:off x="6922262" y="4086097"/>
              <a:ext cx="193040" cy="223520"/>
            </a:xfrm>
            <a:prstGeom prst="rect">
              <a:avLst/>
            </a:prstGeom>
          </p:spPr>
        </p:pic>
        <p:pic>
          <p:nvPicPr>
            <p:cNvPr id="55" name="object 55"/>
            <p:cNvPicPr/>
            <p:nvPr/>
          </p:nvPicPr>
          <p:blipFill>
            <a:blip r:embed="rId11" cstate="print"/>
            <a:stretch>
              <a:fillRect/>
            </a:stretch>
          </p:blipFill>
          <p:spPr>
            <a:xfrm>
              <a:off x="2743200" y="2285999"/>
              <a:ext cx="2446019" cy="416051"/>
            </a:xfrm>
            <a:prstGeom prst="rect">
              <a:avLst/>
            </a:prstGeom>
          </p:spPr>
        </p:pic>
      </p:grpSp>
      <p:pic>
        <p:nvPicPr>
          <p:cNvPr id="56" name="object 56"/>
          <p:cNvPicPr/>
          <p:nvPr/>
        </p:nvPicPr>
        <p:blipFill>
          <a:blip r:embed="rId12" cstate="print"/>
          <a:stretch>
            <a:fillRect/>
          </a:stretch>
        </p:blipFill>
        <p:spPr>
          <a:xfrm>
            <a:off x="2895600" y="701040"/>
            <a:ext cx="597407" cy="761999"/>
          </a:xfrm>
          <a:prstGeom prst="rect">
            <a:avLst/>
          </a:prstGeom>
        </p:spPr>
      </p:pic>
      <p:pic>
        <p:nvPicPr>
          <p:cNvPr id="57" name="object 57"/>
          <p:cNvPicPr/>
          <p:nvPr/>
        </p:nvPicPr>
        <p:blipFill>
          <a:blip r:embed="rId13" cstate="print"/>
          <a:stretch>
            <a:fillRect/>
          </a:stretch>
        </p:blipFill>
        <p:spPr>
          <a:xfrm>
            <a:off x="12611" y="88813"/>
            <a:ext cx="228777" cy="228777"/>
          </a:xfrm>
          <a:prstGeom prst="rect">
            <a:avLst/>
          </a:prstGeom>
        </p:spPr>
      </p:pic>
      <p:sp>
        <p:nvSpPr>
          <p:cNvPr id="59" name="object 59"/>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2718" y="20827"/>
            <a:ext cx="6657340" cy="513715"/>
          </a:xfrm>
          <a:prstGeom prst="rect">
            <a:avLst/>
          </a:prstGeom>
        </p:spPr>
        <p:txBody>
          <a:bodyPr vert="horz" wrap="square" lIns="0" tIns="12700" rIns="0" bIns="0" rtlCol="0">
            <a:spAutoFit/>
          </a:bodyPr>
          <a:lstStyle/>
          <a:p>
            <a:pPr marL="12700">
              <a:lnSpc>
                <a:spcPct val="100000"/>
              </a:lnSpc>
              <a:spcBef>
                <a:spcPts val="100"/>
              </a:spcBef>
            </a:pPr>
            <a:r>
              <a:rPr spc="-10" dirty="0"/>
              <a:t>Non-</a:t>
            </a:r>
            <a:r>
              <a:rPr dirty="0"/>
              <a:t>Regular</a:t>
            </a:r>
            <a:r>
              <a:rPr spc="-80" dirty="0"/>
              <a:t> </a:t>
            </a:r>
            <a:r>
              <a:rPr dirty="0"/>
              <a:t>(Reserve)</a:t>
            </a:r>
            <a:r>
              <a:rPr spc="-50" dirty="0"/>
              <a:t> </a:t>
            </a:r>
            <a:r>
              <a:rPr spc="-10" dirty="0"/>
              <a:t>Retirement</a:t>
            </a:r>
          </a:p>
        </p:txBody>
      </p:sp>
      <p:sp>
        <p:nvSpPr>
          <p:cNvPr id="3" name="object 3"/>
          <p:cNvSpPr txBox="1"/>
          <p:nvPr/>
        </p:nvSpPr>
        <p:spPr>
          <a:xfrm>
            <a:off x="612140" y="1194917"/>
            <a:ext cx="7817484" cy="3783965"/>
          </a:xfrm>
          <a:prstGeom prst="rect">
            <a:avLst/>
          </a:prstGeom>
        </p:spPr>
        <p:txBody>
          <a:bodyPr vert="horz" wrap="square" lIns="0" tIns="62865" rIns="0" bIns="0" rtlCol="0">
            <a:spAutoFit/>
          </a:bodyPr>
          <a:lstStyle/>
          <a:p>
            <a:pPr marL="353695" indent="-340995">
              <a:lnSpc>
                <a:spcPct val="100000"/>
              </a:lnSpc>
              <a:spcBef>
                <a:spcPts val="495"/>
              </a:spcBef>
              <a:buFont typeface="Arial"/>
              <a:buChar char="•"/>
              <a:tabLst>
                <a:tab pos="353695" algn="l"/>
              </a:tabLst>
            </a:pPr>
            <a:r>
              <a:rPr sz="2000" b="1" i="1" dirty="0">
                <a:latin typeface="Arial"/>
                <a:cs typeface="Arial"/>
              </a:rPr>
              <a:t>Retirement</a:t>
            </a:r>
            <a:r>
              <a:rPr sz="2000" b="1" i="1" spc="-80" dirty="0">
                <a:latin typeface="Arial"/>
                <a:cs typeface="Arial"/>
              </a:rPr>
              <a:t> </a:t>
            </a:r>
            <a:r>
              <a:rPr sz="2000" b="1" i="1" spc="-10" dirty="0">
                <a:latin typeface="Arial"/>
                <a:cs typeface="Arial"/>
              </a:rPr>
              <a:t>eligibility</a:t>
            </a:r>
            <a:endParaRPr sz="2000">
              <a:latin typeface="Arial"/>
              <a:cs typeface="Arial"/>
            </a:endParaRPr>
          </a:p>
          <a:p>
            <a:pPr marL="754380" lvl="1" indent="-284480">
              <a:lnSpc>
                <a:spcPct val="100000"/>
              </a:lnSpc>
              <a:spcBef>
                <a:spcPts val="395"/>
              </a:spcBef>
              <a:buChar char="–"/>
              <a:tabLst>
                <a:tab pos="754380" algn="l"/>
              </a:tabLst>
            </a:pPr>
            <a:r>
              <a:rPr sz="2000" dirty="0">
                <a:latin typeface="Arial"/>
                <a:cs typeface="Arial"/>
              </a:rPr>
              <a:t>20</a:t>
            </a:r>
            <a:r>
              <a:rPr sz="2000" spc="-30" dirty="0">
                <a:latin typeface="Arial"/>
                <a:cs typeface="Arial"/>
              </a:rPr>
              <a:t> </a:t>
            </a:r>
            <a:r>
              <a:rPr sz="2000" dirty="0">
                <a:latin typeface="Arial"/>
                <a:cs typeface="Arial"/>
              </a:rPr>
              <a:t>years</a:t>
            </a:r>
            <a:r>
              <a:rPr sz="2000" spc="-3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creditable</a:t>
            </a:r>
            <a:r>
              <a:rPr sz="2000" spc="-45" dirty="0">
                <a:latin typeface="Arial"/>
                <a:cs typeface="Arial"/>
              </a:rPr>
              <a:t> </a:t>
            </a:r>
            <a:r>
              <a:rPr sz="2000" dirty="0">
                <a:latin typeface="Arial"/>
                <a:cs typeface="Arial"/>
              </a:rPr>
              <a:t>service</a:t>
            </a:r>
            <a:r>
              <a:rPr sz="2000" spc="-50" dirty="0">
                <a:latin typeface="Arial"/>
                <a:cs typeface="Arial"/>
              </a:rPr>
              <a:t> </a:t>
            </a:r>
            <a:r>
              <a:rPr sz="2000" dirty="0">
                <a:latin typeface="Arial"/>
                <a:cs typeface="Arial"/>
              </a:rPr>
              <a:t>for</a:t>
            </a:r>
            <a:r>
              <a:rPr sz="2000" spc="-25"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length</a:t>
            </a:r>
            <a:r>
              <a:rPr sz="2000" spc="-25" dirty="0">
                <a:latin typeface="Arial"/>
                <a:cs typeface="Arial"/>
              </a:rPr>
              <a:t> </a:t>
            </a:r>
            <a:r>
              <a:rPr sz="2000" dirty="0">
                <a:latin typeface="Arial"/>
                <a:cs typeface="Arial"/>
              </a:rPr>
              <a:t>of</a:t>
            </a:r>
            <a:r>
              <a:rPr sz="2000" spc="-35" dirty="0">
                <a:latin typeface="Arial"/>
                <a:cs typeface="Arial"/>
              </a:rPr>
              <a:t> </a:t>
            </a:r>
            <a:r>
              <a:rPr sz="2000" dirty="0">
                <a:latin typeface="Arial"/>
                <a:cs typeface="Arial"/>
              </a:rPr>
              <a:t>service</a:t>
            </a:r>
            <a:r>
              <a:rPr sz="2000" spc="-40" dirty="0">
                <a:latin typeface="Arial"/>
                <a:cs typeface="Arial"/>
              </a:rPr>
              <a:t> </a:t>
            </a:r>
            <a:r>
              <a:rPr sz="2000" spc="-10" dirty="0">
                <a:latin typeface="Arial"/>
                <a:cs typeface="Arial"/>
              </a:rPr>
              <a:t>retirement</a:t>
            </a:r>
            <a:endParaRPr sz="2000">
              <a:latin typeface="Arial"/>
              <a:cs typeface="Arial"/>
            </a:endParaRPr>
          </a:p>
          <a:p>
            <a:pPr marL="754380" lvl="1" indent="-284480">
              <a:lnSpc>
                <a:spcPct val="100000"/>
              </a:lnSpc>
              <a:spcBef>
                <a:spcPts val="409"/>
              </a:spcBef>
              <a:buChar char="–"/>
              <a:tabLst>
                <a:tab pos="754380" algn="l"/>
              </a:tabLst>
            </a:pPr>
            <a:r>
              <a:rPr sz="2000" dirty="0">
                <a:latin typeface="Arial"/>
                <a:cs typeface="Arial"/>
              </a:rPr>
              <a:t>15</a:t>
            </a:r>
            <a:r>
              <a:rPr sz="2000" spc="-35" dirty="0">
                <a:latin typeface="Arial"/>
                <a:cs typeface="Arial"/>
              </a:rPr>
              <a:t> </a:t>
            </a:r>
            <a:r>
              <a:rPr sz="2000" dirty="0">
                <a:latin typeface="Arial"/>
                <a:cs typeface="Arial"/>
              </a:rPr>
              <a:t>years</a:t>
            </a:r>
            <a:r>
              <a:rPr sz="2000" spc="-4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creditable</a:t>
            </a:r>
            <a:r>
              <a:rPr sz="2000" spc="-45" dirty="0">
                <a:latin typeface="Arial"/>
                <a:cs typeface="Arial"/>
              </a:rPr>
              <a:t> </a:t>
            </a:r>
            <a:r>
              <a:rPr sz="2000" dirty="0">
                <a:latin typeface="Arial"/>
                <a:cs typeface="Arial"/>
              </a:rPr>
              <a:t>service</a:t>
            </a:r>
            <a:r>
              <a:rPr sz="2000" spc="-6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medical</a:t>
            </a:r>
            <a:r>
              <a:rPr sz="2000" spc="-45" dirty="0">
                <a:latin typeface="Arial"/>
                <a:cs typeface="Arial"/>
              </a:rPr>
              <a:t> </a:t>
            </a:r>
            <a:r>
              <a:rPr sz="2000" spc="-10" dirty="0">
                <a:latin typeface="Arial"/>
                <a:cs typeface="Arial"/>
              </a:rPr>
              <a:t>retirement</a:t>
            </a:r>
            <a:endParaRPr sz="2000">
              <a:latin typeface="Arial"/>
              <a:cs typeface="Arial"/>
            </a:endParaRPr>
          </a:p>
          <a:p>
            <a:pPr marL="754380" marR="88265" lvl="1" indent="-285115">
              <a:lnSpc>
                <a:spcPct val="100000"/>
              </a:lnSpc>
              <a:spcBef>
                <a:spcPts val="395"/>
              </a:spcBef>
              <a:buChar char="–"/>
              <a:tabLst>
                <a:tab pos="754380" algn="l"/>
              </a:tabLst>
            </a:pPr>
            <a:r>
              <a:rPr sz="2000" dirty="0">
                <a:latin typeface="Arial"/>
                <a:cs typeface="Arial"/>
              </a:rPr>
              <a:t>If</a:t>
            </a:r>
            <a:r>
              <a:rPr sz="2000" spc="-35" dirty="0">
                <a:latin typeface="Arial"/>
                <a:cs typeface="Arial"/>
              </a:rPr>
              <a:t> </a:t>
            </a:r>
            <a:r>
              <a:rPr sz="2000" dirty="0">
                <a:latin typeface="Arial"/>
                <a:cs typeface="Arial"/>
              </a:rPr>
              <a:t>you</a:t>
            </a:r>
            <a:r>
              <a:rPr sz="2000" spc="-15" dirty="0">
                <a:latin typeface="Arial"/>
                <a:cs typeface="Arial"/>
              </a:rPr>
              <a:t> </a:t>
            </a:r>
            <a:r>
              <a:rPr sz="2000" dirty="0">
                <a:latin typeface="Arial"/>
                <a:cs typeface="Arial"/>
              </a:rPr>
              <a:t>completed</a:t>
            </a:r>
            <a:r>
              <a:rPr sz="2000" spc="-40" dirty="0">
                <a:latin typeface="Arial"/>
                <a:cs typeface="Arial"/>
              </a:rPr>
              <a:t> </a:t>
            </a:r>
            <a:r>
              <a:rPr sz="2000" dirty="0">
                <a:latin typeface="Arial"/>
                <a:cs typeface="Arial"/>
              </a:rPr>
              <a:t>20</a:t>
            </a:r>
            <a:r>
              <a:rPr sz="2000" spc="-25" dirty="0">
                <a:latin typeface="Arial"/>
                <a:cs typeface="Arial"/>
              </a:rPr>
              <a:t> </a:t>
            </a:r>
            <a:r>
              <a:rPr sz="2000" dirty="0">
                <a:latin typeface="Arial"/>
                <a:cs typeface="Arial"/>
              </a:rPr>
              <a:t>years</a:t>
            </a:r>
            <a:r>
              <a:rPr sz="2000" spc="-35"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service</a:t>
            </a:r>
            <a:r>
              <a:rPr sz="2000" spc="-40" dirty="0">
                <a:latin typeface="Arial"/>
                <a:cs typeface="Arial"/>
              </a:rPr>
              <a:t> </a:t>
            </a:r>
            <a:r>
              <a:rPr sz="2000" dirty="0">
                <a:latin typeface="Arial"/>
                <a:cs typeface="Arial"/>
              </a:rPr>
              <a:t>before</a:t>
            </a:r>
            <a:r>
              <a:rPr sz="2000" spc="-40" dirty="0">
                <a:latin typeface="Arial"/>
                <a:cs typeface="Arial"/>
              </a:rPr>
              <a:t> </a:t>
            </a:r>
            <a:r>
              <a:rPr sz="2000" dirty="0">
                <a:latin typeface="Arial"/>
                <a:cs typeface="Arial"/>
              </a:rPr>
              <a:t>25</a:t>
            </a:r>
            <a:r>
              <a:rPr sz="2000" spc="-25" dirty="0">
                <a:latin typeface="Arial"/>
                <a:cs typeface="Arial"/>
              </a:rPr>
              <a:t> </a:t>
            </a:r>
            <a:r>
              <a:rPr sz="2000" dirty="0">
                <a:latin typeface="Arial"/>
                <a:cs typeface="Arial"/>
              </a:rPr>
              <a:t>April</a:t>
            </a:r>
            <a:r>
              <a:rPr sz="2000" spc="-5" dirty="0">
                <a:latin typeface="Arial"/>
                <a:cs typeface="Arial"/>
              </a:rPr>
              <a:t> </a:t>
            </a:r>
            <a:r>
              <a:rPr sz="2000" dirty="0">
                <a:latin typeface="Arial"/>
                <a:cs typeface="Arial"/>
              </a:rPr>
              <a:t>2005,</a:t>
            </a:r>
            <a:r>
              <a:rPr sz="2000" spc="-40" dirty="0">
                <a:latin typeface="Arial"/>
                <a:cs typeface="Arial"/>
              </a:rPr>
              <a:t> </a:t>
            </a:r>
            <a:r>
              <a:rPr sz="2000" spc="-25" dirty="0">
                <a:latin typeface="Arial"/>
                <a:cs typeface="Arial"/>
              </a:rPr>
              <a:t>you </a:t>
            </a:r>
            <a:r>
              <a:rPr sz="2000" dirty="0">
                <a:latin typeface="Arial"/>
                <a:cs typeface="Arial"/>
              </a:rPr>
              <a:t>will</a:t>
            </a:r>
            <a:r>
              <a:rPr sz="2000" spc="-10" dirty="0">
                <a:latin typeface="Arial"/>
                <a:cs typeface="Arial"/>
              </a:rPr>
              <a:t> </a:t>
            </a:r>
            <a:r>
              <a:rPr sz="2000" dirty="0">
                <a:latin typeface="Arial"/>
                <a:cs typeface="Arial"/>
              </a:rPr>
              <a:t>have</a:t>
            </a:r>
            <a:r>
              <a:rPr sz="2000" spc="-30"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reserve</a:t>
            </a:r>
            <a:r>
              <a:rPr sz="2000" spc="-50" dirty="0">
                <a:latin typeface="Arial"/>
                <a:cs typeface="Arial"/>
              </a:rPr>
              <a:t> </a:t>
            </a:r>
            <a:r>
              <a:rPr sz="2000" dirty="0">
                <a:latin typeface="Arial"/>
                <a:cs typeface="Arial"/>
              </a:rPr>
              <a:t>component</a:t>
            </a:r>
            <a:r>
              <a:rPr sz="2000" spc="-60" dirty="0">
                <a:latin typeface="Arial"/>
                <a:cs typeface="Arial"/>
              </a:rPr>
              <a:t> </a:t>
            </a:r>
            <a:r>
              <a:rPr sz="2000" dirty="0">
                <a:latin typeface="Arial"/>
                <a:cs typeface="Arial"/>
              </a:rPr>
              <a:t>service</a:t>
            </a:r>
            <a:r>
              <a:rPr sz="2000" spc="-45" dirty="0">
                <a:latin typeface="Arial"/>
                <a:cs typeface="Arial"/>
              </a:rPr>
              <a:t> </a:t>
            </a:r>
            <a:r>
              <a:rPr sz="2000" spc="-10" dirty="0">
                <a:latin typeface="Arial"/>
                <a:cs typeface="Arial"/>
              </a:rPr>
              <a:t>requirement</a:t>
            </a:r>
            <a:endParaRPr sz="2000">
              <a:latin typeface="Arial"/>
              <a:cs typeface="Arial"/>
            </a:endParaRPr>
          </a:p>
          <a:p>
            <a:pPr lvl="1">
              <a:lnSpc>
                <a:spcPct val="100000"/>
              </a:lnSpc>
              <a:spcBef>
                <a:spcPts val="900"/>
              </a:spcBef>
              <a:buFont typeface="Arial"/>
              <a:buChar char="–"/>
            </a:pPr>
            <a:endParaRPr sz="2000">
              <a:latin typeface="Arial"/>
              <a:cs typeface="Arial"/>
            </a:endParaRPr>
          </a:p>
          <a:p>
            <a:pPr marL="353695" indent="-340995">
              <a:lnSpc>
                <a:spcPct val="100000"/>
              </a:lnSpc>
              <a:spcBef>
                <a:spcPts val="5"/>
              </a:spcBef>
              <a:buFont typeface="Arial"/>
              <a:buChar char="•"/>
              <a:tabLst>
                <a:tab pos="353695" algn="l"/>
              </a:tabLst>
            </a:pPr>
            <a:r>
              <a:rPr sz="2000" b="1" i="1" dirty="0">
                <a:latin typeface="Arial"/>
                <a:cs typeface="Arial"/>
              </a:rPr>
              <a:t>Retirement</a:t>
            </a:r>
            <a:r>
              <a:rPr sz="2000" b="1" i="1" spc="-55" dirty="0">
                <a:latin typeface="Arial"/>
                <a:cs typeface="Arial"/>
              </a:rPr>
              <a:t> </a:t>
            </a:r>
            <a:r>
              <a:rPr sz="2000" b="1" i="1" dirty="0">
                <a:latin typeface="Arial"/>
                <a:cs typeface="Arial"/>
              </a:rPr>
              <a:t>Points</a:t>
            </a:r>
            <a:r>
              <a:rPr sz="2000" b="1" i="1" spc="-30" dirty="0">
                <a:latin typeface="Arial"/>
                <a:cs typeface="Arial"/>
              </a:rPr>
              <a:t> </a:t>
            </a:r>
            <a:r>
              <a:rPr sz="2000" b="1" i="1" dirty="0">
                <a:latin typeface="Arial"/>
                <a:cs typeface="Arial"/>
              </a:rPr>
              <a:t>=</a:t>
            </a:r>
            <a:r>
              <a:rPr sz="2000" b="1" i="1" spc="-25" dirty="0">
                <a:latin typeface="Arial"/>
                <a:cs typeface="Arial"/>
              </a:rPr>
              <a:t> </a:t>
            </a:r>
            <a:r>
              <a:rPr sz="2000" b="1" i="1" dirty="0">
                <a:latin typeface="Arial"/>
                <a:cs typeface="Arial"/>
              </a:rPr>
              <a:t>Retired</a:t>
            </a:r>
            <a:r>
              <a:rPr sz="2000" b="1" i="1" spc="-60" dirty="0">
                <a:latin typeface="Arial"/>
                <a:cs typeface="Arial"/>
              </a:rPr>
              <a:t> </a:t>
            </a:r>
            <a:r>
              <a:rPr sz="2000" b="1" i="1" dirty="0">
                <a:latin typeface="Arial"/>
                <a:cs typeface="Arial"/>
              </a:rPr>
              <a:t>Pay:</a:t>
            </a:r>
            <a:r>
              <a:rPr sz="2000" b="1" i="1" spc="-35" dirty="0">
                <a:latin typeface="Arial"/>
                <a:cs typeface="Arial"/>
              </a:rPr>
              <a:t> </a:t>
            </a:r>
            <a:r>
              <a:rPr sz="2000" dirty="0">
                <a:latin typeface="Arial"/>
                <a:cs typeface="Arial"/>
              </a:rPr>
              <a:t>verify</a:t>
            </a:r>
            <a:r>
              <a:rPr sz="2000" spc="-25" dirty="0">
                <a:latin typeface="Arial"/>
                <a:cs typeface="Arial"/>
              </a:rPr>
              <a:t> </a:t>
            </a:r>
            <a:r>
              <a:rPr sz="2000" dirty="0">
                <a:latin typeface="Arial"/>
                <a:cs typeface="Arial"/>
              </a:rPr>
              <a:t>yours</a:t>
            </a:r>
            <a:r>
              <a:rPr sz="2000" spc="-40" dirty="0">
                <a:latin typeface="Arial"/>
                <a:cs typeface="Arial"/>
              </a:rPr>
              <a:t> </a:t>
            </a:r>
            <a:r>
              <a:rPr sz="2000" dirty="0">
                <a:latin typeface="Arial"/>
                <a:cs typeface="Arial"/>
              </a:rPr>
              <a:t>are</a:t>
            </a:r>
            <a:r>
              <a:rPr sz="2000" spc="-35" dirty="0">
                <a:latin typeface="Arial"/>
                <a:cs typeface="Arial"/>
              </a:rPr>
              <a:t> </a:t>
            </a:r>
            <a:r>
              <a:rPr sz="2000" dirty="0">
                <a:latin typeface="Arial"/>
                <a:cs typeface="Arial"/>
              </a:rPr>
              <a:t>correct</a:t>
            </a:r>
            <a:r>
              <a:rPr sz="2000" spc="-60" dirty="0">
                <a:latin typeface="Arial"/>
                <a:cs typeface="Arial"/>
              </a:rPr>
              <a:t> </a:t>
            </a:r>
            <a:r>
              <a:rPr sz="2000" spc="-20" dirty="0">
                <a:latin typeface="Arial"/>
                <a:cs typeface="Arial"/>
              </a:rPr>
              <a:t>now!</a:t>
            </a:r>
            <a:endParaRPr sz="2000">
              <a:latin typeface="Arial"/>
              <a:cs typeface="Arial"/>
            </a:endParaRPr>
          </a:p>
          <a:p>
            <a:pPr>
              <a:lnSpc>
                <a:spcPct val="100000"/>
              </a:lnSpc>
              <a:spcBef>
                <a:spcPts val="890"/>
              </a:spcBef>
              <a:buFont typeface="Arial"/>
              <a:buChar char="•"/>
            </a:pPr>
            <a:endParaRPr sz="2000">
              <a:latin typeface="Arial"/>
              <a:cs typeface="Arial"/>
            </a:endParaRPr>
          </a:p>
          <a:p>
            <a:pPr marL="353695" marR="5080" indent="-341630">
              <a:lnSpc>
                <a:spcPct val="100000"/>
              </a:lnSpc>
              <a:buFont typeface="Arial"/>
              <a:buChar char="•"/>
              <a:tabLst>
                <a:tab pos="353695" algn="l"/>
              </a:tabLst>
            </a:pPr>
            <a:r>
              <a:rPr sz="2000" i="1" dirty="0">
                <a:latin typeface="Arial"/>
                <a:cs typeface="Arial"/>
              </a:rPr>
              <a:t>The</a:t>
            </a:r>
            <a:r>
              <a:rPr sz="2000" i="1" spc="-60" dirty="0">
                <a:latin typeface="Arial"/>
                <a:cs typeface="Arial"/>
              </a:rPr>
              <a:t> </a:t>
            </a:r>
            <a:r>
              <a:rPr sz="2000" i="1" dirty="0">
                <a:latin typeface="Arial"/>
                <a:cs typeface="Arial"/>
              </a:rPr>
              <a:t>MyArmyBenefits</a:t>
            </a:r>
            <a:r>
              <a:rPr sz="2000" i="1" spc="-70" dirty="0">
                <a:latin typeface="Arial"/>
                <a:cs typeface="Arial"/>
              </a:rPr>
              <a:t> </a:t>
            </a:r>
            <a:r>
              <a:rPr sz="2000" i="1" dirty="0">
                <a:latin typeface="Arial"/>
                <a:cs typeface="Arial"/>
              </a:rPr>
              <a:t>retirement</a:t>
            </a:r>
            <a:r>
              <a:rPr sz="2000" i="1" spc="-90" dirty="0">
                <a:latin typeface="Arial"/>
                <a:cs typeface="Arial"/>
              </a:rPr>
              <a:t> </a:t>
            </a:r>
            <a:r>
              <a:rPr sz="2000" i="1" dirty="0">
                <a:latin typeface="Arial"/>
                <a:cs typeface="Arial"/>
              </a:rPr>
              <a:t>calculator</a:t>
            </a:r>
            <a:r>
              <a:rPr sz="2000" i="1" spc="-70" dirty="0">
                <a:latin typeface="Arial"/>
                <a:cs typeface="Arial"/>
              </a:rPr>
              <a:t> </a:t>
            </a:r>
            <a:r>
              <a:rPr sz="2000" i="1" dirty="0">
                <a:latin typeface="Arial"/>
                <a:cs typeface="Arial"/>
              </a:rPr>
              <a:t>automatically</a:t>
            </a:r>
            <a:r>
              <a:rPr sz="2000" i="1" spc="-55" dirty="0">
                <a:latin typeface="Arial"/>
                <a:cs typeface="Arial"/>
              </a:rPr>
              <a:t> </a:t>
            </a:r>
            <a:r>
              <a:rPr sz="2000" i="1" spc="-10" dirty="0">
                <a:latin typeface="Arial"/>
                <a:cs typeface="Arial"/>
              </a:rPr>
              <a:t>pulls </a:t>
            </a:r>
            <a:r>
              <a:rPr sz="2000" i="1" dirty="0">
                <a:latin typeface="Arial"/>
                <a:cs typeface="Arial"/>
              </a:rPr>
              <a:t>retirement</a:t>
            </a:r>
            <a:r>
              <a:rPr sz="2000" i="1" spc="-45" dirty="0">
                <a:latin typeface="Arial"/>
                <a:cs typeface="Arial"/>
              </a:rPr>
              <a:t> </a:t>
            </a:r>
            <a:r>
              <a:rPr sz="2000" i="1" dirty="0">
                <a:latin typeface="Arial"/>
                <a:cs typeface="Arial"/>
              </a:rPr>
              <a:t>points</a:t>
            </a:r>
            <a:r>
              <a:rPr sz="2000" i="1" spc="-35" dirty="0">
                <a:latin typeface="Arial"/>
                <a:cs typeface="Arial"/>
              </a:rPr>
              <a:t> </a:t>
            </a:r>
            <a:r>
              <a:rPr sz="2000" i="1" dirty="0">
                <a:latin typeface="Arial"/>
                <a:cs typeface="Arial"/>
              </a:rPr>
              <a:t>from</a:t>
            </a:r>
            <a:r>
              <a:rPr sz="2000" i="1" spc="-30" dirty="0">
                <a:latin typeface="Arial"/>
                <a:cs typeface="Arial"/>
              </a:rPr>
              <a:t> </a:t>
            </a:r>
            <a:r>
              <a:rPr sz="2000" i="1" spc="-20" dirty="0">
                <a:latin typeface="Arial"/>
                <a:cs typeface="Arial"/>
              </a:rPr>
              <a:t>IPPS-</a:t>
            </a:r>
            <a:r>
              <a:rPr sz="2000" i="1" spc="-25" dirty="0">
                <a:latin typeface="Arial"/>
                <a:cs typeface="Arial"/>
              </a:rPr>
              <a:t>A! </a:t>
            </a:r>
            <a:r>
              <a:rPr sz="2000" i="1" u="sng" spc="-10" dirty="0">
                <a:solidFill>
                  <a:srgbClr val="0000FF"/>
                </a:solidFill>
                <a:uFill>
                  <a:solidFill>
                    <a:srgbClr val="0000FF"/>
                  </a:solidFill>
                </a:uFill>
                <a:latin typeface="Arial"/>
                <a:cs typeface="Arial"/>
                <a:hlinkClick r:id="rId3"/>
              </a:rPr>
              <a:t>https://myarmybenefits.us.army.mil/Benefit-Calculators/Retirement</a:t>
            </a:r>
            <a:endParaRPr sz="2000">
              <a:latin typeface="Arial"/>
              <a:cs typeface="Arial"/>
            </a:endParaRPr>
          </a:p>
        </p:txBody>
      </p:sp>
      <p:pic>
        <p:nvPicPr>
          <p:cNvPr id="4" name="object 4"/>
          <p:cNvPicPr/>
          <p:nvPr/>
        </p:nvPicPr>
        <p:blipFill>
          <a:blip r:embed="rId4"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6</a:t>
            </a:fld>
            <a:endParaRPr spc="-2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Manage</a:t>
            </a:r>
            <a:r>
              <a:rPr spc="-80" dirty="0"/>
              <a:t> </a:t>
            </a:r>
            <a:r>
              <a:rPr dirty="0"/>
              <a:t>Retirement</a:t>
            </a:r>
            <a:r>
              <a:rPr spc="-80" dirty="0"/>
              <a:t> </a:t>
            </a:r>
            <a:r>
              <a:rPr spc="-10" dirty="0"/>
              <a:t>Points</a:t>
            </a:r>
          </a:p>
        </p:txBody>
      </p:sp>
      <p:pic>
        <p:nvPicPr>
          <p:cNvPr id="3" name="object 3"/>
          <p:cNvPicPr/>
          <p:nvPr/>
        </p:nvPicPr>
        <p:blipFill>
          <a:blip r:embed="rId2" cstate="print"/>
          <a:stretch>
            <a:fillRect/>
          </a:stretch>
        </p:blipFill>
        <p:spPr>
          <a:xfrm>
            <a:off x="397710" y="1117389"/>
            <a:ext cx="8437190" cy="5300546"/>
          </a:xfrm>
          <a:prstGeom prst="rect">
            <a:avLst/>
          </a:prstGeom>
        </p:spPr>
      </p:pic>
      <p:sp>
        <p:nvSpPr>
          <p:cNvPr id="4" name="object 4"/>
          <p:cNvSpPr txBox="1"/>
          <p:nvPr/>
        </p:nvSpPr>
        <p:spPr>
          <a:xfrm>
            <a:off x="1983739" y="788923"/>
            <a:ext cx="5384165" cy="299720"/>
          </a:xfrm>
          <a:prstGeom prst="rect">
            <a:avLst/>
          </a:prstGeom>
        </p:spPr>
        <p:txBody>
          <a:bodyPr vert="horz" wrap="square" lIns="0" tIns="12700" rIns="0" bIns="0" rtlCol="0">
            <a:spAutoFit/>
          </a:bodyPr>
          <a:lstStyle/>
          <a:p>
            <a:pPr marL="12700">
              <a:lnSpc>
                <a:spcPct val="100000"/>
              </a:lnSpc>
              <a:spcBef>
                <a:spcPts val="100"/>
              </a:spcBef>
              <a:tabLst>
                <a:tab pos="4737100" algn="l"/>
              </a:tabLst>
            </a:pPr>
            <a:r>
              <a:rPr sz="1800" b="1" spc="-20" dirty="0">
                <a:latin typeface="Arial"/>
                <a:cs typeface="Arial"/>
              </a:rPr>
              <a:t>ARNG</a:t>
            </a:r>
            <a:r>
              <a:rPr sz="1800" b="1" dirty="0">
                <a:latin typeface="Arial"/>
                <a:cs typeface="Arial"/>
              </a:rPr>
              <a:t>	</a:t>
            </a:r>
            <a:r>
              <a:rPr sz="1800" b="1" spc="-20" dirty="0">
                <a:latin typeface="Arial"/>
                <a:cs typeface="Arial"/>
              </a:rPr>
              <a:t>USAR</a:t>
            </a:r>
            <a:endParaRPr sz="18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2042" y="22352"/>
            <a:ext cx="8200390" cy="482600"/>
          </a:xfrm>
          <a:prstGeom prst="rect">
            <a:avLst/>
          </a:prstGeom>
        </p:spPr>
        <p:txBody>
          <a:bodyPr vert="horz" wrap="square" lIns="0" tIns="12700" rIns="0" bIns="0" rtlCol="0">
            <a:spAutoFit/>
          </a:bodyPr>
          <a:lstStyle/>
          <a:p>
            <a:pPr marL="12700">
              <a:lnSpc>
                <a:spcPct val="100000"/>
              </a:lnSpc>
              <a:spcBef>
                <a:spcPts val="100"/>
              </a:spcBef>
            </a:pPr>
            <a:r>
              <a:rPr sz="3000" dirty="0"/>
              <a:t>15-</a:t>
            </a:r>
            <a:r>
              <a:rPr sz="3000" spc="-75" dirty="0"/>
              <a:t> </a:t>
            </a:r>
            <a:r>
              <a:rPr sz="3000" dirty="0"/>
              <a:t>or</a:t>
            </a:r>
            <a:r>
              <a:rPr sz="3000" spc="-65" dirty="0"/>
              <a:t> </a:t>
            </a:r>
            <a:r>
              <a:rPr sz="3000" spc="-10" dirty="0"/>
              <a:t>20-</a:t>
            </a:r>
            <a:r>
              <a:rPr sz="3000" dirty="0"/>
              <a:t>Year</a:t>
            </a:r>
            <a:r>
              <a:rPr sz="3000" spc="-85" dirty="0"/>
              <a:t> </a:t>
            </a:r>
            <a:r>
              <a:rPr sz="3000" dirty="0"/>
              <a:t>Notification</a:t>
            </a:r>
            <a:r>
              <a:rPr sz="3000" spc="-35" dirty="0"/>
              <a:t> </a:t>
            </a:r>
            <a:r>
              <a:rPr sz="3000" dirty="0"/>
              <a:t>of</a:t>
            </a:r>
            <a:r>
              <a:rPr sz="3000" spc="-65" dirty="0"/>
              <a:t> </a:t>
            </a:r>
            <a:r>
              <a:rPr sz="3000" dirty="0"/>
              <a:t>Eligibility</a:t>
            </a:r>
            <a:r>
              <a:rPr sz="3000" spc="-20" dirty="0"/>
              <a:t> </a:t>
            </a:r>
            <a:r>
              <a:rPr sz="3000" spc="-10" dirty="0"/>
              <a:t>(NOE)</a:t>
            </a:r>
            <a:endParaRPr sz="3000"/>
          </a:p>
        </p:txBody>
      </p:sp>
      <p:sp>
        <p:nvSpPr>
          <p:cNvPr id="3" name="object 3"/>
          <p:cNvSpPr txBox="1"/>
          <p:nvPr/>
        </p:nvSpPr>
        <p:spPr>
          <a:xfrm>
            <a:off x="459740" y="985520"/>
            <a:ext cx="8176259" cy="5360670"/>
          </a:xfrm>
          <a:prstGeom prst="rect">
            <a:avLst/>
          </a:prstGeom>
        </p:spPr>
        <p:txBody>
          <a:bodyPr vert="horz" wrap="square" lIns="0" tIns="47625" rIns="0" bIns="0" rtlCol="0">
            <a:spAutoFit/>
          </a:bodyPr>
          <a:lstStyle/>
          <a:p>
            <a:pPr marL="244475" marR="5080" indent="-232410">
              <a:lnSpc>
                <a:spcPts val="2160"/>
              </a:lnSpc>
              <a:spcBef>
                <a:spcPts val="375"/>
              </a:spcBef>
              <a:buChar char="•"/>
              <a:tabLst>
                <a:tab pos="244475" algn="l"/>
              </a:tabLst>
            </a:pPr>
            <a:r>
              <a:rPr sz="2000" dirty="0">
                <a:latin typeface="Arial"/>
                <a:cs typeface="Arial"/>
              </a:rPr>
              <a:t>Under</a:t>
            </a:r>
            <a:r>
              <a:rPr sz="2000" spc="-45" dirty="0">
                <a:latin typeface="Arial"/>
                <a:cs typeface="Arial"/>
              </a:rPr>
              <a:t> </a:t>
            </a:r>
            <a:r>
              <a:rPr sz="2000" dirty="0">
                <a:latin typeface="Arial"/>
                <a:cs typeface="Arial"/>
              </a:rPr>
              <a:t>T10</a:t>
            </a:r>
            <a:r>
              <a:rPr sz="2000" spc="-35" dirty="0">
                <a:latin typeface="Arial"/>
                <a:cs typeface="Arial"/>
              </a:rPr>
              <a:t> </a:t>
            </a:r>
            <a:r>
              <a:rPr sz="2000" dirty="0">
                <a:latin typeface="Arial"/>
                <a:cs typeface="Arial"/>
              </a:rPr>
              <a:t>USC</a:t>
            </a:r>
            <a:r>
              <a:rPr sz="2000" spc="-20" dirty="0">
                <a:latin typeface="Arial"/>
                <a:cs typeface="Arial"/>
              </a:rPr>
              <a:t> </a:t>
            </a:r>
            <a:r>
              <a:rPr sz="2000" dirty="0">
                <a:latin typeface="Arial"/>
                <a:cs typeface="Arial"/>
              </a:rPr>
              <a:t>section</a:t>
            </a:r>
            <a:r>
              <a:rPr sz="2000" spc="-50" dirty="0">
                <a:latin typeface="Arial"/>
                <a:cs typeface="Arial"/>
              </a:rPr>
              <a:t> </a:t>
            </a:r>
            <a:r>
              <a:rPr sz="2000" dirty="0">
                <a:latin typeface="Arial"/>
                <a:cs typeface="Arial"/>
              </a:rPr>
              <a:t>12731,</a:t>
            </a:r>
            <a:r>
              <a:rPr sz="2000" spc="-55" dirty="0">
                <a:latin typeface="Arial"/>
                <a:cs typeface="Arial"/>
              </a:rPr>
              <a:t> </a:t>
            </a:r>
            <a:r>
              <a:rPr sz="2000" dirty="0">
                <a:latin typeface="Arial"/>
                <a:cs typeface="Arial"/>
              </a:rPr>
              <a:t>RC</a:t>
            </a:r>
            <a:r>
              <a:rPr sz="2000" spc="-30" dirty="0">
                <a:latin typeface="Arial"/>
                <a:cs typeface="Arial"/>
              </a:rPr>
              <a:t> </a:t>
            </a:r>
            <a:r>
              <a:rPr sz="2000" dirty="0">
                <a:latin typeface="Arial"/>
                <a:cs typeface="Arial"/>
              </a:rPr>
              <a:t>Soldiers</a:t>
            </a:r>
            <a:r>
              <a:rPr sz="2000" spc="-30" dirty="0">
                <a:latin typeface="Arial"/>
                <a:cs typeface="Arial"/>
              </a:rPr>
              <a:t> </a:t>
            </a:r>
            <a:r>
              <a:rPr sz="2000" dirty="0">
                <a:latin typeface="Arial"/>
                <a:cs typeface="Arial"/>
              </a:rPr>
              <a:t>who</a:t>
            </a:r>
            <a:r>
              <a:rPr sz="2000" spc="-35" dirty="0">
                <a:latin typeface="Arial"/>
                <a:cs typeface="Arial"/>
              </a:rPr>
              <a:t> </a:t>
            </a:r>
            <a:r>
              <a:rPr sz="2000" dirty="0">
                <a:latin typeface="Arial"/>
                <a:cs typeface="Arial"/>
              </a:rPr>
              <a:t>complete</a:t>
            </a:r>
            <a:r>
              <a:rPr sz="2000" spc="-50" dirty="0">
                <a:latin typeface="Arial"/>
                <a:cs typeface="Arial"/>
              </a:rPr>
              <a:t> </a:t>
            </a:r>
            <a:r>
              <a:rPr sz="2000" dirty="0">
                <a:latin typeface="Arial"/>
                <a:cs typeface="Arial"/>
              </a:rPr>
              <a:t>20</a:t>
            </a:r>
            <a:r>
              <a:rPr sz="2000" spc="-35" dirty="0">
                <a:latin typeface="Arial"/>
                <a:cs typeface="Arial"/>
              </a:rPr>
              <a:t> </a:t>
            </a:r>
            <a:r>
              <a:rPr sz="2000" dirty="0">
                <a:latin typeface="Arial"/>
                <a:cs typeface="Arial"/>
              </a:rPr>
              <a:t>years</a:t>
            </a:r>
            <a:r>
              <a:rPr sz="2000" spc="-45" dirty="0">
                <a:latin typeface="Arial"/>
                <a:cs typeface="Arial"/>
              </a:rPr>
              <a:t> </a:t>
            </a:r>
            <a:r>
              <a:rPr sz="2000" spc="-25" dirty="0">
                <a:latin typeface="Arial"/>
                <a:cs typeface="Arial"/>
              </a:rPr>
              <a:t>of </a:t>
            </a:r>
            <a:r>
              <a:rPr sz="2000" dirty="0">
                <a:latin typeface="Arial"/>
                <a:cs typeface="Arial"/>
              </a:rPr>
              <a:t>qualifying</a:t>
            </a:r>
            <a:r>
              <a:rPr sz="2000" spc="-40" dirty="0">
                <a:latin typeface="Arial"/>
                <a:cs typeface="Arial"/>
              </a:rPr>
              <a:t> </a:t>
            </a:r>
            <a:r>
              <a:rPr sz="2000" dirty="0">
                <a:latin typeface="Arial"/>
                <a:cs typeface="Arial"/>
              </a:rPr>
              <a:t>service</a:t>
            </a:r>
            <a:r>
              <a:rPr sz="2000" spc="-60" dirty="0">
                <a:latin typeface="Arial"/>
                <a:cs typeface="Arial"/>
              </a:rPr>
              <a:t> </a:t>
            </a:r>
            <a:r>
              <a:rPr sz="2000" dirty="0">
                <a:latin typeface="Arial"/>
                <a:cs typeface="Arial"/>
              </a:rPr>
              <a:t>will</a:t>
            </a:r>
            <a:r>
              <a:rPr sz="2000" spc="-30" dirty="0">
                <a:latin typeface="Arial"/>
                <a:cs typeface="Arial"/>
              </a:rPr>
              <a:t> </a:t>
            </a:r>
            <a:r>
              <a:rPr sz="2000" dirty="0">
                <a:latin typeface="Arial"/>
                <a:cs typeface="Arial"/>
              </a:rPr>
              <a:t>be</a:t>
            </a:r>
            <a:r>
              <a:rPr sz="2000" spc="-45" dirty="0">
                <a:latin typeface="Arial"/>
                <a:cs typeface="Arial"/>
              </a:rPr>
              <a:t> </a:t>
            </a:r>
            <a:r>
              <a:rPr sz="2000" dirty="0">
                <a:latin typeface="Arial"/>
                <a:cs typeface="Arial"/>
              </a:rPr>
              <a:t>issued</a:t>
            </a:r>
            <a:r>
              <a:rPr sz="2000" spc="-50" dirty="0">
                <a:latin typeface="Arial"/>
                <a:cs typeface="Arial"/>
              </a:rPr>
              <a:t> </a:t>
            </a:r>
            <a:r>
              <a:rPr sz="2000" dirty="0">
                <a:latin typeface="Arial"/>
                <a:cs typeface="Arial"/>
              </a:rPr>
              <a:t>the</a:t>
            </a:r>
            <a:r>
              <a:rPr sz="2000" spc="-45" dirty="0">
                <a:latin typeface="Arial"/>
                <a:cs typeface="Arial"/>
              </a:rPr>
              <a:t> </a:t>
            </a:r>
            <a:r>
              <a:rPr sz="2000" dirty="0">
                <a:latin typeface="Arial"/>
                <a:cs typeface="Arial"/>
              </a:rPr>
              <a:t>Notification</a:t>
            </a:r>
            <a:r>
              <a:rPr sz="2000" spc="-60" dirty="0">
                <a:latin typeface="Arial"/>
                <a:cs typeface="Arial"/>
              </a:rPr>
              <a:t> </a:t>
            </a:r>
            <a:r>
              <a:rPr sz="2000" dirty="0">
                <a:latin typeface="Arial"/>
                <a:cs typeface="Arial"/>
              </a:rPr>
              <a:t>of</a:t>
            </a:r>
            <a:r>
              <a:rPr sz="2000" spc="-45" dirty="0">
                <a:latin typeface="Arial"/>
                <a:cs typeface="Arial"/>
              </a:rPr>
              <a:t> </a:t>
            </a:r>
            <a:r>
              <a:rPr sz="2000" dirty="0">
                <a:latin typeface="Arial"/>
                <a:cs typeface="Arial"/>
              </a:rPr>
              <a:t>Eligibility</a:t>
            </a:r>
            <a:r>
              <a:rPr sz="2000" spc="-5" dirty="0">
                <a:latin typeface="Arial"/>
                <a:cs typeface="Arial"/>
              </a:rPr>
              <a:t> </a:t>
            </a:r>
            <a:r>
              <a:rPr sz="2000" dirty="0">
                <a:latin typeface="Arial"/>
                <a:cs typeface="Arial"/>
              </a:rPr>
              <a:t>(NOE)</a:t>
            </a:r>
            <a:r>
              <a:rPr sz="2000" spc="-70" dirty="0">
                <a:latin typeface="Arial"/>
                <a:cs typeface="Arial"/>
              </a:rPr>
              <a:t> </a:t>
            </a:r>
            <a:r>
              <a:rPr sz="2000" spc="-25" dirty="0">
                <a:latin typeface="Arial"/>
                <a:cs typeface="Arial"/>
              </a:rPr>
              <a:t>for </a:t>
            </a:r>
            <a:r>
              <a:rPr sz="2000" dirty="0">
                <a:latin typeface="Arial"/>
                <a:cs typeface="Arial"/>
              </a:rPr>
              <a:t>Retired</a:t>
            </a:r>
            <a:r>
              <a:rPr sz="2000" spc="-45" dirty="0">
                <a:latin typeface="Arial"/>
                <a:cs typeface="Arial"/>
              </a:rPr>
              <a:t> </a:t>
            </a:r>
            <a:r>
              <a:rPr sz="2000" dirty="0">
                <a:latin typeface="Arial"/>
                <a:cs typeface="Arial"/>
              </a:rPr>
              <a:t>Pay</a:t>
            </a:r>
            <a:r>
              <a:rPr sz="2000" spc="-10" dirty="0">
                <a:latin typeface="Arial"/>
                <a:cs typeface="Arial"/>
              </a:rPr>
              <a:t> </a:t>
            </a:r>
            <a:r>
              <a:rPr sz="2000" dirty="0">
                <a:latin typeface="Arial"/>
                <a:cs typeface="Arial"/>
              </a:rPr>
              <a:t>at</a:t>
            </a:r>
            <a:r>
              <a:rPr sz="2000" spc="-35" dirty="0">
                <a:latin typeface="Arial"/>
                <a:cs typeface="Arial"/>
              </a:rPr>
              <a:t> </a:t>
            </a:r>
            <a:r>
              <a:rPr sz="2000" dirty="0">
                <a:latin typeface="Arial"/>
                <a:cs typeface="Arial"/>
              </a:rPr>
              <a:t>Age</a:t>
            </a:r>
            <a:r>
              <a:rPr sz="2000" spc="-15" dirty="0">
                <a:latin typeface="Arial"/>
                <a:cs typeface="Arial"/>
              </a:rPr>
              <a:t> </a:t>
            </a:r>
            <a:r>
              <a:rPr sz="2000" dirty="0">
                <a:latin typeface="Arial"/>
                <a:cs typeface="Arial"/>
              </a:rPr>
              <a:t>60</a:t>
            </a:r>
            <a:r>
              <a:rPr sz="2000" spc="-25" dirty="0">
                <a:latin typeface="Arial"/>
                <a:cs typeface="Arial"/>
              </a:rPr>
              <a:t> </a:t>
            </a:r>
            <a:r>
              <a:rPr sz="2000" dirty="0">
                <a:latin typeface="Arial"/>
                <a:cs typeface="Arial"/>
              </a:rPr>
              <a:t>(commonly</a:t>
            </a:r>
            <a:r>
              <a:rPr sz="2000" spc="-60" dirty="0">
                <a:latin typeface="Arial"/>
                <a:cs typeface="Arial"/>
              </a:rPr>
              <a:t> </a:t>
            </a:r>
            <a:r>
              <a:rPr sz="2000" dirty="0">
                <a:latin typeface="Arial"/>
                <a:cs typeface="Arial"/>
              </a:rPr>
              <a:t>referred</a:t>
            </a:r>
            <a:r>
              <a:rPr sz="2000" spc="-50"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as</a:t>
            </a:r>
            <a:r>
              <a:rPr sz="2000" spc="-2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20-year</a:t>
            </a:r>
            <a:r>
              <a:rPr sz="2000" spc="-50" dirty="0">
                <a:latin typeface="Arial"/>
                <a:cs typeface="Arial"/>
              </a:rPr>
              <a:t> </a:t>
            </a:r>
            <a:r>
              <a:rPr sz="2000" spc="-10" dirty="0">
                <a:latin typeface="Arial"/>
                <a:cs typeface="Arial"/>
              </a:rPr>
              <a:t>letter) </a:t>
            </a:r>
            <a:r>
              <a:rPr sz="2000" dirty="0">
                <a:latin typeface="Arial"/>
                <a:cs typeface="Arial"/>
              </a:rPr>
              <a:t>within</a:t>
            </a:r>
            <a:r>
              <a:rPr sz="2000" spc="-25" dirty="0">
                <a:latin typeface="Arial"/>
                <a:cs typeface="Arial"/>
              </a:rPr>
              <a:t> </a:t>
            </a:r>
            <a:r>
              <a:rPr sz="2000" dirty="0">
                <a:latin typeface="Arial"/>
                <a:cs typeface="Arial"/>
              </a:rPr>
              <a:t>1</a:t>
            </a:r>
            <a:r>
              <a:rPr sz="2000" spc="-30" dirty="0">
                <a:latin typeface="Arial"/>
                <a:cs typeface="Arial"/>
              </a:rPr>
              <a:t> </a:t>
            </a:r>
            <a:r>
              <a:rPr sz="2000" dirty="0">
                <a:latin typeface="Arial"/>
                <a:cs typeface="Arial"/>
              </a:rPr>
              <a:t>year</a:t>
            </a:r>
            <a:r>
              <a:rPr sz="2000" spc="-30" dirty="0">
                <a:latin typeface="Arial"/>
                <a:cs typeface="Arial"/>
              </a:rPr>
              <a:t> </a:t>
            </a:r>
            <a:r>
              <a:rPr sz="2000" dirty="0">
                <a:latin typeface="Arial"/>
                <a:cs typeface="Arial"/>
              </a:rPr>
              <a:t>after</a:t>
            </a:r>
            <a:r>
              <a:rPr sz="2000" spc="-40" dirty="0">
                <a:latin typeface="Arial"/>
                <a:cs typeface="Arial"/>
              </a:rPr>
              <a:t> </a:t>
            </a:r>
            <a:r>
              <a:rPr sz="2000" dirty="0">
                <a:latin typeface="Arial"/>
                <a:cs typeface="Arial"/>
              </a:rPr>
              <a:t>completion</a:t>
            </a:r>
            <a:r>
              <a:rPr sz="2000" spc="-45"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required</a:t>
            </a:r>
            <a:r>
              <a:rPr sz="2000" spc="-55" dirty="0">
                <a:latin typeface="Arial"/>
                <a:cs typeface="Arial"/>
              </a:rPr>
              <a:t> </a:t>
            </a:r>
            <a:r>
              <a:rPr sz="2000" spc="-10" dirty="0">
                <a:latin typeface="Arial"/>
                <a:cs typeface="Arial"/>
              </a:rPr>
              <a:t>service</a:t>
            </a:r>
            <a:endParaRPr sz="2000">
              <a:latin typeface="Arial"/>
              <a:cs typeface="Arial"/>
            </a:endParaRPr>
          </a:p>
          <a:p>
            <a:pPr>
              <a:lnSpc>
                <a:spcPct val="100000"/>
              </a:lnSpc>
              <a:spcBef>
                <a:spcPts val="819"/>
              </a:spcBef>
              <a:buFont typeface="Arial"/>
              <a:buChar char="•"/>
            </a:pPr>
            <a:endParaRPr sz="2000">
              <a:latin typeface="Arial"/>
              <a:cs typeface="Arial"/>
            </a:endParaRPr>
          </a:p>
          <a:p>
            <a:pPr marL="243840" marR="784225" indent="-231775">
              <a:lnSpc>
                <a:spcPts val="2160"/>
              </a:lnSpc>
              <a:buChar char="•"/>
              <a:tabLst>
                <a:tab pos="243840" algn="l"/>
              </a:tabLst>
            </a:pPr>
            <a:r>
              <a:rPr sz="2000" dirty="0">
                <a:latin typeface="Arial"/>
                <a:cs typeface="Arial"/>
              </a:rPr>
              <a:t>RC</a:t>
            </a:r>
            <a:r>
              <a:rPr sz="2000" spc="-30" dirty="0">
                <a:latin typeface="Arial"/>
                <a:cs typeface="Arial"/>
              </a:rPr>
              <a:t> </a:t>
            </a:r>
            <a:r>
              <a:rPr sz="2000" dirty="0">
                <a:latin typeface="Arial"/>
                <a:cs typeface="Arial"/>
              </a:rPr>
              <a:t>Soldiers</a:t>
            </a:r>
            <a:r>
              <a:rPr sz="2000" spc="-25" dirty="0">
                <a:latin typeface="Arial"/>
                <a:cs typeface="Arial"/>
              </a:rPr>
              <a:t> </a:t>
            </a:r>
            <a:r>
              <a:rPr sz="2000" dirty="0">
                <a:latin typeface="Arial"/>
                <a:cs typeface="Arial"/>
              </a:rPr>
              <a:t>who</a:t>
            </a:r>
            <a:r>
              <a:rPr sz="2000" spc="-15" dirty="0">
                <a:latin typeface="Arial"/>
                <a:cs typeface="Arial"/>
              </a:rPr>
              <a:t> </a:t>
            </a:r>
            <a:r>
              <a:rPr sz="2000" dirty="0">
                <a:latin typeface="Arial"/>
                <a:cs typeface="Arial"/>
              </a:rPr>
              <a:t>complete</a:t>
            </a:r>
            <a:r>
              <a:rPr sz="2000" spc="-55" dirty="0">
                <a:latin typeface="Arial"/>
                <a:cs typeface="Arial"/>
              </a:rPr>
              <a:t> </a:t>
            </a:r>
            <a:r>
              <a:rPr sz="2000" dirty="0">
                <a:latin typeface="Arial"/>
                <a:cs typeface="Arial"/>
              </a:rPr>
              <a:t>at</a:t>
            </a:r>
            <a:r>
              <a:rPr sz="2000" spc="-20" dirty="0">
                <a:latin typeface="Arial"/>
                <a:cs typeface="Arial"/>
              </a:rPr>
              <a:t> </a:t>
            </a:r>
            <a:r>
              <a:rPr sz="2000" dirty="0">
                <a:latin typeface="Arial"/>
                <a:cs typeface="Arial"/>
              </a:rPr>
              <a:t>least</a:t>
            </a:r>
            <a:r>
              <a:rPr sz="2000" spc="-40" dirty="0">
                <a:latin typeface="Arial"/>
                <a:cs typeface="Arial"/>
              </a:rPr>
              <a:t> </a:t>
            </a:r>
            <a:r>
              <a:rPr sz="2000" dirty="0">
                <a:latin typeface="Arial"/>
                <a:cs typeface="Arial"/>
              </a:rPr>
              <a:t>15,</a:t>
            </a:r>
            <a:r>
              <a:rPr sz="2000" spc="-35" dirty="0">
                <a:latin typeface="Arial"/>
                <a:cs typeface="Arial"/>
              </a:rPr>
              <a:t> </a:t>
            </a:r>
            <a:r>
              <a:rPr sz="2000" dirty="0">
                <a:latin typeface="Arial"/>
                <a:cs typeface="Arial"/>
              </a:rPr>
              <a:t>but</a:t>
            </a:r>
            <a:r>
              <a:rPr sz="2000" spc="-40" dirty="0">
                <a:latin typeface="Arial"/>
                <a:cs typeface="Arial"/>
              </a:rPr>
              <a:t> </a:t>
            </a:r>
            <a:r>
              <a:rPr sz="2000" dirty="0">
                <a:latin typeface="Arial"/>
                <a:cs typeface="Arial"/>
              </a:rPr>
              <a:t>less</a:t>
            </a:r>
            <a:r>
              <a:rPr sz="2000" spc="-20" dirty="0">
                <a:latin typeface="Arial"/>
                <a:cs typeface="Arial"/>
              </a:rPr>
              <a:t> </a:t>
            </a:r>
            <a:r>
              <a:rPr sz="2000" dirty="0">
                <a:latin typeface="Arial"/>
                <a:cs typeface="Arial"/>
              </a:rPr>
              <a:t>than</a:t>
            </a:r>
            <a:r>
              <a:rPr sz="2000" spc="-45" dirty="0">
                <a:latin typeface="Arial"/>
                <a:cs typeface="Arial"/>
              </a:rPr>
              <a:t> </a:t>
            </a:r>
            <a:r>
              <a:rPr sz="2000" dirty="0">
                <a:latin typeface="Arial"/>
                <a:cs typeface="Arial"/>
              </a:rPr>
              <a:t>20</a:t>
            </a:r>
            <a:r>
              <a:rPr sz="2000" spc="-15" dirty="0">
                <a:latin typeface="Arial"/>
                <a:cs typeface="Arial"/>
              </a:rPr>
              <a:t> </a:t>
            </a:r>
            <a:r>
              <a:rPr sz="2000" dirty="0">
                <a:latin typeface="Arial"/>
                <a:cs typeface="Arial"/>
              </a:rPr>
              <a:t>years</a:t>
            </a:r>
            <a:r>
              <a:rPr sz="2000" spc="-40" dirty="0">
                <a:latin typeface="Arial"/>
                <a:cs typeface="Arial"/>
              </a:rPr>
              <a:t> </a:t>
            </a:r>
            <a:r>
              <a:rPr sz="2000" spc="-25" dirty="0">
                <a:latin typeface="Arial"/>
                <a:cs typeface="Arial"/>
              </a:rPr>
              <a:t>of </a:t>
            </a:r>
            <a:r>
              <a:rPr sz="2000" dirty="0">
                <a:latin typeface="Arial"/>
                <a:cs typeface="Arial"/>
              </a:rPr>
              <a:t>qualifying</a:t>
            </a:r>
            <a:r>
              <a:rPr sz="2000" spc="-20" dirty="0">
                <a:latin typeface="Arial"/>
                <a:cs typeface="Arial"/>
              </a:rPr>
              <a:t> </a:t>
            </a:r>
            <a:r>
              <a:rPr sz="2000" dirty="0">
                <a:latin typeface="Arial"/>
                <a:cs typeface="Arial"/>
              </a:rPr>
              <a:t>service</a:t>
            </a:r>
            <a:r>
              <a:rPr sz="2000" spc="-45" dirty="0">
                <a:latin typeface="Arial"/>
                <a:cs typeface="Arial"/>
              </a:rPr>
              <a:t> </a:t>
            </a:r>
            <a:r>
              <a:rPr sz="2000" dirty="0">
                <a:latin typeface="Arial"/>
                <a:cs typeface="Arial"/>
              </a:rPr>
              <a:t>who</a:t>
            </a:r>
            <a:r>
              <a:rPr sz="2000" spc="-25" dirty="0">
                <a:latin typeface="Arial"/>
                <a:cs typeface="Arial"/>
              </a:rPr>
              <a:t> </a:t>
            </a:r>
            <a:r>
              <a:rPr sz="2000" dirty="0">
                <a:latin typeface="Arial"/>
                <a:cs typeface="Arial"/>
              </a:rPr>
              <a:t>are</a:t>
            </a:r>
            <a:r>
              <a:rPr sz="2000" spc="-30" dirty="0">
                <a:latin typeface="Arial"/>
                <a:cs typeface="Arial"/>
              </a:rPr>
              <a:t> </a:t>
            </a:r>
            <a:r>
              <a:rPr sz="2000" dirty="0">
                <a:latin typeface="Arial"/>
                <a:cs typeface="Arial"/>
              </a:rPr>
              <a:t>deemed</a:t>
            </a:r>
            <a:r>
              <a:rPr sz="2000" spc="-50" dirty="0">
                <a:latin typeface="Arial"/>
                <a:cs typeface="Arial"/>
              </a:rPr>
              <a:t> </a:t>
            </a:r>
            <a:r>
              <a:rPr sz="2000" dirty="0">
                <a:latin typeface="Arial"/>
                <a:cs typeface="Arial"/>
              </a:rPr>
              <a:t>unfit</a:t>
            </a:r>
            <a:r>
              <a:rPr sz="2000" spc="-25"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continued</a:t>
            </a:r>
            <a:r>
              <a:rPr sz="2000" spc="-40" dirty="0">
                <a:latin typeface="Arial"/>
                <a:cs typeface="Arial"/>
              </a:rPr>
              <a:t> </a:t>
            </a:r>
            <a:r>
              <a:rPr sz="2000" spc="-10" dirty="0">
                <a:latin typeface="Arial"/>
                <a:cs typeface="Arial"/>
              </a:rPr>
              <a:t>Selected </a:t>
            </a:r>
            <a:r>
              <a:rPr sz="2000" dirty="0">
                <a:latin typeface="Arial"/>
                <a:cs typeface="Arial"/>
              </a:rPr>
              <a:t>Reserve</a:t>
            </a:r>
            <a:r>
              <a:rPr sz="2000" spc="-45" dirty="0">
                <a:latin typeface="Arial"/>
                <a:cs typeface="Arial"/>
              </a:rPr>
              <a:t> </a:t>
            </a:r>
            <a:r>
              <a:rPr sz="2000" dirty="0">
                <a:latin typeface="Arial"/>
                <a:cs typeface="Arial"/>
              </a:rPr>
              <a:t>service</a:t>
            </a:r>
            <a:r>
              <a:rPr sz="2000" spc="-45" dirty="0">
                <a:latin typeface="Arial"/>
                <a:cs typeface="Arial"/>
              </a:rPr>
              <a:t> </a:t>
            </a:r>
            <a:r>
              <a:rPr sz="2000" dirty="0">
                <a:latin typeface="Arial"/>
                <a:cs typeface="Arial"/>
              </a:rPr>
              <a:t>will</a:t>
            </a:r>
            <a:r>
              <a:rPr sz="2000" spc="-10" dirty="0">
                <a:latin typeface="Arial"/>
                <a:cs typeface="Arial"/>
              </a:rPr>
              <a:t> </a:t>
            </a:r>
            <a:r>
              <a:rPr sz="2000" dirty="0">
                <a:latin typeface="Arial"/>
                <a:cs typeface="Arial"/>
              </a:rPr>
              <a:t>be</a:t>
            </a:r>
            <a:r>
              <a:rPr sz="2000" spc="-30" dirty="0">
                <a:latin typeface="Arial"/>
                <a:cs typeface="Arial"/>
              </a:rPr>
              <a:t> </a:t>
            </a:r>
            <a:r>
              <a:rPr sz="2000" dirty="0">
                <a:latin typeface="Arial"/>
                <a:cs typeface="Arial"/>
              </a:rPr>
              <a:t>issued</a:t>
            </a:r>
            <a:r>
              <a:rPr sz="2000" spc="-45" dirty="0">
                <a:latin typeface="Arial"/>
                <a:cs typeface="Arial"/>
              </a:rPr>
              <a:t> </a:t>
            </a:r>
            <a:r>
              <a:rPr sz="2000" dirty="0">
                <a:latin typeface="Arial"/>
                <a:cs typeface="Arial"/>
              </a:rPr>
              <a:t>a</a:t>
            </a:r>
            <a:r>
              <a:rPr sz="2000" spc="-20" dirty="0">
                <a:latin typeface="Arial"/>
                <a:cs typeface="Arial"/>
              </a:rPr>
              <a:t> </a:t>
            </a:r>
            <a:r>
              <a:rPr sz="2000" dirty="0">
                <a:latin typeface="Arial"/>
                <a:cs typeface="Arial"/>
              </a:rPr>
              <a:t>15-year</a:t>
            </a:r>
            <a:r>
              <a:rPr sz="2000" spc="-50" dirty="0">
                <a:latin typeface="Arial"/>
                <a:cs typeface="Arial"/>
              </a:rPr>
              <a:t> </a:t>
            </a:r>
            <a:r>
              <a:rPr sz="2000" spc="-25" dirty="0">
                <a:latin typeface="Arial"/>
                <a:cs typeface="Arial"/>
              </a:rPr>
              <a:t>NOE</a:t>
            </a:r>
            <a:endParaRPr sz="2000">
              <a:latin typeface="Arial"/>
              <a:cs typeface="Arial"/>
            </a:endParaRPr>
          </a:p>
          <a:p>
            <a:pPr>
              <a:lnSpc>
                <a:spcPct val="100000"/>
              </a:lnSpc>
              <a:spcBef>
                <a:spcPts val="819"/>
              </a:spcBef>
              <a:buFont typeface="Arial"/>
              <a:buChar char="•"/>
            </a:pPr>
            <a:endParaRPr sz="2000">
              <a:latin typeface="Arial"/>
              <a:cs typeface="Arial"/>
            </a:endParaRPr>
          </a:p>
          <a:p>
            <a:pPr marL="243840" marR="487045" indent="-231775">
              <a:lnSpc>
                <a:spcPts val="2160"/>
              </a:lnSpc>
              <a:buChar char="•"/>
              <a:tabLst>
                <a:tab pos="243840" algn="l"/>
              </a:tabLst>
            </a:pPr>
            <a:r>
              <a:rPr sz="2000" dirty="0">
                <a:latin typeface="Arial"/>
                <a:cs typeface="Arial"/>
              </a:rPr>
              <a:t>NOEs</a:t>
            </a:r>
            <a:r>
              <a:rPr sz="2000" spc="-40" dirty="0">
                <a:latin typeface="Arial"/>
                <a:cs typeface="Arial"/>
              </a:rPr>
              <a:t> </a:t>
            </a:r>
            <a:r>
              <a:rPr sz="2000" dirty="0">
                <a:latin typeface="Arial"/>
                <a:cs typeface="Arial"/>
              </a:rPr>
              <a:t>will</a:t>
            </a:r>
            <a:r>
              <a:rPr sz="2000" spc="-20" dirty="0">
                <a:latin typeface="Arial"/>
                <a:cs typeface="Arial"/>
              </a:rPr>
              <a:t> </a:t>
            </a:r>
            <a:r>
              <a:rPr sz="2000" dirty="0">
                <a:latin typeface="Arial"/>
                <a:cs typeface="Arial"/>
              </a:rPr>
              <a:t>be</a:t>
            </a:r>
            <a:r>
              <a:rPr sz="2000" spc="-40" dirty="0">
                <a:latin typeface="Arial"/>
                <a:cs typeface="Arial"/>
              </a:rPr>
              <a:t> </a:t>
            </a:r>
            <a:r>
              <a:rPr sz="2000" dirty="0">
                <a:latin typeface="Arial"/>
                <a:cs typeface="Arial"/>
              </a:rPr>
              <a:t>mailed</a:t>
            </a:r>
            <a:r>
              <a:rPr sz="2000" spc="-30" dirty="0">
                <a:latin typeface="Arial"/>
                <a:cs typeface="Arial"/>
              </a:rPr>
              <a:t> </a:t>
            </a:r>
            <a:r>
              <a:rPr sz="2000" dirty="0">
                <a:latin typeface="Arial"/>
                <a:cs typeface="Arial"/>
              </a:rPr>
              <a:t>to</a:t>
            </a:r>
            <a:r>
              <a:rPr sz="2000" spc="-45" dirty="0">
                <a:latin typeface="Arial"/>
                <a:cs typeface="Arial"/>
              </a:rPr>
              <a:t> </a:t>
            </a:r>
            <a:r>
              <a:rPr sz="2000" dirty="0">
                <a:latin typeface="Arial"/>
                <a:cs typeface="Arial"/>
              </a:rPr>
              <a:t>eligible</a:t>
            </a:r>
            <a:r>
              <a:rPr sz="2000" spc="-15" dirty="0">
                <a:latin typeface="Arial"/>
                <a:cs typeface="Arial"/>
              </a:rPr>
              <a:t> </a:t>
            </a:r>
            <a:r>
              <a:rPr sz="2000" dirty="0">
                <a:latin typeface="Arial"/>
                <a:cs typeface="Arial"/>
              </a:rPr>
              <a:t>Soldiers</a:t>
            </a:r>
            <a:r>
              <a:rPr sz="2000" spc="-35"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their</a:t>
            </a:r>
            <a:r>
              <a:rPr sz="2000" spc="-40" dirty="0">
                <a:latin typeface="Arial"/>
                <a:cs typeface="Arial"/>
              </a:rPr>
              <a:t> </a:t>
            </a:r>
            <a:r>
              <a:rPr sz="2000" dirty="0">
                <a:latin typeface="Arial"/>
                <a:cs typeface="Arial"/>
              </a:rPr>
              <a:t>address</a:t>
            </a:r>
            <a:r>
              <a:rPr sz="2000" spc="-75" dirty="0">
                <a:latin typeface="Arial"/>
                <a:cs typeface="Arial"/>
              </a:rPr>
              <a:t> </a:t>
            </a:r>
            <a:r>
              <a:rPr sz="2000" dirty="0">
                <a:latin typeface="Arial"/>
                <a:cs typeface="Arial"/>
              </a:rPr>
              <a:t>of</a:t>
            </a:r>
            <a:r>
              <a:rPr sz="2000" spc="-35" dirty="0">
                <a:latin typeface="Arial"/>
                <a:cs typeface="Arial"/>
              </a:rPr>
              <a:t> </a:t>
            </a:r>
            <a:r>
              <a:rPr sz="2000" spc="-10" dirty="0">
                <a:latin typeface="Arial"/>
                <a:cs typeface="Arial"/>
              </a:rPr>
              <a:t>record </a:t>
            </a:r>
            <a:r>
              <a:rPr sz="2000" dirty="0">
                <a:latin typeface="Arial"/>
                <a:cs typeface="Arial"/>
              </a:rPr>
              <a:t>within</a:t>
            </a:r>
            <a:r>
              <a:rPr sz="2000" spc="-20" dirty="0">
                <a:latin typeface="Arial"/>
                <a:cs typeface="Arial"/>
              </a:rPr>
              <a:t> </a:t>
            </a:r>
            <a:r>
              <a:rPr sz="2000" dirty="0">
                <a:latin typeface="Arial"/>
                <a:cs typeface="Arial"/>
              </a:rPr>
              <a:t>90-120</a:t>
            </a:r>
            <a:r>
              <a:rPr sz="2000" spc="-45" dirty="0">
                <a:latin typeface="Arial"/>
                <a:cs typeface="Arial"/>
              </a:rPr>
              <a:t> </a:t>
            </a:r>
            <a:r>
              <a:rPr sz="2000" dirty="0">
                <a:latin typeface="Arial"/>
                <a:cs typeface="Arial"/>
              </a:rPr>
              <a:t>days</a:t>
            </a:r>
            <a:r>
              <a:rPr sz="2000" spc="-40"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recording</a:t>
            </a:r>
            <a:r>
              <a:rPr sz="2000" spc="-65" dirty="0">
                <a:latin typeface="Arial"/>
                <a:cs typeface="Arial"/>
              </a:rPr>
              <a:t> </a:t>
            </a:r>
            <a:r>
              <a:rPr sz="2000" dirty="0">
                <a:latin typeface="Arial"/>
                <a:cs typeface="Arial"/>
              </a:rPr>
              <a:t>20</a:t>
            </a:r>
            <a:r>
              <a:rPr sz="2000" spc="-20" dirty="0">
                <a:latin typeface="Arial"/>
                <a:cs typeface="Arial"/>
              </a:rPr>
              <a:t> </a:t>
            </a:r>
            <a:r>
              <a:rPr sz="2000" dirty="0">
                <a:latin typeface="Arial"/>
                <a:cs typeface="Arial"/>
              </a:rPr>
              <a:t>years</a:t>
            </a:r>
            <a:r>
              <a:rPr sz="2000" spc="-40" dirty="0">
                <a:latin typeface="Arial"/>
                <a:cs typeface="Arial"/>
              </a:rPr>
              <a:t> </a:t>
            </a:r>
            <a:r>
              <a:rPr sz="2000" dirty="0">
                <a:latin typeface="Arial"/>
                <a:cs typeface="Arial"/>
              </a:rPr>
              <a:t>of</a:t>
            </a:r>
            <a:r>
              <a:rPr sz="2000" spc="-40" dirty="0">
                <a:latin typeface="Arial"/>
                <a:cs typeface="Arial"/>
              </a:rPr>
              <a:t> </a:t>
            </a:r>
            <a:r>
              <a:rPr sz="2000" dirty="0">
                <a:latin typeface="Arial"/>
                <a:cs typeface="Arial"/>
              </a:rPr>
              <a:t>qualifying</a:t>
            </a:r>
            <a:r>
              <a:rPr sz="2000" spc="-20" dirty="0">
                <a:latin typeface="Arial"/>
                <a:cs typeface="Arial"/>
              </a:rPr>
              <a:t> </a:t>
            </a:r>
            <a:r>
              <a:rPr sz="2000" dirty="0">
                <a:latin typeface="Arial"/>
                <a:cs typeface="Arial"/>
              </a:rPr>
              <a:t>service,</a:t>
            </a:r>
            <a:r>
              <a:rPr sz="2000" spc="-50" dirty="0">
                <a:latin typeface="Arial"/>
                <a:cs typeface="Arial"/>
              </a:rPr>
              <a:t> </a:t>
            </a:r>
            <a:r>
              <a:rPr sz="2000" spc="-25" dirty="0">
                <a:latin typeface="Arial"/>
                <a:cs typeface="Arial"/>
              </a:rPr>
              <a:t>and </a:t>
            </a:r>
            <a:r>
              <a:rPr sz="2000" dirty="0">
                <a:latin typeface="Arial"/>
                <a:cs typeface="Arial"/>
              </a:rPr>
              <a:t>posted</a:t>
            </a:r>
            <a:r>
              <a:rPr sz="2000" spc="-50" dirty="0">
                <a:latin typeface="Arial"/>
                <a:cs typeface="Arial"/>
              </a:rPr>
              <a:t> </a:t>
            </a:r>
            <a:r>
              <a:rPr sz="2000" dirty="0">
                <a:latin typeface="Arial"/>
                <a:cs typeface="Arial"/>
              </a:rPr>
              <a:t>in</a:t>
            </a:r>
            <a:r>
              <a:rPr sz="2000" spc="-25" dirty="0">
                <a:latin typeface="Arial"/>
                <a:cs typeface="Arial"/>
              </a:rPr>
              <a:t> </a:t>
            </a:r>
            <a:r>
              <a:rPr sz="2000" dirty="0">
                <a:latin typeface="Arial"/>
                <a:cs typeface="Arial"/>
              </a:rPr>
              <a:t>their</a:t>
            </a:r>
            <a:r>
              <a:rPr sz="2000" spc="-35" dirty="0">
                <a:latin typeface="Arial"/>
                <a:cs typeface="Arial"/>
              </a:rPr>
              <a:t> </a:t>
            </a:r>
            <a:r>
              <a:rPr sz="2000" dirty="0">
                <a:latin typeface="Arial"/>
                <a:cs typeface="Arial"/>
              </a:rPr>
              <a:t>iPerms</a:t>
            </a:r>
            <a:r>
              <a:rPr sz="2000" spc="-45" dirty="0">
                <a:latin typeface="Arial"/>
                <a:cs typeface="Arial"/>
              </a:rPr>
              <a:t> </a:t>
            </a:r>
            <a:r>
              <a:rPr sz="2000" spc="-10" dirty="0">
                <a:latin typeface="Arial"/>
                <a:cs typeface="Arial"/>
              </a:rPr>
              <a:t>record</a:t>
            </a:r>
            <a:endParaRPr sz="2000">
              <a:latin typeface="Arial"/>
              <a:cs typeface="Arial"/>
            </a:endParaRPr>
          </a:p>
          <a:p>
            <a:pPr>
              <a:lnSpc>
                <a:spcPct val="100000"/>
              </a:lnSpc>
              <a:spcBef>
                <a:spcPts val="819"/>
              </a:spcBef>
              <a:buFont typeface="Arial"/>
              <a:buChar char="•"/>
            </a:pPr>
            <a:endParaRPr sz="2000">
              <a:latin typeface="Arial"/>
              <a:cs typeface="Arial"/>
            </a:endParaRPr>
          </a:p>
          <a:p>
            <a:pPr marL="243840" marR="152400" indent="-231775">
              <a:lnSpc>
                <a:spcPts val="2160"/>
              </a:lnSpc>
              <a:buChar char="•"/>
              <a:tabLst>
                <a:tab pos="243840" algn="l"/>
              </a:tabLst>
            </a:pPr>
            <a:r>
              <a:rPr sz="2000" dirty="0">
                <a:latin typeface="Arial"/>
                <a:cs typeface="Arial"/>
              </a:rPr>
              <a:t>A</a:t>
            </a:r>
            <a:r>
              <a:rPr sz="2000" spc="-25" dirty="0">
                <a:latin typeface="Arial"/>
                <a:cs typeface="Arial"/>
              </a:rPr>
              <a:t> </a:t>
            </a:r>
            <a:r>
              <a:rPr sz="2000" dirty="0">
                <a:latin typeface="Arial"/>
                <a:cs typeface="Arial"/>
              </a:rPr>
              <a:t>20-year</a:t>
            </a:r>
            <a:r>
              <a:rPr sz="2000" spc="-40" dirty="0">
                <a:latin typeface="Arial"/>
                <a:cs typeface="Arial"/>
              </a:rPr>
              <a:t> </a:t>
            </a:r>
            <a:r>
              <a:rPr sz="2000" dirty="0">
                <a:latin typeface="Arial"/>
                <a:cs typeface="Arial"/>
              </a:rPr>
              <a:t>NOE</a:t>
            </a:r>
            <a:r>
              <a:rPr sz="2000" spc="-35" dirty="0">
                <a:latin typeface="Arial"/>
                <a:cs typeface="Arial"/>
              </a:rPr>
              <a:t> </a:t>
            </a:r>
            <a:r>
              <a:rPr sz="2000" dirty="0">
                <a:latin typeface="Arial"/>
                <a:cs typeface="Arial"/>
              </a:rPr>
              <a:t>is</a:t>
            </a:r>
            <a:r>
              <a:rPr sz="2000" spc="-15" dirty="0">
                <a:latin typeface="Arial"/>
                <a:cs typeface="Arial"/>
              </a:rPr>
              <a:t> </a:t>
            </a:r>
            <a:r>
              <a:rPr sz="2000" u="sng" dirty="0">
                <a:uFill>
                  <a:solidFill>
                    <a:srgbClr val="000000"/>
                  </a:solidFill>
                </a:uFill>
                <a:latin typeface="Arial"/>
                <a:cs typeface="Arial"/>
              </a:rPr>
              <a:t>not</a:t>
            </a:r>
            <a:r>
              <a:rPr sz="2000" u="sng" spc="-40" dirty="0">
                <a:uFill>
                  <a:solidFill>
                    <a:srgbClr val="000000"/>
                  </a:solidFill>
                </a:uFill>
                <a:latin typeface="Arial"/>
                <a:cs typeface="Arial"/>
              </a:rPr>
              <a:t> </a:t>
            </a:r>
            <a:r>
              <a:rPr sz="2000" u="sng" dirty="0">
                <a:uFill>
                  <a:solidFill>
                    <a:srgbClr val="000000"/>
                  </a:solidFill>
                </a:uFill>
                <a:latin typeface="Arial"/>
                <a:cs typeface="Arial"/>
              </a:rPr>
              <a:t>required</a:t>
            </a:r>
            <a:r>
              <a:rPr sz="2000" u="none" spc="-55" dirty="0">
                <a:latin typeface="Arial"/>
                <a:cs typeface="Arial"/>
              </a:rPr>
              <a:t> </a:t>
            </a:r>
            <a:r>
              <a:rPr sz="2000" u="none" dirty="0">
                <a:latin typeface="Arial"/>
                <a:cs typeface="Arial"/>
              </a:rPr>
              <a:t>for</a:t>
            </a:r>
            <a:r>
              <a:rPr sz="2000" u="none" spc="-30" dirty="0">
                <a:latin typeface="Arial"/>
                <a:cs typeface="Arial"/>
              </a:rPr>
              <a:t> </a:t>
            </a:r>
            <a:r>
              <a:rPr sz="2000" u="none" dirty="0">
                <a:latin typeface="Arial"/>
                <a:cs typeface="Arial"/>
              </a:rPr>
              <a:t>Soldiers</a:t>
            </a:r>
            <a:r>
              <a:rPr sz="2000" u="none" spc="-25" dirty="0">
                <a:latin typeface="Arial"/>
                <a:cs typeface="Arial"/>
              </a:rPr>
              <a:t> </a:t>
            </a:r>
            <a:r>
              <a:rPr sz="2000" u="none" dirty="0">
                <a:latin typeface="Arial"/>
                <a:cs typeface="Arial"/>
              </a:rPr>
              <a:t>who</a:t>
            </a:r>
            <a:r>
              <a:rPr sz="2000" u="none" spc="-25" dirty="0">
                <a:latin typeface="Arial"/>
                <a:cs typeface="Arial"/>
              </a:rPr>
              <a:t> </a:t>
            </a:r>
            <a:r>
              <a:rPr sz="2000" u="none" dirty="0">
                <a:latin typeface="Arial"/>
                <a:cs typeface="Arial"/>
              </a:rPr>
              <a:t>continue</a:t>
            </a:r>
            <a:r>
              <a:rPr sz="2000" u="none" spc="-45" dirty="0">
                <a:latin typeface="Arial"/>
                <a:cs typeface="Arial"/>
              </a:rPr>
              <a:t> </a:t>
            </a:r>
            <a:r>
              <a:rPr sz="2000" u="none" dirty="0">
                <a:latin typeface="Arial"/>
                <a:cs typeface="Arial"/>
              </a:rPr>
              <a:t>to</a:t>
            </a:r>
            <a:r>
              <a:rPr sz="2000" u="none" spc="-25" dirty="0">
                <a:latin typeface="Arial"/>
                <a:cs typeface="Arial"/>
              </a:rPr>
              <a:t> </a:t>
            </a:r>
            <a:r>
              <a:rPr sz="2000" u="none" dirty="0">
                <a:latin typeface="Arial"/>
                <a:cs typeface="Arial"/>
              </a:rPr>
              <a:t>serve</a:t>
            </a:r>
            <a:r>
              <a:rPr sz="2000" u="none" spc="-45" dirty="0">
                <a:latin typeface="Arial"/>
                <a:cs typeface="Arial"/>
              </a:rPr>
              <a:t> </a:t>
            </a:r>
            <a:r>
              <a:rPr sz="2000" u="none" dirty="0">
                <a:latin typeface="Arial"/>
                <a:cs typeface="Arial"/>
              </a:rPr>
              <a:t>in</a:t>
            </a:r>
            <a:r>
              <a:rPr sz="2000" u="none" spc="-20" dirty="0">
                <a:latin typeface="Arial"/>
                <a:cs typeface="Arial"/>
              </a:rPr>
              <a:t> </a:t>
            </a:r>
            <a:r>
              <a:rPr sz="2000" u="none" spc="-50" dirty="0">
                <a:latin typeface="Arial"/>
                <a:cs typeface="Arial"/>
              </a:rPr>
              <a:t>a </a:t>
            </a:r>
            <a:r>
              <a:rPr sz="2000" u="none" dirty="0">
                <a:latin typeface="Arial"/>
                <a:cs typeface="Arial"/>
              </a:rPr>
              <a:t>drilling</a:t>
            </a:r>
            <a:r>
              <a:rPr sz="2000" u="none" spc="-15" dirty="0">
                <a:latin typeface="Arial"/>
                <a:cs typeface="Arial"/>
              </a:rPr>
              <a:t> </a:t>
            </a:r>
            <a:r>
              <a:rPr sz="2000" u="none" dirty="0">
                <a:latin typeface="Arial"/>
                <a:cs typeface="Arial"/>
              </a:rPr>
              <a:t>status</a:t>
            </a:r>
            <a:r>
              <a:rPr sz="2000" u="none" spc="-35" dirty="0">
                <a:latin typeface="Arial"/>
                <a:cs typeface="Arial"/>
              </a:rPr>
              <a:t> </a:t>
            </a:r>
            <a:r>
              <a:rPr sz="2000" u="none" dirty="0">
                <a:latin typeface="Arial"/>
                <a:cs typeface="Arial"/>
              </a:rPr>
              <a:t>and</a:t>
            </a:r>
            <a:r>
              <a:rPr sz="2000" u="none" spc="-25" dirty="0">
                <a:latin typeface="Arial"/>
                <a:cs typeface="Arial"/>
              </a:rPr>
              <a:t> </a:t>
            </a:r>
            <a:r>
              <a:rPr sz="2000" u="none" dirty="0">
                <a:latin typeface="Arial"/>
                <a:cs typeface="Arial"/>
              </a:rPr>
              <a:t>don't</a:t>
            </a:r>
            <a:r>
              <a:rPr sz="2000" u="none" spc="-35" dirty="0">
                <a:latin typeface="Arial"/>
                <a:cs typeface="Arial"/>
              </a:rPr>
              <a:t> </a:t>
            </a:r>
            <a:r>
              <a:rPr sz="2000" u="none" dirty="0">
                <a:latin typeface="Arial"/>
                <a:cs typeface="Arial"/>
              </a:rPr>
              <a:t>transfer</a:t>
            </a:r>
            <a:r>
              <a:rPr sz="2000" u="none" spc="-60" dirty="0">
                <a:latin typeface="Arial"/>
                <a:cs typeface="Arial"/>
              </a:rPr>
              <a:t> </a:t>
            </a:r>
            <a:r>
              <a:rPr sz="2000" u="none" dirty="0">
                <a:latin typeface="Arial"/>
                <a:cs typeface="Arial"/>
              </a:rPr>
              <a:t>to</a:t>
            </a:r>
            <a:r>
              <a:rPr sz="2000" u="none" spc="-15" dirty="0">
                <a:latin typeface="Arial"/>
                <a:cs typeface="Arial"/>
              </a:rPr>
              <a:t> </a:t>
            </a:r>
            <a:r>
              <a:rPr sz="2000" u="none" dirty="0">
                <a:latin typeface="Arial"/>
                <a:cs typeface="Arial"/>
              </a:rPr>
              <a:t>the</a:t>
            </a:r>
            <a:r>
              <a:rPr sz="2000" u="none" spc="-25" dirty="0">
                <a:latin typeface="Arial"/>
                <a:cs typeface="Arial"/>
              </a:rPr>
              <a:t> </a:t>
            </a:r>
            <a:r>
              <a:rPr sz="2000" u="none" dirty="0">
                <a:latin typeface="Arial"/>
                <a:cs typeface="Arial"/>
              </a:rPr>
              <a:t>retired</a:t>
            </a:r>
            <a:r>
              <a:rPr sz="2000" u="none" spc="-50" dirty="0">
                <a:latin typeface="Arial"/>
                <a:cs typeface="Arial"/>
              </a:rPr>
              <a:t> </a:t>
            </a:r>
            <a:r>
              <a:rPr sz="2000" u="none" dirty="0">
                <a:latin typeface="Arial"/>
                <a:cs typeface="Arial"/>
              </a:rPr>
              <a:t>reserve</a:t>
            </a:r>
            <a:r>
              <a:rPr sz="2000" u="none" spc="-50" dirty="0">
                <a:latin typeface="Arial"/>
                <a:cs typeface="Arial"/>
              </a:rPr>
              <a:t> </a:t>
            </a:r>
            <a:r>
              <a:rPr sz="2000" u="none" dirty="0">
                <a:latin typeface="Arial"/>
                <a:cs typeface="Arial"/>
              </a:rPr>
              <a:t>until</a:t>
            </a:r>
            <a:r>
              <a:rPr sz="2000" u="none" spc="-20" dirty="0">
                <a:latin typeface="Arial"/>
                <a:cs typeface="Arial"/>
              </a:rPr>
              <a:t> </a:t>
            </a:r>
            <a:r>
              <a:rPr sz="2000" u="none" dirty="0">
                <a:latin typeface="Arial"/>
                <a:cs typeface="Arial"/>
              </a:rPr>
              <a:t>after</a:t>
            </a:r>
            <a:r>
              <a:rPr sz="2000" u="none" spc="-20" dirty="0">
                <a:latin typeface="Arial"/>
                <a:cs typeface="Arial"/>
              </a:rPr>
              <a:t> they </a:t>
            </a:r>
            <a:r>
              <a:rPr sz="2000" u="none" dirty="0">
                <a:latin typeface="Arial"/>
                <a:cs typeface="Arial"/>
              </a:rPr>
              <a:t>reach</a:t>
            </a:r>
            <a:r>
              <a:rPr sz="2000" u="none" spc="-50" dirty="0">
                <a:latin typeface="Arial"/>
                <a:cs typeface="Arial"/>
              </a:rPr>
              <a:t> </a:t>
            </a:r>
            <a:r>
              <a:rPr sz="2000" u="none" dirty="0">
                <a:latin typeface="Arial"/>
                <a:cs typeface="Arial"/>
              </a:rPr>
              <a:t>age</a:t>
            </a:r>
            <a:r>
              <a:rPr sz="2000" u="none" spc="-25" dirty="0">
                <a:latin typeface="Arial"/>
                <a:cs typeface="Arial"/>
              </a:rPr>
              <a:t> </a:t>
            </a:r>
            <a:r>
              <a:rPr sz="2000" u="none" dirty="0">
                <a:latin typeface="Arial"/>
                <a:cs typeface="Arial"/>
              </a:rPr>
              <a:t>59.</a:t>
            </a:r>
            <a:r>
              <a:rPr sz="2000" u="none" spc="-15" dirty="0">
                <a:latin typeface="Arial"/>
                <a:cs typeface="Arial"/>
              </a:rPr>
              <a:t> </a:t>
            </a:r>
            <a:r>
              <a:rPr sz="2000" u="none" dirty="0">
                <a:latin typeface="Arial"/>
                <a:cs typeface="Arial"/>
              </a:rPr>
              <a:t>(the</a:t>
            </a:r>
            <a:r>
              <a:rPr sz="2000" u="none" spc="-40" dirty="0">
                <a:latin typeface="Arial"/>
                <a:cs typeface="Arial"/>
              </a:rPr>
              <a:t> </a:t>
            </a:r>
            <a:r>
              <a:rPr sz="2000" u="none" dirty="0">
                <a:latin typeface="Arial"/>
                <a:cs typeface="Arial"/>
              </a:rPr>
              <a:t>applicable</a:t>
            </a:r>
            <a:r>
              <a:rPr sz="2000" u="none" spc="-25" dirty="0">
                <a:latin typeface="Arial"/>
                <a:cs typeface="Arial"/>
              </a:rPr>
              <a:t> </a:t>
            </a:r>
            <a:r>
              <a:rPr sz="2000" u="none" dirty="0">
                <a:latin typeface="Arial"/>
                <a:cs typeface="Arial"/>
              </a:rPr>
              <a:t>component</a:t>
            </a:r>
            <a:r>
              <a:rPr sz="2000" u="none" spc="-50" dirty="0">
                <a:latin typeface="Arial"/>
                <a:cs typeface="Arial"/>
              </a:rPr>
              <a:t> </a:t>
            </a:r>
            <a:r>
              <a:rPr sz="2000" u="none" dirty="0">
                <a:latin typeface="Arial"/>
                <a:cs typeface="Arial"/>
              </a:rPr>
              <a:t>may</a:t>
            </a:r>
            <a:r>
              <a:rPr sz="2000" u="none" spc="-35" dirty="0">
                <a:latin typeface="Arial"/>
                <a:cs typeface="Arial"/>
              </a:rPr>
              <a:t> </a:t>
            </a:r>
            <a:r>
              <a:rPr sz="2000" u="none" dirty="0">
                <a:latin typeface="Arial"/>
                <a:cs typeface="Arial"/>
              </a:rPr>
              <a:t>still</a:t>
            </a:r>
            <a:r>
              <a:rPr sz="2000" u="none" spc="-10" dirty="0">
                <a:latin typeface="Arial"/>
                <a:cs typeface="Arial"/>
              </a:rPr>
              <a:t> </a:t>
            </a:r>
            <a:r>
              <a:rPr sz="2000" u="none" dirty="0">
                <a:latin typeface="Arial"/>
                <a:cs typeface="Arial"/>
              </a:rPr>
              <a:t>issue</a:t>
            </a:r>
            <a:r>
              <a:rPr sz="2000" u="none" spc="-25" dirty="0">
                <a:latin typeface="Arial"/>
                <a:cs typeface="Arial"/>
              </a:rPr>
              <a:t> </a:t>
            </a:r>
            <a:r>
              <a:rPr sz="2000" u="none" dirty="0">
                <a:latin typeface="Arial"/>
                <a:cs typeface="Arial"/>
              </a:rPr>
              <a:t>the</a:t>
            </a:r>
            <a:r>
              <a:rPr sz="2000" u="none" spc="-25" dirty="0">
                <a:latin typeface="Arial"/>
                <a:cs typeface="Arial"/>
              </a:rPr>
              <a:t> </a:t>
            </a:r>
            <a:r>
              <a:rPr sz="2000" u="none" spc="-20" dirty="0">
                <a:latin typeface="Arial"/>
                <a:cs typeface="Arial"/>
              </a:rPr>
              <a:t>NOE; </a:t>
            </a:r>
            <a:r>
              <a:rPr sz="2000" u="none" dirty="0">
                <a:latin typeface="Arial"/>
                <a:cs typeface="Arial"/>
              </a:rPr>
              <a:t>however,</a:t>
            </a:r>
            <a:r>
              <a:rPr sz="2000" u="none" spc="-40" dirty="0">
                <a:latin typeface="Arial"/>
                <a:cs typeface="Arial"/>
              </a:rPr>
              <a:t> </a:t>
            </a:r>
            <a:r>
              <a:rPr sz="2000" u="none" dirty="0">
                <a:latin typeface="Arial"/>
                <a:cs typeface="Arial"/>
              </a:rPr>
              <a:t>it</a:t>
            </a:r>
            <a:r>
              <a:rPr sz="2000" u="none" spc="-15" dirty="0">
                <a:latin typeface="Arial"/>
                <a:cs typeface="Arial"/>
              </a:rPr>
              <a:t> </a:t>
            </a:r>
            <a:r>
              <a:rPr sz="2000" u="none" dirty="0">
                <a:latin typeface="Arial"/>
                <a:cs typeface="Arial"/>
              </a:rPr>
              <a:t>is</a:t>
            </a:r>
            <a:r>
              <a:rPr sz="2000" u="none" spc="-5" dirty="0">
                <a:latin typeface="Arial"/>
                <a:cs typeface="Arial"/>
              </a:rPr>
              <a:t> </a:t>
            </a:r>
            <a:r>
              <a:rPr sz="2000" u="none" dirty="0">
                <a:latin typeface="Arial"/>
                <a:cs typeface="Arial"/>
              </a:rPr>
              <a:t>not</a:t>
            </a:r>
            <a:r>
              <a:rPr sz="2000" u="none" spc="-30" dirty="0">
                <a:latin typeface="Arial"/>
                <a:cs typeface="Arial"/>
              </a:rPr>
              <a:t> </a:t>
            </a:r>
            <a:r>
              <a:rPr sz="2000" u="none" dirty="0">
                <a:latin typeface="Arial"/>
                <a:cs typeface="Arial"/>
              </a:rPr>
              <a:t>a</a:t>
            </a:r>
            <a:r>
              <a:rPr sz="2000" u="none" spc="-20" dirty="0">
                <a:latin typeface="Arial"/>
                <a:cs typeface="Arial"/>
              </a:rPr>
              <a:t> </a:t>
            </a:r>
            <a:r>
              <a:rPr sz="2000" u="none" dirty="0">
                <a:latin typeface="Arial"/>
                <a:cs typeface="Arial"/>
              </a:rPr>
              <a:t>required</a:t>
            </a:r>
            <a:r>
              <a:rPr sz="2000" u="none" spc="-35" dirty="0">
                <a:latin typeface="Arial"/>
                <a:cs typeface="Arial"/>
              </a:rPr>
              <a:t> </a:t>
            </a:r>
            <a:r>
              <a:rPr sz="2000" u="none" dirty="0">
                <a:latin typeface="Arial"/>
                <a:cs typeface="Arial"/>
              </a:rPr>
              <a:t>document</a:t>
            </a:r>
            <a:r>
              <a:rPr sz="2000" u="none" spc="-50" dirty="0">
                <a:latin typeface="Arial"/>
                <a:cs typeface="Arial"/>
              </a:rPr>
              <a:t> </a:t>
            </a:r>
            <a:r>
              <a:rPr sz="2000" u="none" dirty="0">
                <a:latin typeface="Arial"/>
                <a:cs typeface="Arial"/>
              </a:rPr>
              <a:t>for</a:t>
            </a:r>
            <a:r>
              <a:rPr sz="2000" u="none" spc="-30" dirty="0">
                <a:latin typeface="Arial"/>
                <a:cs typeface="Arial"/>
              </a:rPr>
              <a:t> </a:t>
            </a:r>
            <a:r>
              <a:rPr sz="2000" u="none" dirty="0">
                <a:latin typeface="Arial"/>
                <a:cs typeface="Arial"/>
              </a:rPr>
              <a:t>submission</a:t>
            </a:r>
            <a:r>
              <a:rPr sz="2000" u="none" spc="-30" dirty="0">
                <a:latin typeface="Arial"/>
                <a:cs typeface="Arial"/>
              </a:rPr>
              <a:t> </a:t>
            </a:r>
            <a:r>
              <a:rPr sz="2000" u="none" dirty="0">
                <a:latin typeface="Arial"/>
                <a:cs typeface="Arial"/>
              </a:rPr>
              <a:t>of</a:t>
            </a:r>
            <a:r>
              <a:rPr sz="2000" u="none" spc="-30" dirty="0">
                <a:latin typeface="Arial"/>
                <a:cs typeface="Arial"/>
              </a:rPr>
              <a:t> </a:t>
            </a:r>
            <a:r>
              <a:rPr sz="2000" u="none" dirty="0">
                <a:latin typeface="Arial"/>
                <a:cs typeface="Arial"/>
              </a:rPr>
              <a:t>the</a:t>
            </a:r>
            <a:r>
              <a:rPr sz="2000" u="none" spc="-20" dirty="0">
                <a:latin typeface="Arial"/>
                <a:cs typeface="Arial"/>
              </a:rPr>
              <a:t> non- </a:t>
            </a:r>
            <a:r>
              <a:rPr sz="2000" u="none" dirty="0">
                <a:latin typeface="Arial"/>
                <a:cs typeface="Arial"/>
              </a:rPr>
              <a:t>regular</a:t>
            </a:r>
            <a:r>
              <a:rPr sz="2000" u="none" spc="-50" dirty="0">
                <a:latin typeface="Arial"/>
                <a:cs typeface="Arial"/>
              </a:rPr>
              <a:t> </a:t>
            </a:r>
            <a:r>
              <a:rPr sz="2000" u="none" dirty="0">
                <a:latin typeface="Arial"/>
                <a:cs typeface="Arial"/>
              </a:rPr>
              <a:t>retirement</a:t>
            </a:r>
            <a:r>
              <a:rPr sz="2000" u="none" spc="-80" dirty="0">
                <a:latin typeface="Arial"/>
                <a:cs typeface="Arial"/>
              </a:rPr>
              <a:t> </a:t>
            </a:r>
            <a:r>
              <a:rPr sz="2000" u="none" dirty="0">
                <a:latin typeface="Arial"/>
                <a:cs typeface="Arial"/>
              </a:rPr>
              <a:t>application</a:t>
            </a:r>
            <a:r>
              <a:rPr sz="2000" u="none" spc="-35" dirty="0">
                <a:latin typeface="Arial"/>
                <a:cs typeface="Arial"/>
              </a:rPr>
              <a:t> </a:t>
            </a:r>
            <a:r>
              <a:rPr sz="2000" u="none" spc="-10" dirty="0">
                <a:latin typeface="Arial"/>
                <a:cs typeface="Arial"/>
              </a:rPr>
              <a:t>packet)</a:t>
            </a:r>
            <a:endParaRPr sz="2000">
              <a:latin typeface="Arial"/>
              <a:cs typeface="Arial"/>
            </a:endParaRPr>
          </a:p>
        </p:txBody>
      </p:sp>
      <p:pic>
        <p:nvPicPr>
          <p:cNvPr id="4" name="object 4"/>
          <p:cNvPicPr/>
          <p:nvPr/>
        </p:nvPicPr>
        <p:blipFill>
          <a:blip r:embed="rId3"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8</a:t>
            </a:fld>
            <a:endParaRPr spc="-2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4330" y="22352"/>
            <a:ext cx="5039995" cy="482600"/>
          </a:xfrm>
          <a:prstGeom prst="rect">
            <a:avLst/>
          </a:prstGeom>
        </p:spPr>
        <p:txBody>
          <a:bodyPr vert="horz" wrap="square" lIns="0" tIns="12700" rIns="0" bIns="0" rtlCol="0">
            <a:spAutoFit/>
          </a:bodyPr>
          <a:lstStyle/>
          <a:p>
            <a:pPr marL="12700">
              <a:lnSpc>
                <a:spcPct val="100000"/>
              </a:lnSpc>
              <a:spcBef>
                <a:spcPts val="100"/>
              </a:spcBef>
            </a:pPr>
            <a:r>
              <a:rPr sz="3000" dirty="0"/>
              <a:t>15-</a:t>
            </a:r>
            <a:r>
              <a:rPr sz="3000" spc="-35" dirty="0"/>
              <a:t> </a:t>
            </a:r>
            <a:r>
              <a:rPr sz="3000" dirty="0"/>
              <a:t>or</a:t>
            </a:r>
            <a:r>
              <a:rPr sz="3000" spc="-25" dirty="0"/>
              <a:t> </a:t>
            </a:r>
            <a:r>
              <a:rPr sz="3000" spc="-10" dirty="0"/>
              <a:t>20-</a:t>
            </a:r>
            <a:r>
              <a:rPr sz="3000" dirty="0"/>
              <a:t>Year</a:t>
            </a:r>
            <a:r>
              <a:rPr sz="3000" spc="-45" dirty="0"/>
              <a:t> </a:t>
            </a:r>
            <a:r>
              <a:rPr sz="3000" dirty="0"/>
              <a:t>NOE</a:t>
            </a:r>
            <a:r>
              <a:rPr sz="3000" spc="-30" dirty="0"/>
              <a:t> </a:t>
            </a:r>
            <a:r>
              <a:rPr sz="3000" spc="-10" dirty="0"/>
              <a:t>(Cont’d)</a:t>
            </a:r>
            <a:endParaRPr sz="3000"/>
          </a:p>
        </p:txBody>
      </p:sp>
      <p:sp>
        <p:nvSpPr>
          <p:cNvPr id="3" name="object 3"/>
          <p:cNvSpPr txBox="1"/>
          <p:nvPr/>
        </p:nvSpPr>
        <p:spPr>
          <a:xfrm>
            <a:off x="535940" y="1061720"/>
            <a:ext cx="8131175" cy="2921635"/>
          </a:xfrm>
          <a:prstGeom prst="rect">
            <a:avLst/>
          </a:prstGeom>
        </p:spPr>
        <p:txBody>
          <a:bodyPr vert="horz" wrap="square" lIns="0" tIns="47625" rIns="0" bIns="0" rtlCol="0">
            <a:spAutoFit/>
          </a:bodyPr>
          <a:lstStyle/>
          <a:p>
            <a:pPr marL="243840" marR="5080" indent="-231775">
              <a:lnSpc>
                <a:spcPts val="2160"/>
              </a:lnSpc>
              <a:spcBef>
                <a:spcPts val="375"/>
              </a:spcBef>
              <a:buChar char="•"/>
              <a:tabLst>
                <a:tab pos="243840" algn="l"/>
              </a:tabLst>
            </a:pPr>
            <a:r>
              <a:rPr sz="2000" dirty="0">
                <a:latin typeface="Arial"/>
                <a:cs typeface="Arial"/>
                <a:hlinkClick r:id="rId3"/>
              </a:rPr>
              <a:t>USAR</a:t>
            </a:r>
            <a:r>
              <a:rPr sz="2000" spc="-25" dirty="0">
                <a:latin typeface="Arial"/>
                <a:cs typeface="Arial"/>
                <a:hlinkClick r:id="rId3"/>
              </a:rPr>
              <a:t> </a:t>
            </a:r>
            <a:r>
              <a:rPr sz="2000" dirty="0">
                <a:latin typeface="Arial"/>
                <a:cs typeface="Arial"/>
                <a:hlinkClick r:id="rId3"/>
              </a:rPr>
              <a:t>Soldiers</a:t>
            </a:r>
            <a:r>
              <a:rPr sz="2000" spc="-30" dirty="0">
                <a:latin typeface="Arial"/>
                <a:cs typeface="Arial"/>
                <a:hlinkClick r:id="rId3"/>
              </a:rPr>
              <a:t> </a:t>
            </a:r>
            <a:r>
              <a:rPr sz="2000" dirty="0">
                <a:latin typeface="Arial"/>
                <a:cs typeface="Arial"/>
                <a:hlinkClick r:id="rId3"/>
              </a:rPr>
              <a:t>can</a:t>
            </a:r>
            <a:r>
              <a:rPr sz="2000" spc="-30" dirty="0">
                <a:latin typeface="Arial"/>
                <a:cs typeface="Arial"/>
                <a:hlinkClick r:id="rId3"/>
              </a:rPr>
              <a:t> </a:t>
            </a:r>
            <a:r>
              <a:rPr sz="2000" dirty="0">
                <a:latin typeface="Arial"/>
                <a:cs typeface="Arial"/>
                <a:hlinkClick r:id="rId3"/>
              </a:rPr>
              <a:t>send</a:t>
            </a:r>
            <a:r>
              <a:rPr sz="2000" spc="-50" dirty="0">
                <a:latin typeface="Arial"/>
                <a:cs typeface="Arial"/>
                <a:hlinkClick r:id="rId3"/>
              </a:rPr>
              <a:t> </a:t>
            </a:r>
            <a:r>
              <a:rPr sz="2000" dirty="0">
                <a:latin typeface="Arial"/>
                <a:cs typeface="Arial"/>
                <a:hlinkClick r:id="rId3"/>
              </a:rPr>
              <a:t>NOE</a:t>
            </a:r>
            <a:r>
              <a:rPr sz="2000" spc="-30" dirty="0">
                <a:latin typeface="Arial"/>
                <a:cs typeface="Arial"/>
                <a:hlinkClick r:id="rId3"/>
              </a:rPr>
              <a:t> </a:t>
            </a:r>
            <a:r>
              <a:rPr sz="2000" dirty="0">
                <a:latin typeface="Arial"/>
                <a:cs typeface="Arial"/>
                <a:hlinkClick r:id="rId3"/>
              </a:rPr>
              <a:t>requests</a:t>
            </a:r>
            <a:r>
              <a:rPr sz="2000" spc="-70" dirty="0">
                <a:latin typeface="Arial"/>
                <a:cs typeface="Arial"/>
                <a:hlinkClick r:id="rId3"/>
              </a:rPr>
              <a:t> </a:t>
            </a:r>
            <a:r>
              <a:rPr sz="2000" dirty="0">
                <a:latin typeface="Arial"/>
                <a:cs typeface="Arial"/>
                <a:hlinkClick r:id="rId3"/>
              </a:rPr>
              <a:t>to</a:t>
            </a:r>
            <a:r>
              <a:rPr sz="2000" spc="-40" dirty="0">
                <a:latin typeface="Arial"/>
                <a:cs typeface="Arial"/>
                <a:hlinkClick r:id="rId3"/>
              </a:rPr>
              <a:t> </a:t>
            </a:r>
            <a:r>
              <a:rPr sz="2000" u="sng" spc="-10" dirty="0">
                <a:solidFill>
                  <a:srgbClr val="0000FF"/>
                </a:solidFill>
                <a:uFill>
                  <a:solidFill>
                    <a:srgbClr val="0000FF"/>
                  </a:solidFill>
                </a:uFill>
                <a:latin typeface="Arial"/>
                <a:cs typeface="Arial"/>
                <a:hlinkClick r:id="rId3"/>
              </a:rPr>
              <a:t>usarmy.knox.hrc.mbx.tagd-</a:t>
            </a:r>
            <a:r>
              <a:rPr sz="2000" u="none" spc="-10" dirty="0">
                <a:solidFill>
                  <a:srgbClr val="0000FF"/>
                </a:solidFill>
                <a:latin typeface="Arial"/>
                <a:cs typeface="Arial"/>
                <a:hlinkClick r:id="rId3"/>
              </a:rPr>
              <a:t> </a:t>
            </a:r>
            <a:r>
              <a:rPr sz="2000" u="sng" dirty="0">
                <a:solidFill>
                  <a:srgbClr val="0000FF"/>
                </a:solidFill>
                <a:uFill>
                  <a:solidFill>
                    <a:srgbClr val="0000FF"/>
                  </a:solidFill>
                </a:uFill>
                <a:latin typeface="Arial"/>
                <a:cs typeface="Arial"/>
                <a:hlinkClick r:id="rId3"/>
              </a:rPr>
              <a:t>15-20-</a:t>
            </a:r>
            <a:r>
              <a:rPr sz="2000" u="sng" spc="-10" dirty="0">
                <a:solidFill>
                  <a:srgbClr val="0000FF"/>
                </a:solidFill>
                <a:uFill>
                  <a:solidFill>
                    <a:srgbClr val="0000FF"/>
                  </a:solidFill>
                </a:uFill>
                <a:latin typeface="Arial"/>
                <a:cs typeface="Arial"/>
                <a:hlinkClick r:id="rId3"/>
              </a:rPr>
              <a:t>year-noe-request@army.mil</a:t>
            </a:r>
            <a:r>
              <a:rPr sz="2000" u="none" spc="-10" dirty="0">
                <a:latin typeface="Arial"/>
                <a:cs typeface="Arial"/>
                <a:hlinkClick r:id="rId3"/>
              </a:rPr>
              <a:t>,</a:t>
            </a:r>
            <a:r>
              <a:rPr sz="2000" u="none" spc="-30" dirty="0">
                <a:latin typeface="Arial"/>
                <a:cs typeface="Arial"/>
                <a:hlinkClick r:id="rId3"/>
              </a:rPr>
              <a:t> </a:t>
            </a:r>
            <a:r>
              <a:rPr sz="2000" u="none" dirty="0">
                <a:latin typeface="Arial"/>
                <a:cs typeface="Arial"/>
                <a:hlinkClick r:id="rId3"/>
              </a:rPr>
              <a:t>and</a:t>
            </a:r>
            <a:r>
              <a:rPr sz="2000" u="none" spc="-5" dirty="0">
                <a:latin typeface="Arial"/>
                <a:cs typeface="Arial"/>
                <a:hlinkClick r:id="rId3"/>
              </a:rPr>
              <a:t> </a:t>
            </a:r>
            <a:r>
              <a:rPr sz="2000" u="none" dirty="0">
                <a:latin typeface="Arial"/>
                <a:cs typeface="Arial"/>
                <a:hlinkClick r:id="rId3"/>
              </a:rPr>
              <a:t>can</a:t>
            </a:r>
            <a:r>
              <a:rPr sz="2000" u="none" spc="-20" dirty="0">
                <a:latin typeface="Arial"/>
                <a:cs typeface="Arial"/>
                <a:hlinkClick r:id="rId3"/>
              </a:rPr>
              <a:t> </a:t>
            </a:r>
            <a:r>
              <a:rPr sz="2000" u="none" dirty="0">
                <a:latin typeface="Arial"/>
                <a:cs typeface="Arial"/>
                <a:hlinkClick r:id="rId3"/>
              </a:rPr>
              <a:t>access</a:t>
            </a:r>
            <a:r>
              <a:rPr sz="2000" u="none" spc="-25" dirty="0">
                <a:latin typeface="Arial"/>
                <a:cs typeface="Arial"/>
                <a:hlinkClick r:id="rId3"/>
              </a:rPr>
              <a:t> </a:t>
            </a:r>
            <a:r>
              <a:rPr sz="2000" u="none" dirty="0">
                <a:latin typeface="Arial"/>
                <a:cs typeface="Arial"/>
                <a:hlinkClick r:id="rId3"/>
              </a:rPr>
              <a:t>their</a:t>
            </a:r>
            <a:r>
              <a:rPr sz="2000" u="none" spc="-20" dirty="0">
                <a:latin typeface="Arial"/>
                <a:cs typeface="Arial"/>
                <a:hlinkClick r:id="rId3"/>
              </a:rPr>
              <a:t> </a:t>
            </a:r>
            <a:r>
              <a:rPr sz="2000" u="none" dirty="0">
                <a:latin typeface="Arial"/>
                <a:cs typeface="Arial"/>
                <a:hlinkClick r:id="rId3"/>
              </a:rPr>
              <a:t>DA</a:t>
            </a:r>
            <a:r>
              <a:rPr sz="2000" u="none" spc="10" dirty="0">
                <a:latin typeface="Arial"/>
                <a:cs typeface="Arial"/>
                <a:hlinkClick r:id="rId3"/>
              </a:rPr>
              <a:t> </a:t>
            </a:r>
            <a:r>
              <a:rPr sz="2000" u="none" spc="-20" dirty="0">
                <a:latin typeface="Arial"/>
                <a:cs typeface="Arial"/>
                <a:hlinkClick r:id="rId3"/>
              </a:rPr>
              <a:t>Form</a:t>
            </a:r>
            <a:r>
              <a:rPr sz="2000" u="none" spc="-20" dirty="0">
                <a:latin typeface="Arial"/>
                <a:cs typeface="Arial"/>
              </a:rPr>
              <a:t> </a:t>
            </a:r>
            <a:r>
              <a:rPr sz="2000" u="none" dirty="0">
                <a:latin typeface="Arial"/>
                <a:cs typeface="Arial"/>
              </a:rPr>
              <a:t>5016</a:t>
            </a:r>
            <a:r>
              <a:rPr sz="2000" u="none" spc="-40" dirty="0">
                <a:latin typeface="Arial"/>
                <a:cs typeface="Arial"/>
              </a:rPr>
              <a:t> </a:t>
            </a:r>
            <a:r>
              <a:rPr sz="2000" u="none" dirty="0">
                <a:latin typeface="Arial"/>
                <a:cs typeface="Arial"/>
              </a:rPr>
              <a:t>(Chronological</a:t>
            </a:r>
            <a:r>
              <a:rPr sz="2000" u="none" spc="-55" dirty="0">
                <a:latin typeface="Arial"/>
                <a:cs typeface="Arial"/>
              </a:rPr>
              <a:t> </a:t>
            </a:r>
            <a:r>
              <a:rPr sz="2000" u="none" dirty="0">
                <a:latin typeface="Arial"/>
                <a:cs typeface="Arial"/>
              </a:rPr>
              <a:t>Statement</a:t>
            </a:r>
            <a:r>
              <a:rPr sz="2000" u="none" spc="-60" dirty="0">
                <a:latin typeface="Arial"/>
                <a:cs typeface="Arial"/>
              </a:rPr>
              <a:t> </a:t>
            </a:r>
            <a:r>
              <a:rPr sz="2000" u="none" dirty="0">
                <a:latin typeface="Arial"/>
                <a:cs typeface="Arial"/>
              </a:rPr>
              <a:t>of</a:t>
            </a:r>
            <a:r>
              <a:rPr sz="2000" u="none" spc="-50" dirty="0">
                <a:latin typeface="Arial"/>
                <a:cs typeface="Arial"/>
              </a:rPr>
              <a:t> </a:t>
            </a:r>
            <a:r>
              <a:rPr sz="2000" u="none" dirty="0">
                <a:latin typeface="Arial"/>
                <a:cs typeface="Arial"/>
              </a:rPr>
              <a:t>Retirement</a:t>
            </a:r>
            <a:r>
              <a:rPr sz="2000" u="none" spc="-60" dirty="0">
                <a:latin typeface="Arial"/>
                <a:cs typeface="Arial"/>
              </a:rPr>
              <a:t> </a:t>
            </a:r>
            <a:r>
              <a:rPr sz="2000" u="none" dirty="0">
                <a:latin typeface="Arial"/>
                <a:cs typeface="Arial"/>
              </a:rPr>
              <a:t>Points)</a:t>
            </a:r>
            <a:r>
              <a:rPr sz="2000" u="none" spc="-45" dirty="0">
                <a:latin typeface="Arial"/>
                <a:cs typeface="Arial"/>
              </a:rPr>
              <a:t> </a:t>
            </a:r>
            <a:r>
              <a:rPr sz="2000" u="none" dirty="0">
                <a:latin typeface="Arial"/>
                <a:cs typeface="Arial"/>
              </a:rPr>
              <a:t>by</a:t>
            </a:r>
            <a:r>
              <a:rPr sz="2000" u="none" spc="-35" dirty="0">
                <a:latin typeface="Arial"/>
                <a:cs typeface="Arial"/>
              </a:rPr>
              <a:t> </a:t>
            </a:r>
            <a:r>
              <a:rPr sz="2000" u="none" dirty="0">
                <a:latin typeface="Arial"/>
                <a:cs typeface="Arial"/>
              </a:rPr>
              <a:t>logging</a:t>
            </a:r>
            <a:r>
              <a:rPr sz="2000" u="none" spc="-40" dirty="0">
                <a:latin typeface="Arial"/>
                <a:cs typeface="Arial"/>
              </a:rPr>
              <a:t> </a:t>
            </a:r>
            <a:r>
              <a:rPr sz="2000" u="none" spc="-20" dirty="0">
                <a:latin typeface="Arial"/>
                <a:cs typeface="Arial"/>
              </a:rPr>
              <a:t>into </a:t>
            </a:r>
            <a:r>
              <a:rPr sz="2000" u="none" dirty="0">
                <a:latin typeface="Arial"/>
                <a:cs typeface="Arial"/>
              </a:rPr>
              <a:t>the</a:t>
            </a:r>
            <a:r>
              <a:rPr sz="2000" u="none" spc="-25" dirty="0">
                <a:latin typeface="Arial"/>
                <a:cs typeface="Arial"/>
              </a:rPr>
              <a:t> </a:t>
            </a:r>
            <a:r>
              <a:rPr sz="2000" u="none" dirty="0">
                <a:latin typeface="Arial"/>
                <a:cs typeface="Arial"/>
              </a:rPr>
              <a:t>My</a:t>
            </a:r>
            <a:r>
              <a:rPr sz="2000" u="none" spc="-20" dirty="0">
                <a:latin typeface="Arial"/>
                <a:cs typeface="Arial"/>
              </a:rPr>
              <a:t> </a:t>
            </a:r>
            <a:r>
              <a:rPr sz="2000" u="none" dirty="0">
                <a:latin typeface="Arial"/>
                <a:cs typeface="Arial"/>
              </a:rPr>
              <a:t>Record</a:t>
            </a:r>
            <a:r>
              <a:rPr sz="2000" u="none" spc="-50" dirty="0">
                <a:latin typeface="Arial"/>
                <a:cs typeface="Arial"/>
              </a:rPr>
              <a:t> </a:t>
            </a:r>
            <a:r>
              <a:rPr sz="2000" u="none" dirty="0">
                <a:latin typeface="Arial"/>
                <a:cs typeface="Arial"/>
              </a:rPr>
              <a:t>Portal</a:t>
            </a:r>
            <a:r>
              <a:rPr sz="2000" u="none" spc="-30" dirty="0">
                <a:latin typeface="Arial"/>
                <a:cs typeface="Arial"/>
              </a:rPr>
              <a:t> </a:t>
            </a:r>
            <a:r>
              <a:rPr sz="2000" u="none" dirty="0">
                <a:latin typeface="Arial"/>
                <a:cs typeface="Arial"/>
              </a:rPr>
              <a:t>at</a:t>
            </a:r>
            <a:r>
              <a:rPr sz="2000" u="none" spc="-25" dirty="0">
                <a:latin typeface="Arial"/>
                <a:cs typeface="Arial"/>
              </a:rPr>
              <a:t> </a:t>
            </a:r>
            <a:r>
              <a:rPr sz="2000" u="sng" spc="-10" dirty="0">
                <a:solidFill>
                  <a:srgbClr val="0000FF"/>
                </a:solidFill>
                <a:uFill>
                  <a:solidFill>
                    <a:srgbClr val="0000FF"/>
                  </a:solidFill>
                </a:uFill>
                <a:latin typeface="Arial"/>
                <a:cs typeface="Arial"/>
                <a:hlinkClick r:id="rId4"/>
              </a:rPr>
              <a:t>https://www.hrcapps.army.mil/portal/</a:t>
            </a:r>
            <a:endParaRPr sz="2000">
              <a:latin typeface="Arial"/>
              <a:cs typeface="Arial"/>
            </a:endParaRPr>
          </a:p>
          <a:p>
            <a:pPr>
              <a:lnSpc>
                <a:spcPct val="100000"/>
              </a:lnSpc>
              <a:spcBef>
                <a:spcPts val="819"/>
              </a:spcBef>
              <a:buFont typeface="Arial"/>
              <a:buChar char="•"/>
            </a:pPr>
            <a:endParaRPr sz="2000">
              <a:latin typeface="Arial"/>
              <a:cs typeface="Arial"/>
            </a:endParaRPr>
          </a:p>
          <a:p>
            <a:pPr marL="243840" marR="95250" indent="-231775">
              <a:lnSpc>
                <a:spcPts val="2160"/>
              </a:lnSpc>
              <a:buChar char="•"/>
              <a:tabLst>
                <a:tab pos="243840" algn="l"/>
              </a:tabLst>
            </a:pPr>
            <a:r>
              <a:rPr sz="2000" dirty="0">
                <a:latin typeface="Arial"/>
                <a:cs typeface="Arial"/>
              </a:rPr>
              <a:t>ARNG</a:t>
            </a:r>
            <a:r>
              <a:rPr sz="2000" spc="-40" dirty="0">
                <a:latin typeface="Arial"/>
                <a:cs typeface="Arial"/>
              </a:rPr>
              <a:t> </a:t>
            </a:r>
            <a:r>
              <a:rPr sz="2000" dirty="0">
                <a:latin typeface="Arial"/>
                <a:cs typeface="Arial"/>
              </a:rPr>
              <a:t>Soldiers</a:t>
            </a:r>
            <a:r>
              <a:rPr sz="2000" spc="-40" dirty="0">
                <a:latin typeface="Arial"/>
                <a:cs typeface="Arial"/>
              </a:rPr>
              <a:t> </a:t>
            </a:r>
            <a:r>
              <a:rPr sz="2000" dirty="0">
                <a:latin typeface="Arial"/>
                <a:cs typeface="Arial"/>
              </a:rPr>
              <a:t>should</a:t>
            </a:r>
            <a:r>
              <a:rPr sz="2000" spc="-40" dirty="0">
                <a:latin typeface="Arial"/>
                <a:cs typeface="Arial"/>
              </a:rPr>
              <a:t> </a:t>
            </a:r>
            <a:r>
              <a:rPr sz="2000" dirty="0">
                <a:latin typeface="Arial"/>
                <a:cs typeface="Arial"/>
              </a:rPr>
              <a:t>contact</a:t>
            </a:r>
            <a:r>
              <a:rPr sz="2000" spc="-65" dirty="0">
                <a:latin typeface="Arial"/>
                <a:cs typeface="Arial"/>
              </a:rPr>
              <a:t> </a:t>
            </a:r>
            <a:r>
              <a:rPr sz="2000" dirty="0">
                <a:latin typeface="Arial"/>
                <a:cs typeface="Arial"/>
              </a:rPr>
              <a:t>their</a:t>
            </a:r>
            <a:r>
              <a:rPr sz="2000" spc="-40" dirty="0">
                <a:latin typeface="Arial"/>
                <a:cs typeface="Arial"/>
              </a:rPr>
              <a:t> </a:t>
            </a:r>
            <a:r>
              <a:rPr sz="2000" dirty="0">
                <a:latin typeface="Arial"/>
                <a:cs typeface="Arial"/>
              </a:rPr>
              <a:t>applicable</a:t>
            </a:r>
            <a:r>
              <a:rPr sz="2000" spc="-40" dirty="0">
                <a:latin typeface="Arial"/>
                <a:cs typeface="Arial"/>
              </a:rPr>
              <a:t> </a:t>
            </a:r>
            <a:r>
              <a:rPr sz="2000" dirty="0">
                <a:latin typeface="Arial"/>
                <a:cs typeface="Arial"/>
              </a:rPr>
              <a:t>state</a:t>
            </a:r>
            <a:r>
              <a:rPr sz="2000" spc="-55" dirty="0">
                <a:latin typeface="Arial"/>
                <a:cs typeface="Arial"/>
              </a:rPr>
              <a:t> </a:t>
            </a:r>
            <a:r>
              <a:rPr sz="2000" spc="-10" dirty="0">
                <a:latin typeface="Arial"/>
                <a:cs typeface="Arial"/>
              </a:rPr>
              <a:t>Retirement </a:t>
            </a:r>
            <a:r>
              <a:rPr sz="2000" dirty="0">
                <a:latin typeface="Arial"/>
                <a:cs typeface="Arial"/>
              </a:rPr>
              <a:t>Points</a:t>
            </a:r>
            <a:r>
              <a:rPr sz="2000" spc="-35" dirty="0">
                <a:latin typeface="Arial"/>
                <a:cs typeface="Arial"/>
              </a:rPr>
              <a:t> </a:t>
            </a:r>
            <a:r>
              <a:rPr sz="2000" dirty="0">
                <a:latin typeface="Arial"/>
                <a:cs typeface="Arial"/>
              </a:rPr>
              <a:t>Accounting</a:t>
            </a:r>
            <a:r>
              <a:rPr sz="2000" spc="-50" dirty="0">
                <a:latin typeface="Arial"/>
                <a:cs typeface="Arial"/>
              </a:rPr>
              <a:t> </a:t>
            </a:r>
            <a:r>
              <a:rPr sz="2000" dirty="0">
                <a:latin typeface="Arial"/>
                <a:cs typeface="Arial"/>
              </a:rPr>
              <a:t>Management</a:t>
            </a:r>
            <a:r>
              <a:rPr sz="2000" spc="-65" dirty="0">
                <a:latin typeface="Arial"/>
                <a:cs typeface="Arial"/>
              </a:rPr>
              <a:t> </a:t>
            </a:r>
            <a:r>
              <a:rPr sz="2000" dirty="0">
                <a:latin typeface="Arial"/>
                <a:cs typeface="Arial"/>
              </a:rPr>
              <a:t>(RPAM)</a:t>
            </a:r>
            <a:r>
              <a:rPr sz="2000" spc="-50" dirty="0">
                <a:latin typeface="Arial"/>
                <a:cs typeface="Arial"/>
              </a:rPr>
              <a:t> </a:t>
            </a:r>
            <a:r>
              <a:rPr sz="2000" dirty="0">
                <a:latin typeface="Arial"/>
                <a:cs typeface="Arial"/>
              </a:rPr>
              <a:t>administrator</a:t>
            </a:r>
            <a:r>
              <a:rPr sz="2000" spc="-55"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copy</a:t>
            </a:r>
            <a:r>
              <a:rPr sz="2000" spc="-50" dirty="0">
                <a:latin typeface="Arial"/>
                <a:cs typeface="Arial"/>
              </a:rPr>
              <a:t> </a:t>
            </a:r>
            <a:r>
              <a:rPr sz="2000" spc="-25" dirty="0">
                <a:latin typeface="Arial"/>
                <a:cs typeface="Arial"/>
              </a:rPr>
              <a:t>of </a:t>
            </a:r>
            <a:r>
              <a:rPr sz="2000" dirty="0">
                <a:latin typeface="Arial"/>
                <a:cs typeface="Arial"/>
              </a:rPr>
              <a:t>their</a:t>
            </a:r>
            <a:r>
              <a:rPr sz="2000" spc="-40" dirty="0">
                <a:latin typeface="Arial"/>
                <a:cs typeface="Arial"/>
              </a:rPr>
              <a:t> </a:t>
            </a:r>
            <a:r>
              <a:rPr sz="2000" dirty="0">
                <a:latin typeface="Arial"/>
                <a:cs typeface="Arial"/>
              </a:rPr>
              <a:t>NGB</a:t>
            </a:r>
            <a:r>
              <a:rPr sz="2000" spc="-45" dirty="0">
                <a:latin typeface="Arial"/>
                <a:cs typeface="Arial"/>
              </a:rPr>
              <a:t> </a:t>
            </a:r>
            <a:r>
              <a:rPr sz="2000" dirty="0">
                <a:latin typeface="Arial"/>
                <a:cs typeface="Arial"/>
              </a:rPr>
              <a:t>Form</a:t>
            </a:r>
            <a:r>
              <a:rPr sz="2000" spc="-50" dirty="0">
                <a:latin typeface="Arial"/>
                <a:cs typeface="Arial"/>
              </a:rPr>
              <a:t> </a:t>
            </a:r>
            <a:r>
              <a:rPr sz="2000" dirty="0">
                <a:latin typeface="Arial"/>
                <a:cs typeface="Arial"/>
              </a:rPr>
              <a:t>23</a:t>
            </a:r>
            <a:r>
              <a:rPr sz="2000" spc="-25" dirty="0">
                <a:latin typeface="Arial"/>
                <a:cs typeface="Arial"/>
              </a:rPr>
              <a:t> </a:t>
            </a:r>
            <a:r>
              <a:rPr sz="2000" dirty="0">
                <a:latin typeface="Arial"/>
                <a:cs typeface="Arial"/>
              </a:rPr>
              <a:t>(Retirement</a:t>
            </a:r>
            <a:r>
              <a:rPr sz="2000" spc="-80" dirty="0">
                <a:latin typeface="Arial"/>
                <a:cs typeface="Arial"/>
              </a:rPr>
              <a:t> </a:t>
            </a:r>
            <a:r>
              <a:rPr sz="2000" dirty="0">
                <a:latin typeface="Arial"/>
                <a:cs typeface="Arial"/>
              </a:rPr>
              <a:t>Points</a:t>
            </a:r>
            <a:r>
              <a:rPr sz="2000" spc="-25" dirty="0">
                <a:latin typeface="Arial"/>
                <a:cs typeface="Arial"/>
              </a:rPr>
              <a:t> </a:t>
            </a:r>
            <a:r>
              <a:rPr sz="2000" dirty="0">
                <a:latin typeface="Arial"/>
                <a:cs typeface="Arial"/>
              </a:rPr>
              <a:t>History</a:t>
            </a:r>
            <a:r>
              <a:rPr sz="2000" spc="-55" dirty="0">
                <a:latin typeface="Arial"/>
                <a:cs typeface="Arial"/>
              </a:rPr>
              <a:t> </a:t>
            </a:r>
            <a:r>
              <a:rPr sz="2000" dirty="0">
                <a:latin typeface="Arial"/>
                <a:cs typeface="Arial"/>
              </a:rPr>
              <a:t>Statement),</a:t>
            </a:r>
            <a:r>
              <a:rPr sz="2000" spc="-55" dirty="0">
                <a:latin typeface="Arial"/>
                <a:cs typeface="Arial"/>
              </a:rPr>
              <a:t> </a:t>
            </a:r>
            <a:r>
              <a:rPr sz="2000" dirty="0">
                <a:latin typeface="Arial"/>
                <a:cs typeface="Arial"/>
              </a:rPr>
              <a:t>and</a:t>
            </a:r>
            <a:r>
              <a:rPr sz="2000" spc="-50" dirty="0">
                <a:latin typeface="Arial"/>
                <a:cs typeface="Arial"/>
              </a:rPr>
              <a:t> </a:t>
            </a:r>
            <a:r>
              <a:rPr sz="2000" dirty="0">
                <a:latin typeface="Arial"/>
                <a:cs typeface="Arial"/>
              </a:rPr>
              <a:t>to</a:t>
            </a:r>
            <a:r>
              <a:rPr sz="2000" spc="-25" dirty="0">
                <a:latin typeface="Arial"/>
                <a:cs typeface="Arial"/>
              </a:rPr>
              <a:t> ask </a:t>
            </a:r>
            <a:r>
              <a:rPr sz="2000" dirty="0">
                <a:latin typeface="Arial"/>
                <a:cs typeface="Arial"/>
              </a:rPr>
              <a:t>questions</a:t>
            </a:r>
            <a:r>
              <a:rPr sz="2000" spc="-55" dirty="0">
                <a:latin typeface="Arial"/>
                <a:cs typeface="Arial"/>
              </a:rPr>
              <a:t> </a:t>
            </a:r>
            <a:r>
              <a:rPr sz="2000" dirty="0">
                <a:latin typeface="Arial"/>
                <a:cs typeface="Arial"/>
              </a:rPr>
              <a:t>about</a:t>
            </a:r>
            <a:r>
              <a:rPr sz="2000" spc="-45"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NOE.</a:t>
            </a:r>
            <a:r>
              <a:rPr sz="2000" spc="-45"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directory</a:t>
            </a:r>
            <a:r>
              <a:rPr sz="2000" spc="-50" dirty="0">
                <a:latin typeface="Arial"/>
                <a:cs typeface="Arial"/>
              </a:rPr>
              <a:t> </a:t>
            </a:r>
            <a:r>
              <a:rPr sz="2000" dirty="0">
                <a:latin typeface="Arial"/>
                <a:cs typeface="Arial"/>
              </a:rPr>
              <a:t>is</a:t>
            </a:r>
            <a:r>
              <a:rPr sz="2000" spc="-30" dirty="0">
                <a:latin typeface="Arial"/>
                <a:cs typeface="Arial"/>
              </a:rPr>
              <a:t> </a:t>
            </a:r>
            <a:r>
              <a:rPr sz="2000" dirty="0">
                <a:latin typeface="Arial"/>
                <a:cs typeface="Arial"/>
              </a:rPr>
              <a:t>available</a:t>
            </a:r>
            <a:r>
              <a:rPr sz="2000" spc="-10" dirty="0">
                <a:latin typeface="Arial"/>
                <a:cs typeface="Arial"/>
              </a:rPr>
              <a:t> </a:t>
            </a:r>
            <a:r>
              <a:rPr sz="2000" spc="-25" dirty="0">
                <a:latin typeface="Arial"/>
                <a:cs typeface="Arial"/>
              </a:rPr>
              <a:t>at </a:t>
            </a:r>
            <a:r>
              <a:rPr sz="2000" u="sng" spc="-10" dirty="0">
                <a:solidFill>
                  <a:srgbClr val="0000FF"/>
                </a:solidFill>
                <a:uFill>
                  <a:solidFill>
                    <a:srgbClr val="0000FF"/>
                  </a:solidFill>
                </a:uFill>
                <a:latin typeface="Arial"/>
                <a:cs typeface="Arial"/>
                <a:hlinkClick r:id="rId5"/>
              </a:rPr>
              <a:t>https://www.milsuite.mil/book/docs/DOC-396107</a:t>
            </a:r>
            <a:endParaRPr sz="2000">
              <a:latin typeface="Arial"/>
              <a:cs typeface="Arial"/>
            </a:endParaRPr>
          </a:p>
        </p:txBody>
      </p:sp>
      <p:pic>
        <p:nvPicPr>
          <p:cNvPr id="4" name="object 4"/>
          <p:cNvPicPr/>
          <p:nvPr/>
        </p:nvPicPr>
        <p:blipFill>
          <a:blip r:embed="rId6" cstate="print"/>
          <a:stretch>
            <a:fillRect/>
          </a:stretch>
        </p:blipFill>
        <p:spPr>
          <a:xfrm>
            <a:off x="12611" y="88813"/>
            <a:ext cx="228777" cy="228777"/>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E14312754CFA4AA6E7232318ED99D9" ma:contentTypeVersion="17" ma:contentTypeDescription="Create a new document." ma:contentTypeScope="" ma:versionID="68fc24a893cdb0ba16b100a3b6268aac">
  <xsd:schema xmlns:xsd="http://www.w3.org/2001/XMLSchema" xmlns:xs="http://www.w3.org/2001/XMLSchema" xmlns:p="http://schemas.microsoft.com/office/2006/metadata/properties" xmlns:ns1="http://schemas.microsoft.com/sharepoint/v3" xmlns:ns2="e4eb1e2a-bf1e-471d-8aae-ed41960c95f1" xmlns:ns3="01a0ceb3-df7a-40a5-978d-50c847df20ce" targetNamespace="http://schemas.microsoft.com/office/2006/metadata/properties" ma:root="true" ma:fieldsID="2803c8e04c08d5a8f1bb0eb7d68a6293" ns1:_="" ns2:_="" ns3:_="">
    <xsd:import namespace="http://schemas.microsoft.com/sharepoint/v3"/>
    <xsd:import namespace="e4eb1e2a-bf1e-471d-8aae-ed41960c95f1"/>
    <xsd:import namespace="01a0ceb3-df7a-40a5-978d-50c847df20c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eb1e2a-bf1e-471d-8aae-ed41960c9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ServiceLocation" ma:index="23" nillable="true" ma:displayName="Location" ma:descrip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a0ceb3-df7a-40a5-978d-50c847df20c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850eee6-d0a0-4c8d-9c38-ebc5204a4a5e}" ma:internalName="TaxCatchAll" ma:showField="CatchAllData" ma:web="01a0ceb3-df7a-40a5-978d-50c847df20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e4eb1e2a-bf1e-471d-8aae-ed41960c95f1">
      <Terms xmlns="http://schemas.microsoft.com/office/infopath/2007/PartnerControls"/>
    </lcf76f155ced4ddcb4097134ff3c332f>
    <_ip_UnifiedCompliancePolicyProperties xmlns="http://schemas.microsoft.com/sharepoint/v3" xsi:nil="true"/>
    <TaxCatchAll xmlns="01a0ceb3-df7a-40a5-978d-50c847df20ce" xsi:nil="true"/>
  </documentManagement>
</p:properties>
</file>

<file path=customXml/itemProps1.xml><?xml version="1.0" encoding="utf-8"?>
<ds:datastoreItem xmlns:ds="http://schemas.openxmlformats.org/officeDocument/2006/customXml" ds:itemID="{1EDF55CE-7A85-47BF-B2FB-4C8779E93444}"/>
</file>

<file path=customXml/itemProps2.xml><?xml version="1.0" encoding="utf-8"?>
<ds:datastoreItem xmlns:ds="http://schemas.openxmlformats.org/officeDocument/2006/customXml" ds:itemID="{CC95456D-5F6D-4FAF-9857-895EC3AF9551}"/>
</file>

<file path=customXml/itemProps3.xml><?xml version="1.0" encoding="utf-8"?>
<ds:datastoreItem xmlns:ds="http://schemas.openxmlformats.org/officeDocument/2006/customXml" ds:itemID="{A3A48E63-F525-4C2C-B321-72E507A4CFA2}"/>
</file>

<file path=docProps/app.xml><?xml version="1.0" encoding="utf-8"?>
<Properties xmlns="http://schemas.openxmlformats.org/officeDocument/2006/extended-properties" xmlns:vt="http://schemas.openxmlformats.org/officeDocument/2006/docPropsVTypes">
  <Template/>
  <TotalTime>16</TotalTime>
  <Words>11381</Words>
  <Application>Microsoft Office PowerPoint</Application>
  <PresentationFormat>On-screen Show (4:3)</PresentationFormat>
  <Paragraphs>849</Paragraphs>
  <Slides>45</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Calibri</vt:lpstr>
      <vt:lpstr>Franklin Gothic Medium Cond</vt:lpstr>
      <vt:lpstr>Times New Roman</vt:lpstr>
      <vt:lpstr>Wingdings</vt:lpstr>
      <vt:lpstr>Office Theme</vt:lpstr>
      <vt:lpstr>PowerPoint Presentation</vt:lpstr>
      <vt:lpstr>Purpose</vt:lpstr>
      <vt:lpstr>The Army Retirement Services Website</vt:lpstr>
      <vt:lpstr>Change of Mission</vt:lpstr>
      <vt:lpstr>Non-Regular Retirement Process</vt:lpstr>
      <vt:lpstr>Non-Regular (Reserve) Retirement</vt:lpstr>
      <vt:lpstr>Manage Retirement Points</vt:lpstr>
      <vt:lpstr>15- or 20-Year Notification of Eligibility (NOE)</vt:lpstr>
      <vt:lpstr>15- or 20-Year NOE (Cont’d)</vt:lpstr>
      <vt:lpstr>Reserve Component Survivor</vt:lpstr>
      <vt:lpstr>Reserve Component Survivor</vt:lpstr>
      <vt:lpstr>Attend a Retirement Planning Seminar</vt:lpstr>
      <vt:lpstr>PowerPoint Presentation</vt:lpstr>
      <vt:lpstr>ARNG Retirement Services Officers</vt:lpstr>
      <vt:lpstr>Calculate Your Retired Pay in 3 Steps</vt:lpstr>
      <vt:lpstr>Retired Pay Plans</vt:lpstr>
      <vt:lpstr>Final Pay Plan Calculation Example</vt:lpstr>
      <vt:lpstr>High-36 Pay Plan Calculation Example</vt:lpstr>
      <vt:lpstr>Blended Retirement System</vt:lpstr>
      <vt:lpstr>Blended Retirement System - Comparison</vt:lpstr>
      <vt:lpstr>Reduced Age Eligibility</vt:lpstr>
      <vt:lpstr>Complete Non-Regular Retired Pay Application</vt:lpstr>
      <vt:lpstr>Retired Pay Facts</vt:lpstr>
      <vt:lpstr>Additional Planning Considerations</vt:lpstr>
      <vt:lpstr>Periodic Health Assessment (PHA)</vt:lpstr>
      <vt:lpstr>VA Compensation for</vt:lpstr>
      <vt:lpstr>CRSC &amp; CRDP Comparison</vt:lpstr>
      <vt:lpstr>Retired and Disability Payments</vt:lpstr>
      <vt:lpstr>TRICARE Coverage - Retired RC Soldiers</vt:lpstr>
      <vt:lpstr>TRICARE Plans</vt:lpstr>
      <vt:lpstr>Federal Employee Dental and</vt:lpstr>
      <vt:lpstr>SGLI &amp; VGLI</vt:lpstr>
      <vt:lpstr>Veterans Affairs Life Insurance (VALife)</vt:lpstr>
      <vt:lpstr>VA Information Sources</vt:lpstr>
      <vt:lpstr>At Retirement, You Will Receive…</vt:lpstr>
      <vt:lpstr>Army Retiring Soldier Commendation Program</vt:lpstr>
      <vt:lpstr>Impact of ID Card Changes at Retirement</vt:lpstr>
      <vt:lpstr>Websites Accepting DS Logon</vt:lpstr>
      <vt:lpstr>MyArmyBenefits</vt:lpstr>
      <vt:lpstr>Taxes*</vt:lpstr>
      <vt:lpstr>Army Echoes</vt:lpstr>
      <vt:lpstr>Retired Soldier Motto:</vt:lpstr>
      <vt:lpstr>Where Do You Find Retirement Information?</vt:lpstr>
      <vt:lpstr>PowerPoint Presentation</vt:lpstr>
      <vt:lpstr>Thank you for your service!!</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United States Army</dc:creator>
  <cp:lastModifiedBy>Nelson, Desiree N SFC USARMY NG OKARNG (USA)</cp:lastModifiedBy>
  <cp:revision>1</cp:revision>
  <dcterms:created xsi:type="dcterms:W3CDTF">2024-05-02T16:07:53Z</dcterms:created>
  <dcterms:modified xsi:type="dcterms:W3CDTF">2024-05-02T16:24:33Z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2023-03-22T00:00:00Z</vt:filetime>
  </property>
  <property fmtid="{D5CDD505-2E9C-101B-9397-08002B2CF9AE}" pid="3" name="Creator">
    <vt:lpwstr>Acrobat PDFMaker 22 for PowerPoint</vt:lpwstr>
  </property>
  <property fmtid="{D5CDD505-2E9C-101B-9397-08002B2CF9AE}" pid="4" name="LastSaved">
    <vt:filetime>2024-05-02T00:00:00Z</vt:filetime>
  </property>
  <property fmtid="{D5CDD505-2E9C-101B-9397-08002B2CF9AE}" pid="5" name="Producer">
    <vt:lpwstr>Adobe PDF Library 22.3.86</vt:lpwstr>
  </property>
  <property fmtid="{D5CDD505-2E9C-101B-9397-08002B2CF9AE}" pid="6" name="ContentTypeId">
    <vt:lpwstr>0x010100D1E14312754CFA4AA6E7232318ED99D9</vt:lpwstr>
  </property>
</Properties>
</file>